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4"/>
  </p:notesMasterIdLst>
  <p:sldIdLst>
    <p:sldId id="257" r:id="rId3"/>
    <p:sldId id="258" r:id="rId4"/>
    <p:sldId id="259" r:id="rId5"/>
    <p:sldId id="260"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7" r:id="rId19"/>
    <p:sldId id="278" r:id="rId20"/>
    <p:sldId id="279" r:id="rId21"/>
    <p:sldId id="280" r:id="rId22"/>
    <p:sldId id="281" r:id="rId23"/>
    <p:sldId id="282" r:id="rId24"/>
    <p:sldId id="284" r:id="rId25"/>
    <p:sldId id="285" r:id="rId26"/>
    <p:sldId id="286" r:id="rId27"/>
    <p:sldId id="287" r:id="rId28"/>
    <p:sldId id="288" r:id="rId29"/>
    <p:sldId id="289" r:id="rId30"/>
    <p:sldId id="290" r:id="rId31"/>
    <p:sldId id="291" r:id="rId32"/>
    <p:sldId id="292" r:id="rId33"/>
  </p:sldIdLst>
  <p:sldSz cx="9144000" cy="6858000" type="screen4x3"/>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232661C-FE1A-4F80-A101-F2554F02C68D}" type="datetimeFigureOut">
              <a:rPr lang="tr-TR" smtClean="0"/>
              <a:t>08.09.2019</a:t>
            </a:fld>
            <a:endParaRPr lang="tr-TR"/>
          </a:p>
        </p:txBody>
      </p:sp>
      <p:sp>
        <p:nvSpPr>
          <p:cNvPr id="4" name="Slayt Görüntüsü Yer Tutucus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C9C9C73-357D-4046-9E20-AD20581F6DCF}" type="slidenum">
              <a:rPr lang="tr-TR" smtClean="0"/>
              <a:t>‹#›</a:t>
            </a:fld>
            <a:endParaRPr lang="tr-TR"/>
          </a:p>
        </p:txBody>
      </p:sp>
    </p:spTree>
    <p:extLst>
      <p:ext uri="{BB962C8B-B14F-4D97-AF65-F5344CB8AC3E}">
        <p14:creationId xmlns:p14="http://schemas.microsoft.com/office/powerpoint/2010/main" val="3260447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CustomShape 1"/>
          <p:cNvSpPr/>
          <p:nvPr/>
        </p:nvSpPr>
        <p:spPr>
          <a:xfrm>
            <a:off x="685800" y="4343400"/>
            <a:ext cx="5485320" cy="411372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C9C9C73-357D-4046-9E20-AD20581F6DCF}" type="slidenum">
              <a:rPr lang="tr-TR" smtClean="0"/>
              <a:t>4</a:t>
            </a:fld>
            <a:endParaRPr lang="tr-TR"/>
          </a:p>
        </p:txBody>
      </p:sp>
    </p:spTree>
    <p:extLst>
      <p:ext uri="{BB962C8B-B14F-4D97-AF65-F5344CB8AC3E}">
        <p14:creationId xmlns:p14="http://schemas.microsoft.com/office/powerpoint/2010/main" val="27249393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fld id="{2C9C9C73-357D-4046-9E20-AD20581F6DCF}" type="slidenum">
              <a:rPr lang="tr-TR" smtClean="0"/>
              <a:t>14</a:t>
            </a:fld>
            <a:endParaRPr lang="tr-TR"/>
          </a:p>
        </p:txBody>
      </p:sp>
    </p:spTree>
    <p:extLst>
      <p:ext uri="{BB962C8B-B14F-4D97-AF65-F5344CB8AC3E}">
        <p14:creationId xmlns:p14="http://schemas.microsoft.com/office/powerpoint/2010/main" val="849981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685800" y="4343400"/>
            <a:ext cx="5478840" cy="410724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 name="CustomShape 1"/>
          <p:cNvSpPr/>
          <p:nvPr/>
        </p:nvSpPr>
        <p:spPr>
          <a:xfrm>
            <a:off x="685800" y="4343400"/>
            <a:ext cx="5478840" cy="410724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 name="CustomShape 1"/>
          <p:cNvSpPr/>
          <p:nvPr/>
        </p:nvSpPr>
        <p:spPr>
          <a:xfrm>
            <a:off x="685800" y="4343400"/>
            <a:ext cx="5478840" cy="4107240"/>
          </a:xfrm>
          <a:prstGeom prst="rect">
            <a:avLst/>
          </a:prstGeom>
          <a:noFill/>
          <a:ln w="9360">
            <a:noFill/>
          </a:ln>
        </p:spPr>
        <p:style>
          <a:lnRef idx="0">
            <a:scrgbClr r="0" g="0" b="0"/>
          </a:lnRef>
          <a:fillRef idx="0">
            <a:scrgbClr r="0" g="0" b="0"/>
          </a:fillRef>
          <a:effectRef idx="0">
            <a:scrgbClr r="0" g="0" b="0"/>
          </a:effectRef>
          <a:fontRef idx="minor"/>
        </p:style>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p:cNvSpPr>
            <a:spLocks noGrp="1"/>
          </p:cNvSpPr>
          <p:nvPr>
            <p:ph type="ctrTitle"/>
          </p:nvPr>
        </p:nvSpPr>
        <p:spPr>
          <a:xfrm>
            <a:off x="685800" y="2130425"/>
            <a:ext cx="7772400" cy="1470025"/>
          </a:xfrm>
        </p:spPr>
        <p:txBody>
          <a:bodyPr/>
          <a:lstStyle/>
          <a:p>
            <a:r>
              <a:rPr lang="tr-TR" smtClean="0"/>
              <a:t>Asıl başlık stili için tıklatın</a:t>
            </a:r>
            <a:endParaRPr lang="tr-TR"/>
          </a:p>
        </p:txBody>
      </p:sp>
      <p:sp>
        <p:nvSpPr>
          <p:cNvPr id="3" name="Alt Başlık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smtClean="0"/>
              <a:t>Asıl alt başlık stilini düzenlemek için tıklatın</a:t>
            </a:r>
            <a:endParaRPr lang="tr-TR"/>
          </a:p>
        </p:txBody>
      </p:sp>
      <p:sp>
        <p:nvSpPr>
          <p:cNvPr id="4" name="Veri Yer Tutucusu 3"/>
          <p:cNvSpPr>
            <a:spLocks noGrp="1"/>
          </p:cNvSpPr>
          <p:nvPr>
            <p:ph type="dt" sz="half" idx="10"/>
          </p:nvPr>
        </p:nvSpPr>
        <p:spPr/>
        <p:txBody>
          <a:bodyPr/>
          <a:lstStyle/>
          <a:p>
            <a:fld id="{6690213D-31FD-4FC9-B289-EE4E710B2920}" type="datetimeFigureOut">
              <a:rPr lang="tr-TR" smtClean="0"/>
              <a:t>08.09.2019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37654003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Dikey Metin">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Dikey Metin Yer Tutucusu 2"/>
          <p:cNvSpPr>
            <a:spLocks noGrp="1"/>
          </p:cNvSpPr>
          <p:nvPr>
            <p:ph type="body" orient="vert" idx="1"/>
          </p:nvPr>
        </p:nvSpPr>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690213D-31FD-4FC9-B289-EE4E710B2920}" type="datetimeFigureOut">
              <a:rPr lang="tr-TR" smtClean="0"/>
              <a:t>08.09.2019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24507434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6629400" y="274638"/>
            <a:ext cx="2057400" cy="5851525"/>
          </a:xfrm>
        </p:spPr>
        <p:txBody>
          <a:bodyPr vert="eaVert"/>
          <a:lstStyle/>
          <a:p>
            <a:r>
              <a:rPr lang="tr-TR" smtClean="0"/>
              <a:t>Asıl başlık stili için tıklatın</a:t>
            </a:r>
            <a:endParaRPr lang="tr-TR"/>
          </a:p>
        </p:txBody>
      </p:sp>
      <p:sp>
        <p:nvSpPr>
          <p:cNvPr id="3" name="Dikey Metin Yer Tutucusu 2"/>
          <p:cNvSpPr>
            <a:spLocks noGrp="1"/>
          </p:cNvSpPr>
          <p:nvPr>
            <p:ph type="body" orient="vert" idx="1"/>
          </p:nvPr>
        </p:nvSpPr>
        <p:spPr>
          <a:xfrm>
            <a:off x="457200" y="274638"/>
            <a:ext cx="6019800" cy="5851525"/>
          </a:xfrm>
        </p:spPr>
        <p:txBody>
          <a:bodyPr vert="eaVert"/>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690213D-31FD-4FC9-B289-EE4E710B2920}" type="datetimeFigureOut">
              <a:rPr lang="tr-TR" smtClean="0"/>
              <a:t>08.09.2019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4490212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7056516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91590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38"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39" name="PlaceHolder 2"/>
          <p:cNvSpPr>
            <a:spLocks noGrp="1"/>
          </p:cNvSpPr>
          <p:nvPr>
            <p:ph type="subTitle"/>
          </p:nvPr>
        </p:nvSpPr>
        <p:spPr>
          <a:xfrm>
            <a:off x="457200" y="1604520"/>
            <a:ext cx="8229240" cy="3977280"/>
          </a:xfrm>
          <a:prstGeom prst="rect">
            <a:avLst/>
          </a:prstGeom>
        </p:spPr>
        <p:txBody>
          <a:bodyPr lIns="0" tIns="0" rIns="0" bIns="0" anchor="ctr"/>
          <a:lstStyle/>
          <a:p>
            <a:pPr algn="ctr"/>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7625423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0"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41" name="PlaceHolder 2"/>
          <p:cNvSpPr>
            <a:spLocks noGrp="1"/>
          </p:cNvSpPr>
          <p:nvPr>
            <p:ph type="body"/>
          </p:nvPr>
        </p:nvSpPr>
        <p:spPr>
          <a:xfrm>
            <a:off x="457200" y="1604520"/>
            <a:ext cx="822924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530601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4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43" name="PlaceHolder 2"/>
          <p:cNvSpPr>
            <a:spLocks noGrp="1"/>
          </p:cNvSpPr>
          <p:nvPr>
            <p:ph type="body"/>
          </p:nvPr>
        </p:nvSpPr>
        <p:spPr>
          <a:xfrm>
            <a:off x="457200" y="1604520"/>
            <a:ext cx="40158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44" name="PlaceHolder 3"/>
          <p:cNvSpPr>
            <a:spLocks noGrp="1"/>
          </p:cNvSpPr>
          <p:nvPr>
            <p:ph type="body"/>
          </p:nvPr>
        </p:nvSpPr>
        <p:spPr>
          <a:xfrm>
            <a:off x="4674240" y="1604520"/>
            <a:ext cx="40158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4455665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4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5012059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46" name="PlaceHolder 1"/>
          <p:cNvSpPr>
            <a:spLocks noGrp="1"/>
          </p:cNvSpPr>
          <p:nvPr>
            <p:ph type="subTitle"/>
          </p:nvPr>
        </p:nvSpPr>
        <p:spPr>
          <a:xfrm>
            <a:off x="457200" y="273600"/>
            <a:ext cx="8229240" cy="5307840"/>
          </a:xfrm>
          <a:prstGeom prst="rect">
            <a:avLst/>
          </a:prstGeom>
        </p:spPr>
        <p:txBody>
          <a:bodyPr lIns="0" tIns="0" rIns="0" bIns="0" anchor="ctr"/>
          <a:lstStyle/>
          <a:p>
            <a:pPr algn="ctr"/>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8924114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4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48" name="PlaceHolder 2"/>
          <p:cNvSpPr>
            <a:spLocks noGrp="1"/>
          </p:cNvSpPr>
          <p:nvPr>
            <p:ph type="body"/>
          </p:nvPr>
        </p:nvSpPr>
        <p:spPr>
          <a:xfrm>
            <a:off x="457200" y="1604520"/>
            <a:ext cx="4015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49" name="PlaceHolder 3"/>
          <p:cNvSpPr>
            <a:spLocks noGrp="1"/>
          </p:cNvSpPr>
          <p:nvPr>
            <p:ph type="body"/>
          </p:nvPr>
        </p:nvSpPr>
        <p:spPr>
          <a:xfrm>
            <a:off x="457200" y="3682080"/>
            <a:ext cx="4015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50" name="PlaceHolder 4"/>
          <p:cNvSpPr>
            <a:spLocks noGrp="1"/>
          </p:cNvSpPr>
          <p:nvPr>
            <p:ph type="body"/>
          </p:nvPr>
        </p:nvSpPr>
        <p:spPr>
          <a:xfrm>
            <a:off x="4674240" y="1604520"/>
            <a:ext cx="40158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0884550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idx="1"/>
          </p:nvPr>
        </p:nvSpPr>
        <p:spPr/>
        <p:txBody>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10"/>
          </p:nvPr>
        </p:nvSpPr>
        <p:spPr/>
        <p:txBody>
          <a:bodyPr/>
          <a:lstStyle/>
          <a:p>
            <a:fld id="{6690213D-31FD-4FC9-B289-EE4E710B2920}" type="datetimeFigureOut">
              <a:rPr lang="tr-TR" smtClean="0"/>
              <a:t>08.09.2019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19691676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51"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52" name="PlaceHolder 2"/>
          <p:cNvSpPr>
            <a:spLocks noGrp="1"/>
          </p:cNvSpPr>
          <p:nvPr>
            <p:ph type="body"/>
          </p:nvPr>
        </p:nvSpPr>
        <p:spPr>
          <a:xfrm>
            <a:off x="457200" y="1604520"/>
            <a:ext cx="401580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53" name="PlaceHolder 3"/>
          <p:cNvSpPr>
            <a:spLocks noGrp="1"/>
          </p:cNvSpPr>
          <p:nvPr>
            <p:ph type="body"/>
          </p:nvPr>
        </p:nvSpPr>
        <p:spPr>
          <a:xfrm>
            <a:off x="4674240" y="1604520"/>
            <a:ext cx="4015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54" name="PlaceHolder 4"/>
          <p:cNvSpPr>
            <a:spLocks noGrp="1"/>
          </p:cNvSpPr>
          <p:nvPr>
            <p:ph type="body"/>
          </p:nvPr>
        </p:nvSpPr>
        <p:spPr>
          <a:xfrm>
            <a:off x="4674240" y="3682080"/>
            <a:ext cx="4015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15777670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55"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56" name="PlaceHolder 2"/>
          <p:cNvSpPr>
            <a:spLocks noGrp="1"/>
          </p:cNvSpPr>
          <p:nvPr>
            <p:ph type="body"/>
          </p:nvPr>
        </p:nvSpPr>
        <p:spPr>
          <a:xfrm>
            <a:off x="457200" y="1604520"/>
            <a:ext cx="4015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57" name="PlaceHolder 3"/>
          <p:cNvSpPr>
            <a:spLocks noGrp="1"/>
          </p:cNvSpPr>
          <p:nvPr>
            <p:ph type="body"/>
          </p:nvPr>
        </p:nvSpPr>
        <p:spPr>
          <a:xfrm>
            <a:off x="4674240" y="1604520"/>
            <a:ext cx="4015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58" name="PlaceHolder 4"/>
          <p:cNvSpPr>
            <a:spLocks noGrp="1"/>
          </p:cNvSpPr>
          <p:nvPr>
            <p:ph type="body"/>
          </p:nvPr>
        </p:nvSpPr>
        <p:spPr>
          <a:xfrm>
            <a:off x="457200" y="3682080"/>
            <a:ext cx="822924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3641305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59"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60" name="PlaceHolder 2"/>
          <p:cNvSpPr>
            <a:spLocks noGrp="1"/>
          </p:cNvSpPr>
          <p:nvPr>
            <p:ph type="body"/>
          </p:nvPr>
        </p:nvSpPr>
        <p:spPr>
          <a:xfrm>
            <a:off x="457200" y="1604520"/>
            <a:ext cx="822924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61" name="PlaceHolder 3"/>
          <p:cNvSpPr>
            <a:spLocks noGrp="1"/>
          </p:cNvSpPr>
          <p:nvPr>
            <p:ph type="body"/>
          </p:nvPr>
        </p:nvSpPr>
        <p:spPr>
          <a:xfrm>
            <a:off x="457200" y="3682080"/>
            <a:ext cx="822924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1049591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62"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63" name="PlaceHolder 2"/>
          <p:cNvSpPr>
            <a:spLocks noGrp="1"/>
          </p:cNvSpPr>
          <p:nvPr>
            <p:ph type="body"/>
          </p:nvPr>
        </p:nvSpPr>
        <p:spPr>
          <a:xfrm>
            <a:off x="457200" y="1604520"/>
            <a:ext cx="4015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64" name="PlaceHolder 3"/>
          <p:cNvSpPr>
            <a:spLocks noGrp="1"/>
          </p:cNvSpPr>
          <p:nvPr>
            <p:ph type="body"/>
          </p:nvPr>
        </p:nvSpPr>
        <p:spPr>
          <a:xfrm>
            <a:off x="4674240" y="1604520"/>
            <a:ext cx="4015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65" name="PlaceHolder 4"/>
          <p:cNvSpPr>
            <a:spLocks noGrp="1"/>
          </p:cNvSpPr>
          <p:nvPr>
            <p:ph type="body"/>
          </p:nvPr>
        </p:nvSpPr>
        <p:spPr>
          <a:xfrm>
            <a:off x="4674240" y="3682080"/>
            <a:ext cx="4015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66" name="PlaceHolder 5"/>
          <p:cNvSpPr>
            <a:spLocks noGrp="1"/>
          </p:cNvSpPr>
          <p:nvPr>
            <p:ph type="body"/>
          </p:nvPr>
        </p:nvSpPr>
        <p:spPr>
          <a:xfrm>
            <a:off x="457200" y="3682080"/>
            <a:ext cx="4015800" cy="189684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Tree>
    <p:extLst>
      <p:ext uri="{BB962C8B-B14F-4D97-AF65-F5344CB8AC3E}">
        <p14:creationId xmlns:p14="http://schemas.microsoft.com/office/powerpoint/2010/main" val="233139693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67" name="PlaceHolder 1"/>
          <p:cNvSpPr>
            <a:spLocks noGrp="1"/>
          </p:cNvSpPr>
          <p:nvPr>
            <p:ph type="title"/>
          </p:nvPr>
        </p:nvSpPr>
        <p:spPr>
          <a:xfrm>
            <a:off x="457200" y="273600"/>
            <a:ext cx="8229240" cy="1144800"/>
          </a:xfrm>
          <a:prstGeom prst="rect">
            <a:avLst/>
          </a:prstGeom>
        </p:spPr>
        <p:txBody>
          <a:bodyPr lIns="0" tIns="0" rIns="0" bIns="0" anchor="ctr"/>
          <a:lstStyle/>
          <a:p>
            <a:pPr algn="ctr"/>
            <a:endParaRPr lang="tr-TR" sz="4400" b="0" strike="noStrike" spc="-1">
              <a:solidFill>
                <a:srgbClr val="000000"/>
              </a:solidFill>
              <a:uFill>
                <a:solidFill>
                  <a:srgbClr val="FFFFFF"/>
                </a:solidFill>
              </a:uFill>
              <a:latin typeface="Arial"/>
            </a:endParaRPr>
          </a:p>
        </p:txBody>
      </p:sp>
      <p:sp>
        <p:nvSpPr>
          <p:cNvPr id="68" name="PlaceHolder 2"/>
          <p:cNvSpPr>
            <a:spLocks noGrp="1"/>
          </p:cNvSpPr>
          <p:nvPr>
            <p:ph type="body"/>
          </p:nvPr>
        </p:nvSpPr>
        <p:spPr>
          <a:xfrm>
            <a:off x="457200" y="1604520"/>
            <a:ext cx="822924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sp>
        <p:nvSpPr>
          <p:cNvPr id="69" name="PlaceHolder 3"/>
          <p:cNvSpPr>
            <a:spLocks noGrp="1"/>
          </p:cNvSpPr>
          <p:nvPr>
            <p:ph type="body"/>
          </p:nvPr>
        </p:nvSpPr>
        <p:spPr>
          <a:xfrm>
            <a:off x="457200" y="1604520"/>
            <a:ext cx="8229240" cy="3977280"/>
          </a:xfrm>
          <a:prstGeom prst="rect">
            <a:avLst/>
          </a:prstGeom>
        </p:spPr>
        <p:txBody>
          <a:bodyPr lIns="0" tIns="0" rIns="0" bIns="0"/>
          <a:lstStyle/>
          <a:p>
            <a:endParaRPr lang="tr-TR" sz="3200" b="0" strike="noStrike" spc="-1">
              <a:solidFill>
                <a:srgbClr val="000000"/>
              </a:solidFill>
              <a:uFill>
                <a:solidFill>
                  <a:srgbClr val="FFFFFF"/>
                </a:solidFill>
              </a:uFill>
              <a:latin typeface="Arial"/>
            </a:endParaRPr>
          </a:p>
        </p:txBody>
      </p:sp>
      <p:pic>
        <p:nvPicPr>
          <p:cNvPr id="70" name="69 Resim"/>
          <p:cNvPicPr/>
          <p:nvPr/>
        </p:nvPicPr>
        <p:blipFill>
          <a:blip r:embed="rId2" cstate="print"/>
          <a:stretch/>
        </p:blipFill>
        <p:spPr>
          <a:xfrm>
            <a:off x="2079000" y="1604520"/>
            <a:ext cx="4984920" cy="3977280"/>
          </a:xfrm>
          <a:prstGeom prst="rect">
            <a:avLst/>
          </a:prstGeom>
          <a:ln>
            <a:noFill/>
          </a:ln>
        </p:spPr>
      </p:pic>
      <p:pic>
        <p:nvPicPr>
          <p:cNvPr id="71" name="70 Resim"/>
          <p:cNvPicPr/>
          <p:nvPr/>
        </p:nvPicPr>
        <p:blipFill>
          <a:blip r:embed="rId2" cstate="print"/>
          <a:stretch/>
        </p:blipFill>
        <p:spPr>
          <a:xfrm>
            <a:off x="2079000" y="1604520"/>
            <a:ext cx="4984920" cy="3977280"/>
          </a:xfrm>
          <a:prstGeom prst="rect">
            <a:avLst/>
          </a:prstGeom>
          <a:ln>
            <a:noFill/>
          </a:ln>
        </p:spPr>
      </p:pic>
    </p:spTree>
    <p:extLst>
      <p:ext uri="{BB962C8B-B14F-4D97-AF65-F5344CB8AC3E}">
        <p14:creationId xmlns:p14="http://schemas.microsoft.com/office/powerpoint/2010/main" val="733805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Başlık 1"/>
          <p:cNvSpPr>
            <a:spLocks noGrp="1"/>
          </p:cNvSpPr>
          <p:nvPr>
            <p:ph type="title"/>
          </p:nvPr>
        </p:nvSpPr>
        <p:spPr>
          <a:xfrm>
            <a:off x="722313" y="4406900"/>
            <a:ext cx="7772400" cy="1362075"/>
          </a:xfrm>
        </p:spPr>
        <p:txBody>
          <a:bodyPr anchor="t"/>
          <a:lstStyle>
            <a:lvl1pPr algn="l">
              <a:defRPr sz="4000" b="1" cap="all"/>
            </a:lvl1pPr>
          </a:lstStyle>
          <a:p>
            <a:r>
              <a:rPr lang="tr-TR" smtClean="0"/>
              <a:t>Asıl başlık stili için tıklatın</a:t>
            </a:r>
            <a:endParaRPr lang="tr-TR"/>
          </a:p>
        </p:txBody>
      </p:sp>
      <p:sp>
        <p:nvSpPr>
          <p:cNvPr id="3" name="Metin Yer Tutucus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smtClean="0"/>
              <a:t>Asıl metin stillerini düzenlemek için tıklatın</a:t>
            </a:r>
          </a:p>
        </p:txBody>
      </p:sp>
      <p:sp>
        <p:nvSpPr>
          <p:cNvPr id="4" name="Veri Yer Tutucusu 3"/>
          <p:cNvSpPr>
            <a:spLocks noGrp="1"/>
          </p:cNvSpPr>
          <p:nvPr>
            <p:ph type="dt" sz="half" idx="10"/>
          </p:nvPr>
        </p:nvSpPr>
        <p:spPr/>
        <p:txBody>
          <a:bodyPr/>
          <a:lstStyle/>
          <a:p>
            <a:fld id="{6690213D-31FD-4FC9-B289-EE4E710B2920}" type="datetimeFigureOut">
              <a:rPr lang="tr-TR" smtClean="0"/>
              <a:t>08.09.2019</a:t>
            </a:fld>
            <a:endParaRPr lang="tr-TR"/>
          </a:p>
        </p:txBody>
      </p:sp>
      <p:sp>
        <p:nvSpPr>
          <p:cNvPr id="5" name="Altbilgi Yer Tutucusu 4"/>
          <p:cNvSpPr>
            <a:spLocks noGrp="1"/>
          </p:cNvSpPr>
          <p:nvPr>
            <p:ph type="ftr" sz="quarter" idx="11"/>
          </p:nvPr>
        </p:nvSpPr>
        <p:spPr/>
        <p:txBody>
          <a:bodyPr/>
          <a:lstStyle/>
          <a:p>
            <a:endParaRPr lang="tr-TR"/>
          </a:p>
        </p:txBody>
      </p:sp>
      <p:sp>
        <p:nvSpPr>
          <p:cNvPr id="6" name="Slayt Numarası Yer Tutucusu 5"/>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20010270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İçerik Yer Tutucus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İçerik Yer Tutucus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Veri Yer Tutucusu 4"/>
          <p:cNvSpPr>
            <a:spLocks noGrp="1"/>
          </p:cNvSpPr>
          <p:nvPr>
            <p:ph type="dt" sz="half" idx="10"/>
          </p:nvPr>
        </p:nvSpPr>
        <p:spPr/>
        <p:txBody>
          <a:bodyPr/>
          <a:lstStyle/>
          <a:p>
            <a:fld id="{6690213D-31FD-4FC9-B289-EE4E710B2920}" type="datetimeFigureOut">
              <a:rPr lang="tr-TR" smtClean="0"/>
              <a:t>08.09.2019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23762096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lvl1pPr>
              <a:defRPr/>
            </a:lvl1pPr>
          </a:lstStyle>
          <a:p>
            <a:r>
              <a:rPr lang="tr-TR" smtClean="0"/>
              <a:t>Asıl başlık stili için tıklatın</a:t>
            </a:r>
            <a:endParaRPr lang="tr-TR"/>
          </a:p>
        </p:txBody>
      </p:sp>
      <p:sp>
        <p:nvSpPr>
          <p:cNvPr id="3" name="Metin Yer Tutucus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4" name="İçerik Yer Tutucus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5" name="Metin Yer Tutucus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smtClean="0"/>
              <a:t>Asıl metin stillerini düzenlemek için tıklatın</a:t>
            </a:r>
          </a:p>
        </p:txBody>
      </p:sp>
      <p:sp>
        <p:nvSpPr>
          <p:cNvPr id="6" name="İçerik Yer Tutucus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7" name="Veri Yer Tutucusu 6"/>
          <p:cNvSpPr>
            <a:spLocks noGrp="1"/>
          </p:cNvSpPr>
          <p:nvPr>
            <p:ph type="dt" sz="half" idx="10"/>
          </p:nvPr>
        </p:nvSpPr>
        <p:spPr/>
        <p:txBody>
          <a:bodyPr/>
          <a:lstStyle/>
          <a:p>
            <a:fld id="{6690213D-31FD-4FC9-B289-EE4E710B2920}" type="datetimeFigureOut">
              <a:rPr lang="tr-TR" smtClean="0"/>
              <a:t>08.09.2019</a:t>
            </a:fld>
            <a:endParaRPr lang="tr-TR"/>
          </a:p>
        </p:txBody>
      </p:sp>
      <p:sp>
        <p:nvSpPr>
          <p:cNvPr id="8" name="Altbilgi Yer Tutucusu 7"/>
          <p:cNvSpPr>
            <a:spLocks noGrp="1"/>
          </p:cNvSpPr>
          <p:nvPr>
            <p:ph type="ftr" sz="quarter" idx="11"/>
          </p:nvPr>
        </p:nvSpPr>
        <p:spPr/>
        <p:txBody>
          <a:bodyPr/>
          <a:lstStyle/>
          <a:p>
            <a:endParaRPr lang="tr-TR"/>
          </a:p>
        </p:txBody>
      </p:sp>
      <p:sp>
        <p:nvSpPr>
          <p:cNvPr id="9" name="Slayt Numarası Yer Tutucusu 8"/>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2557908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p:cNvSpPr>
            <a:spLocks noGrp="1"/>
          </p:cNvSpPr>
          <p:nvPr>
            <p:ph type="title"/>
          </p:nvPr>
        </p:nvSpPr>
        <p:spPr/>
        <p:txBody>
          <a:bodyPr/>
          <a:lstStyle/>
          <a:p>
            <a:r>
              <a:rPr lang="tr-TR" smtClean="0"/>
              <a:t>Asıl başlık stili için tıklatın</a:t>
            </a:r>
            <a:endParaRPr lang="tr-TR"/>
          </a:p>
        </p:txBody>
      </p:sp>
      <p:sp>
        <p:nvSpPr>
          <p:cNvPr id="3" name="Veri Yer Tutucusu 2"/>
          <p:cNvSpPr>
            <a:spLocks noGrp="1"/>
          </p:cNvSpPr>
          <p:nvPr>
            <p:ph type="dt" sz="half" idx="10"/>
          </p:nvPr>
        </p:nvSpPr>
        <p:spPr/>
        <p:txBody>
          <a:bodyPr/>
          <a:lstStyle/>
          <a:p>
            <a:fld id="{6690213D-31FD-4FC9-B289-EE4E710B2920}" type="datetimeFigureOut">
              <a:rPr lang="tr-TR" smtClean="0"/>
              <a:t>08.09.2019</a:t>
            </a:fld>
            <a:endParaRPr lang="tr-TR"/>
          </a:p>
        </p:txBody>
      </p:sp>
      <p:sp>
        <p:nvSpPr>
          <p:cNvPr id="4" name="Altbilgi Yer Tutucusu 3"/>
          <p:cNvSpPr>
            <a:spLocks noGrp="1"/>
          </p:cNvSpPr>
          <p:nvPr>
            <p:ph type="ftr" sz="quarter" idx="11"/>
          </p:nvPr>
        </p:nvSpPr>
        <p:spPr/>
        <p:txBody>
          <a:bodyPr/>
          <a:lstStyle/>
          <a:p>
            <a:endParaRPr lang="tr-TR"/>
          </a:p>
        </p:txBody>
      </p:sp>
      <p:sp>
        <p:nvSpPr>
          <p:cNvPr id="5" name="Slayt Numarası Yer Tutucusu 4"/>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23914753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6690213D-31FD-4FC9-B289-EE4E710B2920}" type="datetimeFigureOut">
              <a:rPr lang="tr-TR" smtClean="0"/>
              <a:t>08.09.2019</a:t>
            </a:fld>
            <a:endParaRPr lang="tr-TR"/>
          </a:p>
        </p:txBody>
      </p:sp>
      <p:sp>
        <p:nvSpPr>
          <p:cNvPr id="3" name="Altbilgi Yer Tutucusu 2"/>
          <p:cNvSpPr>
            <a:spLocks noGrp="1"/>
          </p:cNvSpPr>
          <p:nvPr>
            <p:ph type="ftr" sz="quarter" idx="11"/>
          </p:nvPr>
        </p:nvSpPr>
        <p:spPr/>
        <p:txBody>
          <a:bodyPr/>
          <a:lstStyle/>
          <a:p>
            <a:endParaRPr lang="tr-TR"/>
          </a:p>
        </p:txBody>
      </p:sp>
      <p:sp>
        <p:nvSpPr>
          <p:cNvPr id="4" name="Slayt Numarası Yer Tutucusu 3"/>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22050723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p:cNvSpPr>
            <a:spLocks noGrp="1"/>
          </p:cNvSpPr>
          <p:nvPr>
            <p:ph type="title"/>
          </p:nvPr>
        </p:nvSpPr>
        <p:spPr>
          <a:xfrm>
            <a:off x="457200" y="273050"/>
            <a:ext cx="3008313" cy="1162050"/>
          </a:xfrm>
        </p:spPr>
        <p:txBody>
          <a:bodyPr anchor="b"/>
          <a:lstStyle>
            <a:lvl1pPr algn="l">
              <a:defRPr sz="2000" b="1"/>
            </a:lvl1pPr>
          </a:lstStyle>
          <a:p>
            <a:r>
              <a:rPr lang="tr-TR" smtClean="0"/>
              <a:t>Asıl başlık stili için tıklatın</a:t>
            </a:r>
            <a:endParaRPr lang="tr-TR"/>
          </a:p>
        </p:txBody>
      </p:sp>
      <p:sp>
        <p:nvSpPr>
          <p:cNvPr id="3" name="İçerik Yer Tutucus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Metin Yer Tutucus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690213D-31FD-4FC9-B289-EE4E710B2920}" type="datetimeFigureOut">
              <a:rPr lang="tr-TR" smtClean="0"/>
              <a:t>08.09.2019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3783745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p:cNvSpPr>
            <a:spLocks noGrp="1"/>
          </p:cNvSpPr>
          <p:nvPr>
            <p:ph type="title"/>
          </p:nvPr>
        </p:nvSpPr>
        <p:spPr>
          <a:xfrm>
            <a:off x="1792288" y="4800600"/>
            <a:ext cx="5486400" cy="566738"/>
          </a:xfrm>
        </p:spPr>
        <p:txBody>
          <a:bodyPr anchor="b"/>
          <a:lstStyle>
            <a:lvl1pPr algn="l">
              <a:defRPr sz="2000" b="1"/>
            </a:lvl1pPr>
          </a:lstStyle>
          <a:p>
            <a:r>
              <a:rPr lang="tr-TR" smtClean="0"/>
              <a:t>Asıl başlık stili için tıklatın</a:t>
            </a:r>
            <a:endParaRPr lang="tr-TR"/>
          </a:p>
        </p:txBody>
      </p:sp>
      <p:sp>
        <p:nvSpPr>
          <p:cNvPr id="3" name="Resim Yer Tutucus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smtClean="0"/>
              <a:t>Asıl metin stillerini düzenlemek için tıklatın</a:t>
            </a:r>
          </a:p>
        </p:txBody>
      </p:sp>
      <p:sp>
        <p:nvSpPr>
          <p:cNvPr id="5" name="Veri Yer Tutucusu 4"/>
          <p:cNvSpPr>
            <a:spLocks noGrp="1"/>
          </p:cNvSpPr>
          <p:nvPr>
            <p:ph type="dt" sz="half" idx="10"/>
          </p:nvPr>
        </p:nvSpPr>
        <p:spPr/>
        <p:txBody>
          <a:bodyPr/>
          <a:lstStyle/>
          <a:p>
            <a:fld id="{6690213D-31FD-4FC9-B289-EE4E710B2920}" type="datetimeFigureOut">
              <a:rPr lang="tr-TR" smtClean="0"/>
              <a:t>08.09.2019</a:t>
            </a:fld>
            <a:endParaRPr lang="tr-TR"/>
          </a:p>
        </p:txBody>
      </p:sp>
      <p:sp>
        <p:nvSpPr>
          <p:cNvPr id="6" name="Altbilgi Yer Tutucusu 5"/>
          <p:cNvSpPr>
            <a:spLocks noGrp="1"/>
          </p:cNvSpPr>
          <p:nvPr>
            <p:ph type="ftr" sz="quarter" idx="11"/>
          </p:nvPr>
        </p:nvSpPr>
        <p:spPr/>
        <p:txBody>
          <a:bodyPr/>
          <a:lstStyle/>
          <a:p>
            <a:endParaRPr lang="tr-TR"/>
          </a:p>
        </p:txBody>
      </p:sp>
      <p:sp>
        <p:nvSpPr>
          <p:cNvPr id="7" name="Slayt Numarası Yer Tutucusu 6"/>
          <p:cNvSpPr>
            <a:spLocks noGrp="1"/>
          </p:cNvSpPr>
          <p:nvPr>
            <p:ph type="sldNum" sz="quarter" idx="12"/>
          </p:nvPr>
        </p:nvSpPr>
        <p:spPr/>
        <p:txBody>
          <a:bodyPr/>
          <a:lstStyle/>
          <a:p>
            <a:fld id="{6CC75987-0025-43C3-883B-4CEFF3F95C68}" type="slidenum">
              <a:rPr lang="tr-TR" smtClean="0"/>
              <a:t>‹#›</a:t>
            </a:fld>
            <a:endParaRPr lang="tr-TR"/>
          </a:p>
        </p:txBody>
      </p:sp>
    </p:spTree>
    <p:extLst>
      <p:ext uri="{BB962C8B-B14F-4D97-AF65-F5344CB8AC3E}">
        <p14:creationId xmlns:p14="http://schemas.microsoft.com/office/powerpoint/2010/main" val="153059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tr-TR" smtClean="0"/>
              <a:t>Asıl başlık stili için tıklatın</a:t>
            </a:r>
            <a:endParaRPr lang="tr-TR"/>
          </a:p>
        </p:txBody>
      </p:sp>
      <p:sp>
        <p:nvSpPr>
          <p:cNvPr id="3" name="Metin Yer Tutucus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tr-TR" smtClean="0"/>
              <a:t>Asıl metin stillerini düzenlemek için tıklatın</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4" name="Veri Yer Tutucusu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90213D-31FD-4FC9-B289-EE4E710B2920}" type="datetimeFigureOut">
              <a:rPr lang="tr-TR" smtClean="0"/>
              <a:t>08.09.2019</a:t>
            </a:fld>
            <a:endParaRPr lang="tr-TR"/>
          </a:p>
        </p:txBody>
      </p:sp>
      <p:sp>
        <p:nvSpPr>
          <p:cNvPr id="5" name="Altbilgi Yer Tutucusu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tr-TR"/>
          </a:p>
        </p:txBody>
      </p:sp>
      <p:sp>
        <p:nvSpPr>
          <p:cNvPr id="6" name="Slayt Numarası Yer Tutucus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C75987-0025-43C3-883B-4CEFF3F95C68}" type="slidenum">
              <a:rPr lang="tr-TR" smtClean="0"/>
              <a:t>‹#›</a:t>
            </a:fld>
            <a:endParaRPr lang="tr-TR"/>
          </a:p>
        </p:txBody>
      </p:sp>
    </p:spTree>
    <p:extLst>
      <p:ext uri="{BB962C8B-B14F-4D97-AF65-F5344CB8AC3E}">
        <p14:creationId xmlns:p14="http://schemas.microsoft.com/office/powerpoint/2010/main" val="2602682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DDDDDD"/>
        </a:solidFill>
        <a:effectLst/>
      </p:bgPr>
    </p:bg>
    <p:spTree>
      <p:nvGrpSpPr>
        <p:cNvPr id="1" name=""/>
        <p:cNvGrpSpPr/>
        <p:nvPr/>
      </p:nvGrpSpPr>
      <p:grpSpPr>
        <a:xfrm>
          <a:off x="0" y="0"/>
          <a:ext cx="0" cy="0"/>
          <a:chOff x="0" y="0"/>
          <a:chExt cx="0" cy="0"/>
        </a:xfrm>
      </p:grpSpPr>
      <p:sp>
        <p:nvSpPr>
          <p:cNvPr id="36" name="PlaceHolder 1"/>
          <p:cNvSpPr>
            <a:spLocks noGrp="1"/>
          </p:cNvSpPr>
          <p:nvPr>
            <p:ph type="title"/>
          </p:nvPr>
        </p:nvSpPr>
        <p:spPr>
          <a:xfrm>
            <a:off x="457200" y="273600"/>
            <a:ext cx="8229240" cy="1144800"/>
          </a:xfrm>
          <a:prstGeom prst="rect">
            <a:avLst/>
          </a:prstGeom>
        </p:spPr>
        <p:txBody>
          <a:bodyPr lIns="0" tIns="0" rIns="0" bIns="0" anchor="ctr"/>
          <a:lstStyle/>
          <a:p>
            <a:pPr algn="ctr"/>
            <a:r>
              <a:rPr lang="tr-TR" sz="4400" b="0" strike="noStrike" spc="-1">
                <a:solidFill>
                  <a:srgbClr val="000000"/>
                </a:solidFill>
                <a:uFill>
                  <a:solidFill>
                    <a:srgbClr val="FFFFFF"/>
                  </a:solidFill>
                </a:uFill>
                <a:latin typeface="Arial"/>
              </a:rPr>
              <a:t>Ana başlık metnini düzenlemek için tıklayın</a:t>
            </a:r>
          </a:p>
        </p:txBody>
      </p:sp>
      <p:sp>
        <p:nvSpPr>
          <p:cNvPr id="37" name="PlaceHolder 2"/>
          <p:cNvSpPr>
            <a:spLocks noGrp="1"/>
          </p:cNvSpPr>
          <p:nvPr>
            <p:ph type="body"/>
          </p:nvPr>
        </p:nvSpPr>
        <p:spPr>
          <a:xfrm>
            <a:off x="457200" y="1604520"/>
            <a:ext cx="8229240" cy="3977280"/>
          </a:xfrm>
          <a:prstGeom prst="rect">
            <a:avLst/>
          </a:prstGeom>
        </p:spPr>
        <p:txBody>
          <a:bodyPr lIns="0" tIns="0" rIns="0" bIns="0"/>
          <a:lstStyle/>
          <a:p>
            <a:pPr marL="432000" indent="-324000">
              <a:buClr>
                <a:srgbClr val="000000"/>
              </a:buClr>
              <a:buSzPct val="45000"/>
              <a:buFont typeface="Wingdings" charset="2"/>
              <a:buChar char=""/>
            </a:pPr>
            <a:r>
              <a:rPr lang="tr-TR" sz="3200" b="0" strike="noStrike" spc="-1">
                <a:solidFill>
                  <a:srgbClr val="000000"/>
                </a:solidFill>
                <a:uFill>
                  <a:solidFill>
                    <a:srgbClr val="FFFFFF"/>
                  </a:solidFill>
                </a:uFill>
                <a:latin typeface="Arial"/>
              </a:rPr>
              <a:t>Anahat metninin biçimini düzenlemek için tıklayın</a:t>
            </a:r>
          </a:p>
          <a:p>
            <a:pPr marL="864000" lvl="1" indent="-324000">
              <a:buClr>
                <a:srgbClr val="000000"/>
              </a:buClr>
              <a:buSzPct val="75000"/>
              <a:buFont typeface="Symbol" charset="2"/>
              <a:buChar char=""/>
            </a:pPr>
            <a:r>
              <a:rPr lang="tr-TR" sz="2800" b="0" strike="noStrike" spc="-1">
                <a:solidFill>
                  <a:srgbClr val="000000"/>
                </a:solidFill>
                <a:uFill>
                  <a:solidFill>
                    <a:srgbClr val="FFFFFF"/>
                  </a:solidFill>
                </a:uFill>
                <a:latin typeface="Arial"/>
              </a:rPr>
              <a:t>İkinci Anahat Düzeyi</a:t>
            </a:r>
          </a:p>
          <a:p>
            <a:pPr marL="1296000" lvl="2" indent="-288000">
              <a:buClr>
                <a:srgbClr val="000000"/>
              </a:buClr>
              <a:buSzPct val="45000"/>
              <a:buFont typeface="Wingdings" charset="2"/>
              <a:buChar char=""/>
            </a:pPr>
            <a:r>
              <a:rPr lang="tr-TR" sz="2400" b="0" strike="noStrike" spc="-1">
                <a:solidFill>
                  <a:srgbClr val="000000"/>
                </a:solidFill>
                <a:uFill>
                  <a:solidFill>
                    <a:srgbClr val="FFFFFF"/>
                  </a:solidFill>
                </a:uFill>
                <a:latin typeface="Arial"/>
              </a:rPr>
              <a:t>Üçüncü Anahat Düzeyi</a:t>
            </a:r>
          </a:p>
          <a:p>
            <a:pPr marL="1728000" lvl="3" indent="-216000">
              <a:buClr>
                <a:srgbClr val="000000"/>
              </a:buClr>
              <a:buSzPct val="75000"/>
              <a:buFont typeface="Symbol" charset="2"/>
              <a:buChar char=""/>
            </a:pPr>
            <a:r>
              <a:rPr lang="tr-TR" sz="2000" b="0" strike="noStrike" spc="-1">
                <a:solidFill>
                  <a:srgbClr val="000000"/>
                </a:solidFill>
                <a:uFill>
                  <a:solidFill>
                    <a:srgbClr val="FFFFFF"/>
                  </a:solidFill>
                </a:uFill>
                <a:latin typeface="Arial"/>
              </a:rPr>
              <a:t>Dördüncü Anahat Düzeyi</a:t>
            </a:r>
          </a:p>
          <a:p>
            <a:pPr marL="2160000" lvl="4" indent="-216000">
              <a:buClr>
                <a:srgbClr val="000000"/>
              </a:buClr>
              <a:buSzPct val="45000"/>
              <a:buFont typeface="Wingdings" charset="2"/>
              <a:buChar char=""/>
            </a:pPr>
            <a:r>
              <a:rPr lang="tr-TR" sz="2000" b="0" strike="noStrike" spc="-1">
                <a:solidFill>
                  <a:srgbClr val="000000"/>
                </a:solidFill>
                <a:uFill>
                  <a:solidFill>
                    <a:srgbClr val="FFFFFF"/>
                  </a:solidFill>
                </a:uFill>
                <a:latin typeface="Arial"/>
              </a:rPr>
              <a:t>Beşinci Anahat Düzeyi</a:t>
            </a:r>
          </a:p>
          <a:p>
            <a:pPr marL="2592000" lvl="5" indent="-216000">
              <a:buClr>
                <a:srgbClr val="000000"/>
              </a:buClr>
              <a:buSzPct val="45000"/>
              <a:buFont typeface="Wingdings" charset="2"/>
              <a:buChar char=""/>
            </a:pPr>
            <a:r>
              <a:rPr lang="tr-TR" sz="2000" b="0" strike="noStrike" spc="-1">
                <a:solidFill>
                  <a:srgbClr val="000000"/>
                </a:solidFill>
                <a:uFill>
                  <a:solidFill>
                    <a:srgbClr val="FFFFFF"/>
                  </a:solidFill>
                </a:uFill>
                <a:latin typeface="Arial"/>
              </a:rPr>
              <a:t>Altıncı Anahat Düzeyi</a:t>
            </a:r>
          </a:p>
          <a:p>
            <a:pPr marL="3024000" lvl="6" indent="-216000">
              <a:buClr>
                <a:srgbClr val="000000"/>
              </a:buClr>
              <a:buSzPct val="45000"/>
              <a:buFont typeface="Wingdings" charset="2"/>
              <a:buChar char=""/>
            </a:pPr>
            <a:r>
              <a:rPr lang="tr-TR" sz="2000" b="0" strike="noStrike" spc="-1">
                <a:solidFill>
                  <a:srgbClr val="000000"/>
                </a:solidFill>
                <a:uFill>
                  <a:solidFill>
                    <a:srgbClr val="FFFFFF"/>
                  </a:solidFill>
                </a:uFill>
                <a:latin typeface="Arial"/>
              </a:rPr>
              <a:t>Yedinci Anahat Düzeyi</a:t>
            </a:r>
          </a:p>
        </p:txBody>
      </p:sp>
    </p:spTree>
    <p:extLst>
      <p:ext uri="{BB962C8B-B14F-4D97-AF65-F5344CB8AC3E}">
        <p14:creationId xmlns:p14="http://schemas.microsoft.com/office/powerpoint/2010/main" val="272760960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p:bodyStyle/>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g"/><Relationship Id="rId3" Type="http://schemas.openxmlformats.org/officeDocument/2006/relationships/image" Target="../media/image2.jpeg"/><Relationship Id="rId7"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s://www.bgs2017.org/" TargetMode="External"/><Relationship Id="rId5" Type="http://schemas.openxmlformats.org/officeDocument/2006/relationships/image" Target="../media/image4.png"/><Relationship Id="rId4" Type="http://schemas.openxmlformats.org/officeDocument/2006/relationships/image" Target="../media/image3.jpe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CustomShape 2"/>
          <p:cNvSpPr/>
          <p:nvPr/>
        </p:nvSpPr>
        <p:spPr>
          <a:xfrm>
            <a:off x="0" y="4006155"/>
            <a:ext cx="9142920" cy="1019769"/>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lgn="ctr">
              <a:lnSpc>
                <a:spcPct val="80000"/>
              </a:lnSpc>
            </a:pPr>
            <a:r>
              <a:rPr lang="tr-TR" b="1" dirty="0"/>
              <a:t>Erhan </a:t>
            </a:r>
            <a:r>
              <a:rPr lang="tr-TR" b="1" dirty="0" smtClean="0"/>
              <a:t>İÇÖZ</a:t>
            </a:r>
            <a:r>
              <a:rPr lang="tr-TR" b="1" baseline="30000" dirty="0" smtClean="0"/>
              <a:t>1</a:t>
            </a:r>
            <a:r>
              <a:rPr lang="tr-TR" b="1" dirty="0" smtClean="0"/>
              <a:t>, </a:t>
            </a:r>
            <a:r>
              <a:rPr lang="tr-TR" b="1" dirty="0"/>
              <a:t>E. Gökçe </a:t>
            </a:r>
            <a:r>
              <a:rPr lang="tr-TR" b="1" dirty="0" smtClean="0"/>
              <a:t>YURTKAL</a:t>
            </a:r>
            <a:r>
              <a:rPr lang="tr-TR" b="1" baseline="30000" dirty="0" smtClean="0"/>
              <a:t>1</a:t>
            </a:r>
            <a:r>
              <a:rPr lang="tr-TR" b="1" dirty="0" smtClean="0"/>
              <a:t> </a:t>
            </a:r>
            <a:r>
              <a:rPr lang="tr-TR" b="1" dirty="0" err="1" smtClean="0"/>
              <a:t>and</a:t>
            </a:r>
            <a:r>
              <a:rPr lang="tr-TR" b="1" dirty="0" smtClean="0"/>
              <a:t> </a:t>
            </a:r>
            <a:r>
              <a:rPr lang="tr-TR" sz="2400" b="1" strike="noStrike" spc="-1" dirty="0" smtClean="0">
                <a:solidFill>
                  <a:srgbClr val="000000"/>
                </a:solidFill>
                <a:uFill>
                  <a:solidFill>
                    <a:srgbClr val="FFFFFF"/>
                  </a:solidFill>
                </a:uFill>
                <a:latin typeface="Calibri"/>
                <a:ea typeface="DejaVu Sans"/>
              </a:rPr>
              <a:t>Coşkun </a:t>
            </a:r>
            <a:r>
              <a:rPr lang="tr-TR" sz="2400" b="1" strike="noStrike" spc="-1" dirty="0">
                <a:solidFill>
                  <a:srgbClr val="000000"/>
                </a:solidFill>
                <a:uFill>
                  <a:solidFill>
                    <a:srgbClr val="FFFFFF"/>
                  </a:solidFill>
                </a:uFill>
                <a:latin typeface="Calibri"/>
                <a:ea typeface="DejaVu Sans"/>
              </a:rPr>
              <a:t>SARI</a:t>
            </a:r>
            <a:r>
              <a:rPr lang="tr-TR" sz="2400" b="1" strike="noStrike" spc="-1" baseline="30000" dirty="0">
                <a:solidFill>
                  <a:srgbClr val="000000"/>
                </a:solidFill>
                <a:uFill>
                  <a:solidFill>
                    <a:srgbClr val="FFFFFF"/>
                  </a:solidFill>
                </a:uFill>
                <a:latin typeface="Calibri"/>
                <a:ea typeface="DejaVu Sans"/>
              </a:rPr>
              <a:t>2</a:t>
            </a:r>
            <a:endParaRPr lang="tr-TR" sz="1800" b="0" strike="noStrike" spc="-1" dirty="0">
              <a:solidFill>
                <a:srgbClr val="000000"/>
              </a:solidFill>
              <a:uFill>
                <a:solidFill>
                  <a:srgbClr val="FFFFFF"/>
                </a:solidFill>
              </a:uFill>
              <a:latin typeface="Arial"/>
            </a:endParaRPr>
          </a:p>
          <a:p>
            <a:pPr algn="ctr">
              <a:lnSpc>
                <a:spcPct val="80000"/>
              </a:lnSpc>
            </a:pPr>
            <a:endParaRPr lang="tr-TR" b="1" i="1" baseline="30000" dirty="0" smtClean="0">
              <a:latin typeface="Calibri" panose="020F0502020204030204" pitchFamily="34" charset="0"/>
              <a:cs typeface="Calibri" panose="020F0502020204030204" pitchFamily="34" charset="0"/>
            </a:endParaRPr>
          </a:p>
          <a:p>
            <a:pPr algn="ctr">
              <a:lnSpc>
                <a:spcPct val="80000"/>
              </a:lnSpc>
            </a:pPr>
            <a:r>
              <a:rPr lang="tr-TR" b="1" i="1" baseline="30000" dirty="0" smtClean="0">
                <a:latin typeface="Calibri" panose="020F0502020204030204" pitchFamily="34" charset="0"/>
                <a:cs typeface="Calibri" panose="020F0502020204030204" pitchFamily="34" charset="0"/>
              </a:rPr>
              <a:t>1 </a:t>
            </a:r>
            <a:r>
              <a:rPr lang="tr-TR" i="1" dirty="0">
                <a:latin typeface="Calibri" panose="020F0502020204030204" pitchFamily="34" charset="0"/>
                <a:cs typeface="Calibri" panose="020F0502020204030204" pitchFamily="34" charset="0"/>
              </a:rPr>
              <a:t>SUMET </a:t>
            </a:r>
            <a:r>
              <a:rPr lang="tr-TR" i="1" dirty="0" err="1">
                <a:latin typeface="Calibri" panose="020F0502020204030204" pitchFamily="34" charset="0"/>
                <a:cs typeface="Calibri" panose="020F0502020204030204" pitchFamily="34" charset="0"/>
              </a:rPr>
              <a:t>Geosciences</a:t>
            </a:r>
            <a:r>
              <a:rPr lang="tr-TR" i="1" dirty="0">
                <a:latin typeface="Calibri" panose="020F0502020204030204" pitchFamily="34" charset="0"/>
                <a:cs typeface="Calibri" panose="020F0502020204030204" pitchFamily="34" charset="0"/>
              </a:rPr>
              <a:t> Ltd. </a:t>
            </a:r>
            <a:r>
              <a:rPr lang="tr-TR" i="1" dirty="0" err="1">
                <a:latin typeface="Calibri" panose="020F0502020204030204" pitchFamily="34" charset="0"/>
                <a:cs typeface="Calibri" panose="020F0502020204030204" pitchFamily="34" charset="0"/>
              </a:rPr>
              <a:t>Co</a:t>
            </a:r>
            <a:r>
              <a:rPr lang="tr-TR" i="1" dirty="0" smtClean="0">
                <a:latin typeface="Calibri" panose="020F0502020204030204" pitchFamily="34" charset="0"/>
                <a:cs typeface="Calibri" panose="020F0502020204030204" pitchFamily="34" charset="0"/>
              </a:rPr>
              <a:t>., Bornova-</a:t>
            </a:r>
            <a:r>
              <a:rPr lang="tr-TR" i="1" dirty="0" err="1" smtClean="0">
                <a:latin typeface="Calibri" panose="020F0502020204030204" pitchFamily="34" charset="0"/>
                <a:cs typeface="Calibri" panose="020F0502020204030204" pitchFamily="34" charset="0"/>
              </a:rPr>
              <a:t>Izmir</a:t>
            </a:r>
            <a:r>
              <a:rPr lang="tr-TR" i="1" dirty="0" smtClean="0">
                <a:latin typeface="Calibri" panose="020F0502020204030204" pitchFamily="34" charset="0"/>
                <a:cs typeface="Calibri" panose="020F0502020204030204" pitchFamily="34" charset="0"/>
              </a:rPr>
              <a:t>/</a:t>
            </a:r>
            <a:r>
              <a:rPr lang="tr-TR" i="1" dirty="0" err="1" smtClean="0">
                <a:latin typeface="Calibri" panose="020F0502020204030204" pitchFamily="34" charset="0"/>
                <a:cs typeface="Calibri" panose="020F0502020204030204" pitchFamily="34" charset="0"/>
              </a:rPr>
              <a:t>Turkey</a:t>
            </a:r>
            <a:endParaRPr lang="tr-TR" i="1" dirty="0" smtClean="0">
              <a:latin typeface="Calibri" panose="020F0502020204030204" pitchFamily="34" charset="0"/>
              <a:cs typeface="Calibri" panose="020F0502020204030204" pitchFamily="34" charset="0"/>
            </a:endParaRPr>
          </a:p>
          <a:p>
            <a:pPr algn="ctr">
              <a:lnSpc>
                <a:spcPct val="80000"/>
              </a:lnSpc>
            </a:pPr>
            <a:r>
              <a:rPr lang="tr-TR" i="1" spc="-1" baseline="30000" dirty="0" smtClean="0">
                <a:solidFill>
                  <a:srgbClr val="000000"/>
                </a:solidFill>
                <a:uFill>
                  <a:solidFill>
                    <a:srgbClr val="FFFFFF"/>
                  </a:solidFill>
                </a:uFill>
                <a:latin typeface="Calibri"/>
              </a:rPr>
              <a:t>2</a:t>
            </a:r>
            <a:r>
              <a:rPr lang="tr-TR" i="1" spc="-1" dirty="0" smtClean="0">
                <a:solidFill>
                  <a:srgbClr val="000000"/>
                </a:solidFill>
                <a:uFill>
                  <a:solidFill>
                    <a:srgbClr val="FFFFFF"/>
                  </a:solidFill>
                </a:uFill>
                <a:latin typeface="Calibri"/>
              </a:rPr>
              <a:t>Dokuz </a:t>
            </a:r>
            <a:r>
              <a:rPr lang="tr-TR" i="1" spc="-1" dirty="0">
                <a:solidFill>
                  <a:srgbClr val="000000"/>
                </a:solidFill>
                <a:uFill>
                  <a:solidFill>
                    <a:srgbClr val="FFFFFF"/>
                  </a:solidFill>
                </a:uFill>
                <a:latin typeface="Calibri"/>
              </a:rPr>
              <a:t>Eylül </a:t>
            </a:r>
            <a:r>
              <a:rPr lang="tr-TR" i="1" spc="-1" dirty="0" err="1">
                <a:solidFill>
                  <a:srgbClr val="000000"/>
                </a:solidFill>
                <a:uFill>
                  <a:solidFill>
                    <a:srgbClr val="FFFFFF"/>
                  </a:solidFill>
                </a:uFill>
                <a:latin typeface="Calibri"/>
              </a:rPr>
              <a:t>University</a:t>
            </a:r>
            <a:r>
              <a:rPr lang="tr-TR" i="1" spc="-1" dirty="0">
                <a:solidFill>
                  <a:srgbClr val="000000"/>
                </a:solidFill>
                <a:uFill>
                  <a:solidFill>
                    <a:srgbClr val="FFFFFF"/>
                  </a:solidFill>
                </a:uFill>
                <a:latin typeface="Calibri"/>
              </a:rPr>
              <a:t>, </a:t>
            </a:r>
            <a:r>
              <a:rPr lang="tr-TR" i="1" spc="-1" dirty="0" err="1">
                <a:solidFill>
                  <a:srgbClr val="000000"/>
                </a:solidFill>
                <a:uFill>
                  <a:solidFill>
                    <a:srgbClr val="FFFFFF"/>
                  </a:solidFill>
                </a:uFill>
                <a:latin typeface="Calibri"/>
              </a:rPr>
              <a:t>Engineering</a:t>
            </a:r>
            <a:r>
              <a:rPr lang="tr-TR" i="1" spc="-1" dirty="0">
                <a:solidFill>
                  <a:srgbClr val="000000"/>
                </a:solidFill>
                <a:uFill>
                  <a:solidFill>
                    <a:srgbClr val="FFFFFF"/>
                  </a:solidFill>
                </a:uFill>
                <a:latin typeface="Calibri"/>
              </a:rPr>
              <a:t> </a:t>
            </a:r>
            <a:r>
              <a:rPr lang="tr-TR" i="1" spc="-1" dirty="0" err="1">
                <a:solidFill>
                  <a:srgbClr val="000000"/>
                </a:solidFill>
                <a:uFill>
                  <a:solidFill>
                    <a:srgbClr val="FFFFFF"/>
                  </a:solidFill>
                </a:uFill>
                <a:latin typeface="Calibri"/>
              </a:rPr>
              <a:t>Faculty</a:t>
            </a:r>
            <a:r>
              <a:rPr lang="tr-TR" i="1" spc="-1" dirty="0">
                <a:solidFill>
                  <a:srgbClr val="000000"/>
                </a:solidFill>
                <a:uFill>
                  <a:solidFill>
                    <a:srgbClr val="FFFFFF"/>
                  </a:solidFill>
                </a:uFill>
                <a:latin typeface="Calibri"/>
              </a:rPr>
              <a:t>, </a:t>
            </a:r>
            <a:r>
              <a:rPr lang="tr-TR" i="1" spc="-1" dirty="0" err="1">
                <a:solidFill>
                  <a:srgbClr val="000000"/>
                </a:solidFill>
                <a:uFill>
                  <a:solidFill>
                    <a:srgbClr val="FFFFFF"/>
                  </a:solidFill>
                </a:uFill>
                <a:latin typeface="Calibri"/>
              </a:rPr>
              <a:t>Department</a:t>
            </a:r>
            <a:r>
              <a:rPr lang="tr-TR" i="1" spc="-1" dirty="0">
                <a:solidFill>
                  <a:srgbClr val="000000"/>
                </a:solidFill>
                <a:uFill>
                  <a:solidFill>
                    <a:srgbClr val="FFFFFF"/>
                  </a:solidFill>
                </a:uFill>
                <a:latin typeface="Calibri"/>
              </a:rPr>
              <a:t> of </a:t>
            </a:r>
            <a:r>
              <a:rPr lang="tr-TR" i="1" spc="-1" dirty="0" err="1">
                <a:solidFill>
                  <a:srgbClr val="000000"/>
                </a:solidFill>
                <a:uFill>
                  <a:solidFill>
                    <a:srgbClr val="FFFFFF"/>
                  </a:solidFill>
                </a:uFill>
                <a:latin typeface="Calibri"/>
              </a:rPr>
              <a:t>Geophysics</a:t>
            </a:r>
            <a:r>
              <a:rPr lang="tr-TR" i="1" spc="-1" dirty="0">
                <a:solidFill>
                  <a:srgbClr val="000000"/>
                </a:solidFill>
                <a:uFill>
                  <a:solidFill>
                    <a:srgbClr val="FFFFFF"/>
                  </a:solidFill>
                </a:uFill>
                <a:latin typeface="Calibri"/>
              </a:rPr>
              <a:t>, İzmir/</a:t>
            </a:r>
            <a:r>
              <a:rPr lang="tr-TR" i="1" spc="-1" dirty="0" err="1">
                <a:solidFill>
                  <a:srgbClr val="000000"/>
                </a:solidFill>
                <a:uFill>
                  <a:solidFill>
                    <a:srgbClr val="FFFFFF"/>
                  </a:solidFill>
                </a:uFill>
                <a:latin typeface="Calibri"/>
              </a:rPr>
              <a:t>Turkey</a:t>
            </a:r>
            <a:endParaRPr lang="tr-TR" i="1" spc="-1" dirty="0">
              <a:solidFill>
                <a:srgbClr val="000000"/>
              </a:solidFill>
              <a:uFill>
                <a:solidFill>
                  <a:srgbClr val="FFFFFF"/>
                </a:solidFill>
              </a:uFill>
              <a:latin typeface="Calibri"/>
            </a:endParaRPr>
          </a:p>
          <a:p>
            <a:pPr algn="ctr">
              <a:lnSpc>
                <a:spcPct val="80000"/>
              </a:lnSpc>
            </a:pPr>
            <a:endParaRPr lang="tr-TR" sz="1800" b="0" i="1" strike="noStrike" spc="-1" dirty="0">
              <a:solidFill>
                <a:srgbClr val="000000"/>
              </a:solidFill>
              <a:uFill>
                <a:solidFill>
                  <a:srgbClr val="FFFFFF"/>
                </a:solidFill>
              </a:uFill>
              <a:latin typeface="Calibri" panose="020F0502020204030204" pitchFamily="34" charset="0"/>
              <a:cs typeface="Calibri" panose="020F0502020204030204" pitchFamily="34" charset="0"/>
            </a:endParaRPr>
          </a:p>
        </p:txBody>
      </p:sp>
      <p:sp>
        <p:nvSpPr>
          <p:cNvPr id="150" name="CustomShape 1"/>
          <p:cNvSpPr/>
          <p:nvPr/>
        </p:nvSpPr>
        <p:spPr>
          <a:xfrm>
            <a:off x="147306" y="1970726"/>
            <a:ext cx="8528610" cy="1870921"/>
          </a:xfrm>
          <a:prstGeom prst="rect">
            <a:avLst/>
          </a:prstGeom>
          <a:solidFill>
            <a:srgbClr val="EEEEEE"/>
          </a:solidFill>
          <a:ln>
            <a:noFill/>
          </a:ln>
        </p:spPr>
        <p:style>
          <a:lnRef idx="0">
            <a:scrgbClr r="0" g="0" b="0"/>
          </a:lnRef>
          <a:fillRef idx="0">
            <a:scrgbClr r="0" g="0" b="0"/>
          </a:fillRef>
          <a:effectRef idx="0">
            <a:scrgbClr r="0" g="0" b="0"/>
          </a:effectRef>
          <a:fontRef idx="minor"/>
        </p:style>
        <p:txBody>
          <a:bodyPr lIns="90000" tIns="45000" rIns="90000" bIns="45000" anchor="ctr"/>
          <a:lstStyle/>
          <a:p>
            <a:pPr algn="ctr">
              <a:lnSpc>
                <a:spcPct val="150000"/>
              </a:lnSpc>
            </a:pPr>
            <a:endParaRPr lang="tr-TR" sz="2400" b="1" i="1" dirty="0" smtClean="0"/>
          </a:p>
          <a:p>
            <a:pPr algn="ctr">
              <a:lnSpc>
                <a:spcPct val="150000"/>
              </a:lnSpc>
            </a:pPr>
            <a:r>
              <a:rPr lang="en-US" sz="2800" b="1" i="1" dirty="0" smtClean="0">
                <a:effectLst>
                  <a:outerShdw blurRad="38100" dist="38100" dir="2700000" algn="tl">
                    <a:srgbClr val="000000">
                      <a:alpha val="43137"/>
                    </a:srgbClr>
                  </a:outerShdw>
                </a:effectLst>
              </a:rPr>
              <a:t>INVESTIGATION OF GEOTHERMAL POTENTIAL OF BALIKESIR-SINDIRGI-DÜVERTEPE AREA WITH MAGNETOTELLURIC METHODS</a:t>
            </a:r>
            <a:endParaRPr lang="tr-TR" sz="2800" dirty="0" smtClean="0">
              <a:effectLst>
                <a:outerShdw blurRad="38100" dist="38100" dir="2700000" algn="tl">
                  <a:srgbClr val="000000">
                    <a:alpha val="43137"/>
                  </a:srgbClr>
                </a:outerShdw>
              </a:effectLst>
            </a:endParaRPr>
          </a:p>
          <a:p>
            <a:pPr algn="ctr">
              <a:lnSpc>
                <a:spcPct val="100000"/>
              </a:lnSpc>
            </a:pPr>
            <a:endParaRPr lang="tr-TR" sz="2800" b="0" strike="noStrike" spc="-1" dirty="0">
              <a:solidFill>
                <a:srgbClr val="000000"/>
              </a:solidFill>
              <a:uFill>
                <a:solidFill>
                  <a:srgbClr val="FFFFFF"/>
                </a:solidFill>
              </a:uFill>
              <a:latin typeface="Arial"/>
            </a:endParaRPr>
          </a:p>
        </p:txBody>
      </p:sp>
      <p:pic>
        <p:nvPicPr>
          <p:cNvPr id="155" name="Picture 7"/>
          <p:cNvPicPr/>
          <p:nvPr/>
        </p:nvPicPr>
        <p:blipFill>
          <a:blip r:embed="rId3" cstate="print"/>
          <a:stretch/>
        </p:blipFill>
        <p:spPr>
          <a:xfrm>
            <a:off x="250544" y="5101978"/>
            <a:ext cx="1296040" cy="1269900"/>
          </a:xfrm>
          <a:prstGeom prst="rect">
            <a:avLst/>
          </a:prstGeom>
          <a:ln>
            <a:noFill/>
          </a:ln>
        </p:spPr>
      </p:pic>
      <p:pic>
        <p:nvPicPr>
          <p:cNvPr id="156" name="Picture 8"/>
          <p:cNvPicPr/>
          <p:nvPr/>
        </p:nvPicPr>
        <p:blipFill>
          <a:blip r:embed="rId4" cstate="print"/>
          <a:stretch/>
        </p:blipFill>
        <p:spPr>
          <a:xfrm>
            <a:off x="7596336" y="5101978"/>
            <a:ext cx="1239130" cy="1236706"/>
          </a:xfrm>
          <a:prstGeom prst="rect">
            <a:avLst/>
          </a:prstGeom>
          <a:ln>
            <a:noFill/>
          </a:ln>
        </p:spPr>
      </p:pic>
      <p:sp>
        <p:nvSpPr>
          <p:cNvPr id="157" name="CustomShape 3"/>
          <p:cNvSpPr/>
          <p:nvPr/>
        </p:nvSpPr>
        <p:spPr>
          <a:xfrm>
            <a:off x="0" y="6516000"/>
            <a:ext cx="9142920" cy="36396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tr-TR" sz="1800" b="0" strike="noStrike" spc="-1" dirty="0">
              <a:solidFill>
                <a:srgbClr val="000000"/>
              </a:solidFill>
              <a:uFill>
                <a:solidFill>
                  <a:srgbClr val="FFFFFF"/>
                </a:solidFill>
              </a:uFill>
              <a:latin typeface="Arial"/>
            </a:endParaRPr>
          </a:p>
        </p:txBody>
      </p:sp>
      <p:pic>
        <p:nvPicPr>
          <p:cNvPr id="3" name="Resim 2"/>
          <p:cNvPicPr>
            <a:picLocks noChangeAspect="1"/>
          </p:cNvPicPr>
          <p:nvPr/>
        </p:nvPicPr>
        <p:blipFill>
          <a:blip r:embed="rId5"/>
          <a:stretch>
            <a:fillRect/>
          </a:stretch>
        </p:blipFill>
        <p:spPr>
          <a:xfrm>
            <a:off x="7596336" y="117076"/>
            <a:ext cx="1239130" cy="1233208"/>
          </a:xfrm>
          <a:prstGeom prst="rect">
            <a:avLst/>
          </a:prstGeom>
        </p:spPr>
      </p:pic>
      <p:sp>
        <p:nvSpPr>
          <p:cNvPr id="4" name="Metin kutusu 3"/>
          <p:cNvSpPr txBox="1"/>
          <p:nvPr/>
        </p:nvSpPr>
        <p:spPr>
          <a:xfrm>
            <a:off x="1691680" y="103801"/>
            <a:ext cx="5760680" cy="1538883"/>
          </a:xfrm>
          <a:prstGeom prst="rect">
            <a:avLst/>
          </a:prstGeom>
          <a:noFill/>
        </p:spPr>
        <p:txBody>
          <a:bodyPr wrap="square" rtlCol="0">
            <a:spAutoFit/>
          </a:bodyPr>
          <a:lstStyle/>
          <a:p>
            <a:pPr algn="ctr"/>
            <a:r>
              <a:rPr lang="tr-TR" sz="2000" b="1" dirty="0" smtClean="0">
                <a:solidFill>
                  <a:srgbClr val="0000FF"/>
                </a:solidFill>
              </a:rPr>
              <a:t>10th</a:t>
            </a:r>
            <a:r>
              <a:rPr lang="en-US" sz="2000" b="1" dirty="0" smtClean="0">
                <a:solidFill>
                  <a:srgbClr val="0000FF"/>
                </a:solidFill>
              </a:rPr>
              <a:t> </a:t>
            </a:r>
            <a:r>
              <a:rPr lang="en-US" sz="2000" b="1" dirty="0">
                <a:solidFill>
                  <a:srgbClr val="0000FF"/>
                </a:solidFill>
              </a:rPr>
              <a:t> Congress of </a:t>
            </a:r>
            <a:r>
              <a:rPr lang="en-US" sz="2000" b="1" dirty="0" smtClean="0">
                <a:solidFill>
                  <a:srgbClr val="0000FF"/>
                </a:solidFill>
              </a:rPr>
              <a:t>the</a:t>
            </a:r>
            <a:r>
              <a:rPr lang="tr-TR" sz="2000" b="1" dirty="0" smtClean="0">
                <a:solidFill>
                  <a:srgbClr val="0000FF"/>
                </a:solidFill>
              </a:rPr>
              <a:t> </a:t>
            </a:r>
            <a:r>
              <a:rPr lang="en-US" sz="2000" b="1" dirty="0" smtClean="0">
                <a:solidFill>
                  <a:srgbClr val="0000FF"/>
                </a:solidFill>
              </a:rPr>
              <a:t>Balkan </a:t>
            </a:r>
            <a:r>
              <a:rPr lang="en-US" sz="2000" b="1" dirty="0">
                <a:solidFill>
                  <a:srgbClr val="0000FF"/>
                </a:solidFill>
              </a:rPr>
              <a:t>Geophysical Society</a:t>
            </a:r>
            <a:br>
              <a:rPr lang="en-US" sz="2000" b="1" dirty="0">
                <a:solidFill>
                  <a:srgbClr val="0000FF"/>
                </a:solidFill>
              </a:rPr>
            </a:br>
            <a:r>
              <a:rPr lang="tr-TR" b="1" u="sng" dirty="0" smtClean="0">
                <a:solidFill>
                  <a:srgbClr val="0000FF"/>
                </a:solidFill>
                <a:hlinkClick r:id="rId6"/>
              </a:rPr>
              <a:t>18</a:t>
            </a:r>
            <a:r>
              <a:rPr lang="en-US" b="1" u="sng" dirty="0" smtClean="0">
                <a:solidFill>
                  <a:srgbClr val="0000FF"/>
                </a:solidFill>
                <a:hlinkClick r:id="rId6"/>
              </a:rPr>
              <a:t>-</a:t>
            </a:r>
            <a:r>
              <a:rPr lang="tr-TR" b="1" u="sng" dirty="0" smtClean="0">
                <a:solidFill>
                  <a:srgbClr val="0000FF"/>
                </a:solidFill>
                <a:hlinkClick r:id="rId6"/>
              </a:rPr>
              <a:t>22</a:t>
            </a:r>
            <a:r>
              <a:rPr lang="en-US" b="1" u="sng" dirty="0" smtClean="0">
                <a:solidFill>
                  <a:srgbClr val="0000FF"/>
                </a:solidFill>
                <a:hlinkClick r:id="rId6"/>
              </a:rPr>
              <a:t> </a:t>
            </a:r>
            <a:r>
              <a:rPr lang="tr-TR" b="1" u="sng" dirty="0" err="1" smtClean="0">
                <a:solidFill>
                  <a:srgbClr val="0000FF"/>
                </a:solidFill>
                <a:hlinkClick r:id="rId6"/>
              </a:rPr>
              <a:t>September</a:t>
            </a:r>
            <a:r>
              <a:rPr lang="tr-TR" b="1" u="sng" dirty="0" smtClean="0">
                <a:solidFill>
                  <a:srgbClr val="0000FF"/>
                </a:solidFill>
                <a:hlinkClick r:id="rId6"/>
              </a:rPr>
              <a:t>, 201</a:t>
            </a:r>
            <a:r>
              <a:rPr lang="tr-TR" b="1" u="sng" dirty="0" smtClean="0">
                <a:solidFill>
                  <a:srgbClr val="0000FF"/>
                </a:solidFill>
              </a:rPr>
              <a:t>9</a:t>
            </a:r>
            <a:endParaRPr lang="en-US" b="1" u="sng" dirty="0">
              <a:solidFill>
                <a:srgbClr val="0000FF"/>
              </a:solidFill>
            </a:endParaRPr>
          </a:p>
          <a:p>
            <a:pPr algn="ctr"/>
            <a:r>
              <a:rPr lang="en-US" b="1" u="sng" dirty="0" err="1" smtClean="0">
                <a:solidFill>
                  <a:srgbClr val="0000FF"/>
                </a:solidFill>
              </a:rPr>
              <a:t>Albena</a:t>
            </a:r>
            <a:r>
              <a:rPr lang="en-US" b="1" u="sng" dirty="0" smtClean="0">
                <a:solidFill>
                  <a:srgbClr val="0000FF"/>
                </a:solidFill>
              </a:rPr>
              <a:t> </a:t>
            </a:r>
            <a:r>
              <a:rPr lang="en-US" b="1" u="sng" dirty="0">
                <a:solidFill>
                  <a:srgbClr val="0000FF"/>
                </a:solidFill>
              </a:rPr>
              <a:t>Resort, </a:t>
            </a:r>
            <a:r>
              <a:rPr lang="tr-TR" b="1" u="sng" dirty="0" smtClean="0">
                <a:solidFill>
                  <a:srgbClr val="0000FF"/>
                </a:solidFill>
              </a:rPr>
              <a:t>Varna-</a:t>
            </a:r>
            <a:r>
              <a:rPr lang="en-US" b="1" u="sng" dirty="0" smtClean="0">
                <a:solidFill>
                  <a:srgbClr val="0000FF"/>
                </a:solidFill>
              </a:rPr>
              <a:t>Bulgaria</a:t>
            </a:r>
            <a:endParaRPr lang="en-US" b="1" u="sng" dirty="0">
              <a:solidFill>
                <a:srgbClr val="0000FF"/>
              </a:solidFill>
            </a:endParaRPr>
          </a:p>
          <a:p>
            <a:endParaRPr lang="tr-TR" dirty="0"/>
          </a:p>
        </p:txBody>
      </p:sp>
      <p:pic>
        <p:nvPicPr>
          <p:cNvPr id="1027" name="Picture 3" descr="EAGE only [PM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9872" y="1430708"/>
            <a:ext cx="2068742" cy="484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Resim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53335" y="5101978"/>
            <a:ext cx="2346530" cy="1358353"/>
          </a:xfrm>
          <a:prstGeom prst="rect">
            <a:avLst/>
          </a:prstGeom>
        </p:spPr>
      </p:pic>
      <p:pic>
        <p:nvPicPr>
          <p:cNvPr id="6" name="Resim 5"/>
          <p:cNvPicPr>
            <a:picLocks noChangeAspect="1"/>
          </p:cNvPicPr>
          <p:nvPr/>
        </p:nvPicPr>
        <p:blipFill>
          <a:blip r:embed="rId9"/>
          <a:stretch>
            <a:fillRect/>
          </a:stretch>
        </p:blipFill>
        <p:spPr>
          <a:xfrm>
            <a:off x="147306" y="260648"/>
            <a:ext cx="1544812" cy="876163"/>
          </a:xfrm>
          <a:prstGeom prst="rect">
            <a:avLst/>
          </a:prstGeom>
        </p:spPr>
      </p:pic>
    </p:spTree>
    <p:extLst>
      <p:ext uri="{BB962C8B-B14F-4D97-AF65-F5344CB8AC3E}">
        <p14:creationId xmlns:p14="http://schemas.microsoft.com/office/powerpoint/2010/main" val="138116879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1520" y="188640"/>
            <a:ext cx="8424936" cy="6186309"/>
          </a:xfrm>
          <a:prstGeom prst="rect">
            <a:avLst/>
          </a:prstGeom>
        </p:spPr>
        <p:txBody>
          <a:bodyPr wrap="square">
            <a:spAutoFit/>
          </a:bodyPr>
          <a:lstStyle/>
          <a:p>
            <a:pPr algn="ctr"/>
            <a:r>
              <a:rPr lang="tr-TR" sz="3200" b="1" dirty="0" err="1" smtClean="0"/>
              <a:t>MAGNETOTELLURİK</a:t>
            </a:r>
            <a:r>
              <a:rPr lang="tr-TR" sz="3200" b="1" dirty="0" smtClean="0"/>
              <a:t> ÖLÇÜLER</a:t>
            </a:r>
          </a:p>
          <a:p>
            <a:r>
              <a:rPr lang="tr-TR" sz="2800" dirty="0" smtClean="0"/>
              <a:t>Şekil 3, ölçüm sisteminin arazi yerleşimini göstermektedir. Sistem 5 kanala sahip olduğundan, bir </a:t>
            </a:r>
            <a:r>
              <a:rPr lang="tr-TR" sz="2800" dirty="0" err="1" smtClean="0"/>
              <a:t>MT</a:t>
            </a:r>
            <a:r>
              <a:rPr lang="tr-TR" sz="2800" dirty="0" smtClean="0"/>
              <a:t> istasyonunda beş ana bileşende (</a:t>
            </a:r>
            <a:r>
              <a:rPr lang="tr-TR" sz="2800" dirty="0" err="1" smtClean="0"/>
              <a:t>Örn</a:t>
            </a:r>
            <a:r>
              <a:rPr lang="tr-TR" sz="2800" dirty="0" smtClean="0"/>
              <a:t>, Ey, </a:t>
            </a:r>
            <a:r>
              <a:rPr lang="tr-TR" sz="2800" dirty="0" err="1" smtClean="0"/>
              <a:t>Hx</a:t>
            </a:r>
            <a:r>
              <a:rPr lang="tr-TR" sz="2800" dirty="0" smtClean="0"/>
              <a:t>, </a:t>
            </a:r>
            <a:r>
              <a:rPr lang="tr-TR" sz="2800" dirty="0" err="1" smtClean="0"/>
              <a:t>Hy</a:t>
            </a:r>
            <a:r>
              <a:rPr lang="tr-TR" sz="2800" dirty="0" smtClean="0"/>
              <a:t>, Hz) ölçülebilir. Dahili bir işlemcinin yardımıyla ölçülen parametreler gerçek zamanlı olarak (gerçek zamanlı) hesaplanabilir ve zaman serisi verileri, alıcıyla birleştirilen bir dizüstü bilgisayar aracılığıyla kaydedilebilir.</a:t>
            </a:r>
            <a:br>
              <a:rPr lang="tr-TR" sz="2800" dirty="0" smtClean="0"/>
            </a:br>
            <a:r>
              <a:rPr lang="tr-TR" sz="2800" dirty="0" smtClean="0"/>
              <a:t>Ankete başlamadan önce, manyetik </a:t>
            </a:r>
            <a:r>
              <a:rPr lang="tr-TR" sz="2800" dirty="0" err="1" smtClean="0"/>
              <a:t>sensör</a:t>
            </a:r>
            <a:r>
              <a:rPr lang="tr-TR" sz="2800" dirty="0" smtClean="0"/>
              <a:t> ve alıcı kutusu ekipmanı referans noktasında kalibre edildi. Daha sonra, manyetotellürik veriler, </a:t>
            </a:r>
            <a:r>
              <a:rPr lang="tr-TR" sz="2800" dirty="0" err="1" smtClean="0"/>
              <a:t>MT-AMT</a:t>
            </a:r>
            <a:r>
              <a:rPr lang="tr-TR" sz="2800" dirty="0" smtClean="0"/>
              <a:t> ölçümleri ve Uzaktan Referans istasyon gürültü azaltma aparatıyla aynı anda, üç ayrı profilde toplam 60 istasyon üzerinde toplandı.</a:t>
            </a:r>
            <a:endParaRPr lang="tr-TR" sz="2800" dirty="0"/>
          </a:p>
        </p:txBody>
      </p:sp>
    </p:spTree>
    <p:extLst>
      <p:ext uri="{BB962C8B-B14F-4D97-AF65-F5344CB8AC3E}">
        <p14:creationId xmlns:p14="http://schemas.microsoft.com/office/powerpoint/2010/main" val="34441073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792016" y="404664"/>
            <a:ext cx="2992999" cy="369332"/>
          </a:xfrm>
          <a:prstGeom prst="rect">
            <a:avLst/>
          </a:prstGeom>
        </p:spPr>
        <p:txBody>
          <a:bodyPr wrap="none">
            <a:spAutoFit/>
          </a:bodyPr>
          <a:lstStyle/>
          <a:p>
            <a:pPr algn="ctr"/>
            <a:r>
              <a:rPr lang="tr-TR" b="1" dirty="0" err="1" smtClean="0"/>
              <a:t>MAGNETOTELLURİK</a:t>
            </a:r>
            <a:r>
              <a:rPr lang="tr-TR" b="1" dirty="0" smtClean="0"/>
              <a:t> ÖLÇÜLER</a:t>
            </a:r>
            <a:endParaRPr lang="tr-TR" b="1" dirty="0" smtClean="0"/>
          </a:p>
        </p:txBody>
      </p:sp>
      <p:pic>
        <p:nvPicPr>
          <p:cNvPr id="3" name="Resim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845691"/>
            <a:ext cx="5036275" cy="449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2054307" y="5337504"/>
            <a:ext cx="4572000" cy="923330"/>
          </a:xfrm>
          <a:prstGeom prst="rect">
            <a:avLst/>
          </a:prstGeom>
        </p:spPr>
        <p:txBody>
          <a:bodyPr>
            <a:spAutoFit/>
          </a:bodyPr>
          <a:lstStyle/>
          <a:p>
            <a:r>
              <a:rPr lang="tr-TR" dirty="0" smtClean="0"/>
              <a:t>Şekil 3. </a:t>
            </a:r>
            <a:r>
              <a:rPr lang="tr-TR" dirty="0" err="1" smtClean="0"/>
              <a:t>MT</a:t>
            </a:r>
            <a:r>
              <a:rPr lang="tr-TR" dirty="0" smtClean="0"/>
              <a:t> yönteminin alan yerleşimi (</a:t>
            </a:r>
            <a:r>
              <a:rPr lang="tr-TR" dirty="0" err="1" smtClean="0"/>
              <a:t>Ex</a:t>
            </a:r>
            <a:r>
              <a:rPr lang="tr-TR" dirty="0" smtClean="0"/>
              <a:t>, Ey elektrik alanları, </a:t>
            </a:r>
            <a:r>
              <a:rPr lang="tr-TR" dirty="0" err="1" smtClean="0"/>
              <a:t>Hx</a:t>
            </a:r>
            <a:r>
              <a:rPr lang="tr-TR" dirty="0" smtClean="0"/>
              <a:t>, </a:t>
            </a:r>
            <a:r>
              <a:rPr lang="tr-TR" dirty="0" err="1" smtClean="0"/>
              <a:t>Hy</a:t>
            </a:r>
            <a:r>
              <a:rPr lang="tr-TR" dirty="0" smtClean="0"/>
              <a:t/>
            </a:r>
            <a:br>
              <a:rPr lang="tr-TR" dirty="0" smtClean="0"/>
            </a:br>
            <a:r>
              <a:rPr lang="tr-TR" dirty="0" smtClean="0"/>
              <a:t>ve Hz manyetik alanlar).</a:t>
            </a:r>
            <a:endParaRPr lang="tr-TR" dirty="0"/>
          </a:p>
        </p:txBody>
      </p:sp>
    </p:spTree>
    <p:extLst>
      <p:ext uri="{BB962C8B-B14F-4D97-AF65-F5344CB8AC3E}">
        <p14:creationId xmlns:p14="http://schemas.microsoft.com/office/powerpoint/2010/main" val="18609284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987824" y="332656"/>
            <a:ext cx="2992999" cy="369332"/>
          </a:xfrm>
          <a:prstGeom prst="rect">
            <a:avLst/>
          </a:prstGeom>
        </p:spPr>
        <p:txBody>
          <a:bodyPr wrap="none">
            <a:spAutoFit/>
          </a:bodyPr>
          <a:lstStyle/>
          <a:p>
            <a:pPr algn="ctr"/>
            <a:r>
              <a:rPr lang="tr-TR" b="1" dirty="0" err="1" smtClean="0"/>
              <a:t>MAGNETOTELLURİK</a:t>
            </a:r>
            <a:r>
              <a:rPr lang="tr-TR" b="1" dirty="0" smtClean="0"/>
              <a:t> ÖLÇÜLER</a:t>
            </a:r>
            <a:endParaRPr lang="tr-TR" b="1" dirty="0" smtClean="0"/>
          </a:p>
        </p:txBody>
      </p:sp>
      <p:sp>
        <p:nvSpPr>
          <p:cNvPr id="5" name="Dikdörtgen 4"/>
          <p:cNvSpPr/>
          <p:nvPr/>
        </p:nvSpPr>
        <p:spPr>
          <a:xfrm>
            <a:off x="2286000" y="1582341"/>
            <a:ext cx="4572000" cy="3693319"/>
          </a:xfrm>
          <a:prstGeom prst="rect">
            <a:avLst/>
          </a:prstGeom>
        </p:spPr>
        <p:txBody>
          <a:bodyPr>
            <a:spAutoFit/>
          </a:bodyPr>
          <a:lstStyle/>
          <a:p>
            <a:r>
              <a:rPr lang="tr-TR" dirty="0" smtClean="0"/>
              <a:t>Şekil 4, araştırma alanındaki </a:t>
            </a:r>
            <a:r>
              <a:rPr lang="tr-TR" dirty="0" err="1" smtClean="0"/>
              <a:t>MT</a:t>
            </a:r>
            <a:r>
              <a:rPr lang="tr-TR" dirty="0" smtClean="0"/>
              <a:t> ölçüm noktalarının yerlerini göstermektedir. Arazi yerleştirme sırasında, elektrik x ve y </a:t>
            </a:r>
            <a:r>
              <a:rPr lang="tr-TR" dirty="0" err="1" smtClean="0"/>
              <a:t>dipolleri</a:t>
            </a:r>
            <a:r>
              <a:rPr lang="tr-TR" dirty="0" smtClean="0"/>
              <a:t> arasındaki mesafe 50 m olarak seçilmiştir. Her ölçüm noktasında 14 saat boyunca </a:t>
            </a:r>
            <a:r>
              <a:rPr lang="tr-TR" dirty="0" err="1" smtClean="0"/>
              <a:t>MT</a:t>
            </a:r>
            <a:r>
              <a:rPr lang="tr-TR" dirty="0" smtClean="0"/>
              <a:t> ölçümleri alındı.</a:t>
            </a:r>
            <a:br>
              <a:rPr lang="tr-TR" dirty="0" smtClean="0"/>
            </a:br>
            <a:r>
              <a:rPr lang="tr-TR" dirty="0" smtClean="0"/>
              <a:t>2 saat boyunca her noktada, yüksek frekansları ölçmek için </a:t>
            </a:r>
            <a:r>
              <a:rPr lang="tr-TR" dirty="0" err="1" smtClean="0"/>
              <a:t>AMT</a:t>
            </a:r>
            <a:r>
              <a:rPr lang="tr-TR" dirty="0" smtClean="0"/>
              <a:t> ölçümlerine devam edildi. </a:t>
            </a:r>
            <a:r>
              <a:rPr lang="tr-TR" dirty="0" err="1" smtClean="0"/>
              <a:t>MT</a:t>
            </a:r>
            <a:r>
              <a:rPr lang="tr-TR" dirty="0" smtClean="0"/>
              <a:t> ölçümleri uzak istasyonla aynı anda 19: 00-09: 00 ve 11: 00-13: 00 arasında kaydedildi. Ölçümlerin gürültü seviyeleri günlük olarak analiz edildi ve dağınık olduğu düşünülen 7 ölçüm tekrarlandı.</a:t>
            </a:r>
            <a:endParaRPr lang="tr-TR" dirty="0"/>
          </a:p>
        </p:txBody>
      </p:sp>
    </p:spTree>
    <p:extLst>
      <p:ext uri="{BB962C8B-B14F-4D97-AF65-F5344CB8AC3E}">
        <p14:creationId xmlns:p14="http://schemas.microsoft.com/office/powerpoint/2010/main" val="5519879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987824" y="260648"/>
            <a:ext cx="2992999" cy="369332"/>
          </a:xfrm>
          <a:prstGeom prst="rect">
            <a:avLst/>
          </a:prstGeom>
        </p:spPr>
        <p:txBody>
          <a:bodyPr wrap="none">
            <a:spAutoFit/>
          </a:bodyPr>
          <a:lstStyle/>
          <a:p>
            <a:pPr algn="ctr"/>
            <a:r>
              <a:rPr lang="tr-TR" b="1" dirty="0" err="1" smtClean="0"/>
              <a:t>MAGNETOTELLURİK</a:t>
            </a:r>
            <a:r>
              <a:rPr lang="tr-TR" b="1" dirty="0" smtClean="0"/>
              <a:t> ÖLÇÜLER</a:t>
            </a:r>
            <a:endParaRPr lang="tr-TR" b="1" dirty="0" smtClean="0"/>
          </a:p>
        </p:txBody>
      </p:sp>
      <p:pic>
        <p:nvPicPr>
          <p:cNvPr id="3" name="Resim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908720"/>
            <a:ext cx="7898969" cy="492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Dikdörtgen 3"/>
          <p:cNvSpPr/>
          <p:nvPr/>
        </p:nvSpPr>
        <p:spPr>
          <a:xfrm>
            <a:off x="1619672" y="5833265"/>
            <a:ext cx="4572000" cy="646331"/>
          </a:xfrm>
          <a:prstGeom prst="rect">
            <a:avLst/>
          </a:prstGeom>
        </p:spPr>
        <p:txBody>
          <a:bodyPr>
            <a:spAutoFit/>
          </a:bodyPr>
          <a:lstStyle/>
          <a:p>
            <a:r>
              <a:rPr lang="tr-TR" dirty="0" smtClean="0"/>
              <a:t>Şekil 4: Çalışma alanındaki </a:t>
            </a:r>
            <a:r>
              <a:rPr lang="tr-TR" dirty="0" err="1" smtClean="0"/>
              <a:t>MT</a:t>
            </a:r>
            <a:r>
              <a:rPr lang="tr-TR" dirty="0" smtClean="0"/>
              <a:t> noktalarının konum haritası</a:t>
            </a:r>
            <a:endParaRPr lang="tr-TR" dirty="0"/>
          </a:p>
        </p:txBody>
      </p:sp>
    </p:spTree>
    <p:extLst>
      <p:ext uri="{BB962C8B-B14F-4D97-AF65-F5344CB8AC3E}">
        <p14:creationId xmlns:p14="http://schemas.microsoft.com/office/powerpoint/2010/main" val="13569464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059832" y="188640"/>
            <a:ext cx="3275833" cy="369332"/>
          </a:xfrm>
          <a:prstGeom prst="rect">
            <a:avLst/>
          </a:prstGeom>
        </p:spPr>
        <p:txBody>
          <a:bodyPr wrap="none">
            <a:spAutoFit/>
          </a:bodyPr>
          <a:lstStyle/>
          <a:p>
            <a:r>
              <a:rPr lang="tr-TR" dirty="0" err="1" smtClean="0"/>
              <a:t>MANYETOTELLURİK</a:t>
            </a:r>
            <a:r>
              <a:rPr lang="tr-TR" baseline="0" dirty="0" smtClean="0"/>
              <a:t> DATA İŞLEME</a:t>
            </a:r>
            <a:endParaRPr lang="tr-TR" dirty="0"/>
          </a:p>
        </p:txBody>
      </p:sp>
      <p:sp>
        <p:nvSpPr>
          <p:cNvPr id="3" name="Dikdörtgen 2"/>
          <p:cNvSpPr/>
          <p:nvPr/>
        </p:nvSpPr>
        <p:spPr>
          <a:xfrm>
            <a:off x="2286000" y="1720840"/>
            <a:ext cx="4572000" cy="3416320"/>
          </a:xfrm>
          <a:prstGeom prst="rect">
            <a:avLst/>
          </a:prstGeom>
        </p:spPr>
        <p:txBody>
          <a:bodyPr>
            <a:spAutoFit/>
          </a:bodyPr>
          <a:lstStyle/>
          <a:p>
            <a:r>
              <a:rPr lang="tr-TR" dirty="0" smtClean="0"/>
              <a:t>Toplanan </a:t>
            </a:r>
            <a:r>
              <a:rPr lang="tr-TR" dirty="0" err="1" smtClean="0"/>
              <a:t>MT</a:t>
            </a:r>
            <a:r>
              <a:rPr lang="tr-TR" dirty="0" smtClean="0"/>
              <a:t> verilerinin spektral analizi, </a:t>
            </a:r>
            <a:r>
              <a:rPr lang="tr-TR" dirty="0" err="1" smtClean="0"/>
              <a:t>PHOENIX</a:t>
            </a:r>
            <a:r>
              <a:rPr lang="tr-TR" dirty="0" smtClean="0"/>
              <a:t> tarafından geliştirilen </a:t>
            </a:r>
            <a:r>
              <a:rPr lang="tr-TR" dirty="0" err="1" smtClean="0"/>
              <a:t>SSMT2000</a:t>
            </a:r>
            <a:r>
              <a:rPr lang="tr-TR" dirty="0" smtClean="0"/>
              <a:t> ve </a:t>
            </a:r>
            <a:r>
              <a:rPr lang="tr-TR" dirty="0" err="1" smtClean="0"/>
              <a:t>MT</a:t>
            </a:r>
            <a:r>
              <a:rPr lang="tr-TR" dirty="0" smtClean="0"/>
              <a:t> Editor yazılımı kullanılarak yapıldı (http://www.phoenix-geophysics.com/</a:t>
            </a:r>
            <a:r>
              <a:rPr lang="tr-TR" dirty="0" err="1" smtClean="0"/>
              <a:t>products</a:t>
            </a:r>
            <a:r>
              <a:rPr lang="tr-TR" dirty="0" smtClean="0"/>
              <a:t>/</a:t>
            </a:r>
            <a:r>
              <a:rPr lang="tr-TR" dirty="0" err="1" smtClean="0"/>
              <a:t>systems</a:t>
            </a:r>
            <a:r>
              <a:rPr lang="tr-TR" dirty="0" smtClean="0"/>
              <a:t>/</a:t>
            </a:r>
            <a:r>
              <a:rPr lang="tr-TR" dirty="0" err="1" smtClean="0"/>
              <a:t>ssmt</a:t>
            </a:r>
            <a:r>
              <a:rPr lang="tr-TR" dirty="0" smtClean="0"/>
              <a:t>/). Her bir istasyondaki veri paketlerindeki (uzak referans istasyonları dahil) veri işleme adımları sırayla gerçekleştirildi.</a:t>
            </a:r>
            <a:br>
              <a:rPr lang="tr-TR" dirty="0" smtClean="0"/>
            </a:br>
            <a:r>
              <a:rPr lang="tr-TR" dirty="0" smtClean="0"/>
              <a:t>1. Basamaklı </a:t>
            </a:r>
            <a:r>
              <a:rPr lang="tr-TR" dirty="0" err="1" smtClean="0"/>
              <a:t>decimation</a:t>
            </a:r>
            <a:r>
              <a:rPr lang="tr-TR" dirty="0" smtClean="0"/>
              <a:t>,</a:t>
            </a:r>
            <a:br>
              <a:rPr lang="tr-TR" dirty="0" smtClean="0"/>
            </a:br>
            <a:r>
              <a:rPr lang="tr-TR" dirty="0" smtClean="0"/>
              <a:t>2. Hızlı </a:t>
            </a:r>
            <a:r>
              <a:rPr lang="tr-TR" dirty="0" err="1" smtClean="0"/>
              <a:t>Fourier</a:t>
            </a:r>
            <a:r>
              <a:rPr lang="tr-TR" dirty="0" smtClean="0"/>
              <a:t> Dönüşümü,</a:t>
            </a:r>
            <a:br>
              <a:rPr lang="tr-TR" dirty="0" smtClean="0"/>
            </a:br>
            <a:r>
              <a:rPr lang="tr-TR" dirty="0" smtClean="0"/>
              <a:t>3. Yığın ve görünür özdirenç eğrisi,</a:t>
            </a:r>
            <a:br>
              <a:rPr lang="tr-TR" dirty="0" smtClean="0"/>
            </a:br>
            <a:r>
              <a:rPr lang="tr-TR" dirty="0" smtClean="0"/>
              <a:t>4. </a:t>
            </a:r>
            <a:r>
              <a:rPr lang="tr-TR" dirty="0" err="1" smtClean="0"/>
              <a:t>2B</a:t>
            </a:r>
            <a:r>
              <a:rPr lang="tr-TR" dirty="0" smtClean="0"/>
              <a:t> </a:t>
            </a:r>
            <a:r>
              <a:rPr lang="tr-TR" dirty="0" err="1" smtClean="0"/>
              <a:t>inversiyon</a:t>
            </a:r>
            <a:endParaRPr lang="tr-TR" dirty="0"/>
          </a:p>
        </p:txBody>
      </p:sp>
    </p:spTree>
    <p:extLst>
      <p:ext uri="{BB962C8B-B14F-4D97-AF65-F5344CB8AC3E}">
        <p14:creationId xmlns:p14="http://schemas.microsoft.com/office/powerpoint/2010/main" val="32884059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699792" y="332656"/>
            <a:ext cx="3275833" cy="369332"/>
          </a:xfrm>
          <a:prstGeom prst="rect">
            <a:avLst/>
          </a:prstGeom>
        </p:spPr>
        <p:txBody>
          <a:bodyPr wrap="none">
            <a:spAutoFit/>
          </a:bodyPr>
          <a:lstStyle/>
          <a:p>
            <a:r>
              <a:rPr lang="tr-TR" dirty="0" err="1" smtClean="0"/>
              <a:t>MANYETOTELLURİK</a:t>
            </a:r>
            <a:r>
              <a:rPr lang="tr-TR" baseline="0" dirty="0" smtClean="0"/>
              <a:t> DATA İŞLEME</a:t>
            </a:r>
            <a:endParaRPr lang="tr-TR" dirty="0"/>
          </a:p>
        </p:txBody>
      </p:sp>
      <p:sp>
        <p:nvSpPr>
          <p:cNvPr id="4" name="Dikdörtgen 3"/>
          <p:cNvSpPr/>
          <p:nvPr/>
        </p:nvSpPr>
        <p:spPr>
          <a:xfrm>
            <a:off x="2286000" y="1443841"/>
            <a:ext cx="4572000" cy="3970318"/>
          </a:xfrm>
          <a:prstGeom prst="rect">
            <a:avLst/>
          </a:prstGeom>
        </p:spPr>
        <p:txBody>
          <a:bodyPr>
            <a:spAutoFit/>
          </a:bodyPr>
          <a:lstStyle/>
          <a:p>
            <a:r>
              <a:rPr lang="tr-TR" dirty="0" smtClean="0"/>
              <a:t>Manyetotellürik ölçümlerin amacı direnç değişikliklerini derinlemesine ortaya çıkarmaktır. Başka bir deyişle, dünyayı oluşturan kayaların iletkenlik değişikliklerini kullanarak, dünyanın derin elektrik direnç yapısının incelenmesidir (</a:t>
            </a:r>
            <a:r>
              <a:rPr lang="tr-TR" dirty="0" err="1" smtClean="0"/>
              <a:t>Munoz</a:t>
            </a:r>
            <a:r>
              <a:rPr lang="tr-TR" dirty="0" smtClean="0"/>
              <a:t>, 2013).</a:t>
            </a:r>
            <a:br>
              <a:rPr lang="tr-TR" dirty="0" smtClean="0"/>
            </a:br>
            <a:r>
              <a:rPr lang="tr-TR" dirty="0" smtClean="0"/>
              <a:t>TE - TM </a:t>
            </a:r>
            <a:r>
              <a:rPr lang="tr-TR" dirty="0" err="1" smtClean="0"/>
              <a:t>MODLARI</a:t>
            </a:r>
            <a:r>
              <a:rPr lang="tr-TR" dirty="0" smtClean="0"/>
              <a:t/>
            </a:r>
            <a:br>
              <a:rPr lang="tr-TR" dirty="0" smtClean="0"/>
            </a:br>
            <a:r>
              <a:rPr lang="tr-TR" dirty="0" smtClean="0"/>
              <a:t>Katmanlı bir ortamda ölçülen belirgin direnç değerleri, elektrik ve manyetik alanların yönüne bağlı değildir. İki boyutlu ve üç boyutlu ortamlarda, durum katmanlı medyaya göre değişir. X ekseni boyunca, ortamın direncinin sabit olduğu yatay bir eksen varsa, iki ayrı elektromanyetik </a:t>
            </a:r>
            <a:r>
              <a:rPr lang="tr-TR" dirty="0" err="1" smtClean="0"/>
              <a:t>mod</a:t>
            </a:r>
            <a:r>
              <a:rPr lang="tr-TR" dirty="0" smtClean="0"/>
              <a:t> vardır.</a:t>
            </a:r>
            <a:endParaRPr lang="tr-TR" dirty="0"/>
          </a:p>
        </p:txBody>
      </p:sp>
    </p:spTree>
    <p:extLst>
      <p:ext uri="{BB962C8B-B14F-4D97-AF65-F5344CB8AC3E}">
        <p14:creationId xmlns:p14="http://schemas.microsoft.com/office/powerpoint/2010/main" val="594180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555776" y="404664"/>
            <a:ext cx="3275833" cy="369332"/>
          </a:xfrm>
          <a:prstGeom prst="rect">
            <a:avLst/>
          </a:prstGeom>
        </p:spPr>
        <p:txBody>
          <a:bodyPr wrap="none">
            <a:spAutoFit/>
          </a:bodyPr>
          <a:lstStyle/>
          <a:p>
            <a:r>
              <a:rPr lang="tr-TR" dirty="0" err="1" smtClean="0"/>
              <a:t>MANYETOTELLURİK</a:t>
            </a:r>
            <a:r>
              <a:rPr lang="tr-TR" baseline="0" dirty="0" smtClean="0"/>
              <a:t> DATA İŞLEME</a:t>
            </a:r>
            <a:endParaRPr lang="tr-TR" dirty="0"/>
          </a:p>
        </p:txBody>
      </p:sp>
      <p:sp>
        <p:nvSpPr>
          <p:cNvPr id="3" name="Dikdörtgen 2"/>
          <p:cNvSpPr/>
          <p:nvPr/>
        </p:nvSpPr>
        <p:spPr>
          <a:xfrm>
            <a:off x="2286000" y="2551837"/>
            <a:ext cx="4572000" cy="1754326"/>
          </a:xfrm>
          <a:prstGeom prst="rect">
            <a:avLst/>
          </a:prstGeom>
        </p:spPr>
        <p:txBody>
          <a:bodyPr>
            <a:spAutoFit/>
          </a:bodyPr>
          <a:lstStyle/>
          <a:p>
            <a:r>
              <a:rPr lang="tr-TR" dirty="0" smtClean="0"/>
              <a:t>Bunlar TE </a:t>
            </a:r>
            <a:r>
              <a:rPr lang="tr-TR" dirty="0" err="1" smtClean="0"/>
              <a:t>modu</a:t>
            </a:r>
            <a:r>
              <a:rPr lang="tr-TR" dirty="0" smtClean="0"/>
              <a:t> (TE-Enine Elektrik veya E-paralel) ve TM </a:t>
            </a:r>
            <a:r>
              <a:rPr lang="tr-TR" dirty="0" err="1" smtClean="0"/>
              <a:t>modudur</a:t>
            </a:r>
            <a:r>
              <a:rPr lang="tr-TR" dirty="0" smtClean="0"/>
              <a:t> (TM-Enine Manyetik veya H-paralel). Ölçülen direnç ve empedans faz A, B ve C profilleri ile ilgili TE ve TM </a:t>
            </a:r>
            <a:r>
              <a:rPr lang="tr-TR" dirty="0" err="1" smtClean="0"/>
              <a:t>modları</a:t>
            </a:r>
            <a:r>
              <a:rPr lang="tr-TR" dirty="0" smtClean="0"/>
              <a:t> için teorik verilerin kesitleri (Şekil 5-a ve 5-b, 6-a ve 6-b, 7-a ve 7-b) aşağıda verilmiştir.</a:t>
            </a:r>
            <a:endParaRPr lang="tr-TR" dirty="0"/>
          </a:p>
        </p:txBody>
      </p:sp>
    </p:spTree>
    <p:extLst>
      <p:ext uri="{BB962C8B-B14F-4D97-AF65-F5344CB8AC3E}">
        <p14:creationId xmlns:p14="http://schemas.microsoft.com/office/powerpoint/2010/main" val="6140928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p:cNvSpPr/>
          <p:nvPr/>
        </p:nvSpPr>
        <p:spPr>
          <a:xfrm>
            <a:off x="0" y="6516000"/>
            <a:ext cx="9142920" cy="36396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lstStyle/>
          <a:p>
            <a:pPr algn="ctr"/>
            <a:endParaRPr lang="tr-TR" spc="-1" dirty="0">
              <a:solidFill>
                <a:srgbClr val="000000"/>
              </a:solidFill>
              <a:uFill>
                <a:solidFill>
                  <a:srgbClr val="FFFFFF"/>
                </a:solidFill>
              </a:uFill>
            </a:endParaRPr>
          </a:p>
        </p:txBody>
      </p:sp>
      <p:pic>
        <p:nvPicPr>
          <p:cNvPr id="4098" name="Resim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30155"/>
            <a:ext cx="4102247" cy="548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Resim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460" y="430155"/>
            <a:ext cx="4279974" cy="549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etin kutusu 7"/>
          <p:cNvSpPr txBox="1"/>
          <p:nvPr/>
        </p:nvSpPr>
        <p:spPr>
          <a:xfrm>
            <a:off x="0" y="6085679"/>
            <a:ext cx="4571460" cy="338554"/>
          </a:xfrm>
          <a:prstGeom prst="rect">
            <a:avLst/>
          </a:prstGeom>
          <a:noFill/>
        </p:spPr>
        <p:txBody>
          <a:bodyPr wrap="square" rtlCol="0">
            <a:spAutoFit/>
          </a:bodyPr>
          <a:lstStyle/>
          <a:p>
            <a:r>
              <a:rPr lang="en-US" sz="1600" b="1" dirty="0">
                <a:solidFill>
                  <a:prstClr val="black"/>
                </a:solidFill>
              </a:rPr>
              <a:t>Figure </a:t>
            </a:r>
            <a:r>
              <a:rPr lang="tr-TR" sz="1600" b="1" dirty="0">
                <a:solidFill>
                  <a:prstClr val="black"/>
                </a:solidFill>
              </a:rPr>
              <a:t>5</a:t>
            </a:r>
            <a:r>
              <a:rPr lang="en-US" sz="1600" b="1" dirty="0">
                <a:solidFill>
                  <a:prstClr val="black"/>
                </a:solidFill>
              </a:rPr>
              <a:t>-a</a:t>
            </a:r>
            <a:r>
              <a:rPr lang="en-US" sz="1600" b="1" dirty="0">
                <a:solidFill>
                  <a:prstClr val="black"/>
                </a:solidFill>
              </a:rPr>
              <a:t>: Rho-Phase TM Mode of Section A</a:t>
            </a:r>
            <a:endParaRPr lang="tr-TR" sz="1600" b="1" dirty="0">
              <a:solidFill>
                <a:prstClr val="black"/>
              </a:solidFill>
            </a:endParaRPr>
          </a:p>
        </p:txBody>
      </p:sp>
      <p:sp>
        <p:nvSpPr>
          <p:cNvPr id="15" name="Metin kutusu 14"/>
          <p:cNvSpPr txBox="1"/>
          <p:nvPr/>
        </p:nvSpPr>
        <p:spPr>
          <a:xfrm>
            <a:off x="4571460" y="6079027"/>
            <a:ext cx="4571460" cy="338554"/>
          </a:xfrm>
          <a:prstGeom prst="rect">
            <a:avLst/>
          </a:prstGeom>
          <a:noFill/>
        </p:spPr>
        <p:txBody>
          <a:bodyPr wrap="square" rtlCol="0">
            <a:spAutoFit/>
          </a:bodyPr>
          <a:lstStyle/>
          <a:p>
            <a:r>
              <a:rPr lang="en-US" sz="1600" b="1" dirty="0">
                <a:solidFill>
                  <a:prstClr val="black"/>
                </a:solidFill>
              </a:rPr>
              <a:t>Figure </a:t>
            </a:r>
            <a:r>
              <a:rPr lang="tr-TR" sz="1600" b="1" dirty="0">
                <a:solidFill>
                  <a:prstClr val="black"/>
                </a:solidFill>
              </a:rPr>
              <a:t>5</a:t>
            </a:r>
            <a:r>
              <a:rPr lang="en-US" sz="1600" b="1" dirty="0">
                <a:solidFill>
                  <a:prstClr val="black"/>
                </a:solidFill>
              </a:rPr>
              <a:t>-</a:t>
            </a:r>
            <a:r>
              <a:rPr lang="tr-TR" sz="1600" b="1" dirty="0">
                <a:solidFill>
                  <a:prstClr val="black"/>
                </a:solidFill>
              </a:rPr>
              <a:t>b</a:t>
            </a:r>
            <a:r>
              <a:rPr lang="en-US" sz="1600" b="1" dirty="0">
                <a:solidFill>
                  <a:prstClr val="black"/>
                </a:solidFill>
              </a:rPr>
              <a:t>: </a:t>
            </a:r>
            <a:r>
              <a:rPr lang="en-US" sz="1600" b="1" dirty="0">
                <a:solidFill>
                  <a:prstClr val="black"/>
                </a:solidFill>
              </a:rPr>
              <a:t>Rho-Phase </a:t>
            </a:r>
            <a:r>
              <a:rPr lang="en-US" sz="1600" b="1" dirty="0">
                <a:solidFill>
                  <a:prstClr val="black"/>
                </a:solidFill>
              </a:rPr>
              <a:t>T</a:t>
            </a:r>
            <a:r>
              <a:rPr lang="tr-TR" sz="1600" b="1" dirty="0">
                <a:solidFill>
                  <a:prstClr val="black"/>
                </a:solidFill>
              </a:rPr>
              <a:t>E</a:t>
            </a:r>
            <a:r>
              <a:rPr lang="en-US" sz="1600" b="1" dirty="0">
                <a:solidFill>
                  <a:prstClr val="black"/>
                </a:solidFill>
              </a:rPr>
              <a:t> </a:t>
            </a:r>
            <a:r>
              <a:rPr lang="en-US" sz="1600" b="1" dirty="0">
                <a:solidFill>
                  <a:prstClr val="black"/>
                </a:solidFill>
              </a:rPr>
              <a:t>Mode of Section A</a:t>
            </a:r>
            <a:endParaRPr lang="tr-TR" sz="1600" b="1" dirty="0">
              <a:solidFill>
                <a:prstClr val="black"/>
              </a:solidFill>
            </a:endParaRPr>
          </a:p>
        </p:txBody>
      </p:sp>
    </p:spTree>
    <p:extLst>
      <p:ext uri="{BB962C8B-B14F-4D97-AF65-F5344CB8AC3E}">
        <p14:creationId xmlns:p14="http://schemas.microsoft.com/office/powerpoint/2010/main" val="125654652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ustomShape 1"/>
          <p:cNvSpPr/>
          <p:nvPr/>
        </p:nvSpPr>
        <p:spPr>
          <a:xfrm>
            <a:off x="755576" y="217350"/>
            <a:ext cx="6840840" cy="48456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r>
              <a:rPr lang="tr-TR" sz="3200" b="1" spc="-1" dirty="0">
                <a:solidFill>
                  <a:srgbClr val="000000"/>
                </a:solidFill>
                <a:uFill>
                  <a:solidFill>
                    <a:srgbClr val="FFFFFF"/>
                  </a:solidFill>
                </a:uFill>
                <a:ea typeface="Microsoft YaHei"/>
              </a:rPr>
              <a:t> </a:t>
            </a:r>
            <a:endParaRPr lang="tr-TR" spc="-1" dirty="0">
              <a:solidFill>
                <a:srgbClr val="000000"/>
              </a:solidFill>
              <a:uFill>
                <a:solidFill>
                  <a:srgbClr val="FFFFFF"/>
                </a:solidFill>
              </a:uFill>
            </a:endParaRPr>
          </a:p>
        </p:txBody>
      </p:sp>
      <p:sp>
        <p:nvSpPr>
          <p:cNvPr id="248" name="CustomShape 4"/>
          <p:cNvSpPr/>
          <p:nvPr/>
        </p:nvSpPr>
        <p:spPr>
          <a:xfrm>
            <a:off x="0" y="6516000"/>
            <a:ext cx="9142920" cy="36396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lstStyle/>
          <a:p>
            <a:pPr algn="ctr"/>
            <a:endParaRPr lang="tr-TR" spc="-1" dirty="0">
              <a:solidFill>
                <a:srgbClr val="000000"/>
              </a:solidFill>
              <a:uFill>
                <a:solidFill>
                  <a:srgbClr val="FFFFFF"/>
                </a:solidFill>
              </a:uFill>
            </a:endParaRPr>
          </a:p>
        </p:txBody>
      </p:sp>
      <p:sp>
        <p:nvSpPr>
          <p:cNvPr id="2" name="Rectangle 12"/>
          <p:cNvSpPr>
            <a:spLocks noChangeArrowheads="1"/>
          </p:cNvSpPr>
          <p:nvPr/>
        </p:nvSpPr>
        <p:spPr bwMode="auto">
          <a:xfrm flipV="1">
            <a:off x="1403648" y="152400"/>
            <a:ext cx="7892752" cy="21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solidFill>
                <a:prstClr val="black"/>
              </a:solidFill>
            </a:endParaRPr>
          </a:p>
        </p:txBody>
      </p:sp>
      <p:grpSp>
        <p:nvGrpSpPr>
          <p:cNvPr id="3" name="Group 1"/>
          <p:cNvGrpSpPr>
            <a:grpSpLocks/>
          </p:cNvGrpSpPr>
          <p:nvPr/>
        </p:nvGrpSpPr>
        <p:grpSpPr bwMode="auto">
          <a:xfrm>
            <a:off x="167870" y="152293"/>
            <a:ext cx="4256442" cy="5643640"/>
            <a:chOff x="0" y="0"/>
            <a:chExt cx="9322" cy="11592"/>
          </a:xfrm>
        </p:grpSpPr>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 y="19"/>
              <a:ext cx="9283" cy="1155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
            <p:cNvGrpSpPr>
              <a:grpSpLocks/>
            </p:cNvGrpSpPr>
            <p:nvPr/>
          </p:nvGrpSpPr>
          <p:grpSpPr bwMode="auto">
            <a:xfrm>
              <a:off x="0" y="0"/>
              <a:ext cx="9322" cy="11592"/>
              <a:chOff x="0" y="0"/>
              <a:chExt cx="9322" cy="11592"/>
            </a:xfrm>
          </p:grpSpPr>
          <p:sp>
            <p:nvSpPr>
              <p:cNvPr id="5" name="Freeform 10"/>
              <p:cNvSpPr>
                <a:spLocks/>
              </p:cNvSpPr>
              <p:nvPr/>
            </p:nvSpPr>
            <p:spPr bwMode="auto">
              <a:xfrm>
                <a:off x="0" y="0"/>
                <a:ext cx="9322" cy="11592"/>
              </a:xfrm>
              <a:custGeom>
                <a:avLst/>
                <a:gdLst>
                  <a:gd name="T0" fmla="*/ 9322 w 9322"/>
                  <a:gd name="T1" fmla="*/ 0 h 11592"/>
                  <a:gd name="T2" fmla="*/ 0 w 9322"/>
                  <a:gd name="T3" fmla="*/ 0 h 11592"/>
                  <a:gd name="T4" fmla="*/ 0 w 9322"/>
                  <a:gd name="T5" fmla="*/ 11592 h 11592"/>
                  <a:gd name="T6" fmla="*/ 9322 w 9322"/>
                  <a:gd name="T7" fmla="*/ 11592 h 11592"/>
                  <a:gd name="T8" fmla="*/ 9322 w 9322"/>
                  <a:gd name="T9" fmla="*/ 11582 h 11592"/>
                  <a:gd name="T10" fmla="*/ 19 w 9322"/>
                  <a:gd name="T11" fmla="*/ 11582 h 11592"/>
                  <a:gd name="T12" fmla="*/ 10 w 9322"/>
                  <a:gd name="T13" fmla="*/ 11573 h 11592"/>
                  <a:gd name="T14" fmla="*/ 19 w 9322"/>
                  <a:gd name="T15" fmla="*/ 11573 h 11592"/>
                  <a:gd name="T16" fmla="*/ 19 w 9322"/>
                  <a:gd name="T17" fmla="*/ 19 h 11592"/>
                  <a:gd name="T18" fmla="*/ 10 w 9322"/>
                  <a:gd name="T19" fmla="*/ 19 h 11592"/>
                  <a:gd name="T20" fmla="*/ 19 w 9322"/>
                  <a:gd name="T21" fmla="*/ 10 h 11592"/>
                  <a:gd name="T22" fmla="*/ 9322 w 9322"/>
                  <a:gd name="T23" fmla="*/ 10 h 11592"/>
                  <a:gd name="T24" fmla="*/ 9322 w 9322"/>
                  <a:gd name="T25" fmla="*/ 0 h 1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22" h="11592">
                    <a:moveTo>
                      <a:pt x="9322" y="0"/>
                    </a:moveTo>
                    <a:lnTo>
                      <a:pt x="0" y="0"/>
                    </a:lnTo>
                    <a:lnTo>
                      <a:pt x="0" y="11592"/>
                    </a:lnTo>
                    <a:lnTo>
                      <a:pt x="9322" y="11592"/>
                    </a:lnTo>
                    <a:lnTo>
                      <a:pt x="9322" y="11582"/>
                    </a:lnTo>
                    <a:lnTo>
                      <a:pt x="19" y="11582"/>
                    </a:lnTo>
                    <a:lnTo>
                      <a:pt x="10" y="11573"/>
                    </a:lnTo>
                    <a:lnTo>
                      <a:pt x="19" y="11573"/>
                    </a:lnTo>
                    <a:lnTo>
                      <a:pt x="19" y="19"/>
                    </a:lnTo>
                    <a:lnTo>
                      <a:pt x="10" y="19"/>
                    </a:lnTo>
                    <a:lnTo>
                      <a:pt x="19" y="10"/>
                    </a:lnTo>
                    <a:lnTo>
                      <a:pt x="9322" y="10"/>
                    </a:lnTo>
                    <a:lnTo>
                      <a:pt x="93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6" name="Freeform 9"/>
              <p:cNvSpPr>
                <a:spLocks/>
              </p:cNvSpPr>
              <p:nvPr/>
            </p:nvSpPr>
            <p:spPr bwMode="auto">
              <a:xfrm>
                <a:off x="0" y="0"/>
                <a:ext cx="9322" cy="11592"/>
              </a:xfrm>
              <a:custGeom>
                <a:avLst/>
                <a:gdLst>
                  <a:gd name="T0" fmla="*/ 19 w 9322"/>
                  <a:gd name="T1" fmla="*/ 11573 h 11592"/>
                  <a:gd name="T2" fmla="*/ 10 w 9322"/>
                  <a:gd name="T3" fmla="*/ 11573 h 11592"/>
                  <a:gd name="T4" fmla="*/ 19 w 9322"/>
                  <a:gd name="T5" fmla="*/ 11582 h 11592"/>
                  <a:gd name="T6" fmla="*/ 19 w 9322"/>
                  <a:gd name="T7" fmla="*/ 11573 h 11592"/>
                </a:gdLst>
                <a:ahLst/>
                <a:cxnLst>
                  <a:cxn ang="0">
                    <a:pos x="T0" y="T1"/>
                  </a:cxn>
                  <a:cxn ang="0">
                    <a:pos x="T2" y="T3"/>
                  </a:cxn>
                  <a:cxn ang="0">
                    <a:pos x="T4" y="T5"/>
                  </a:cxn>
                  <a:cxn ang="0">
                    <a:pos x="T6" y="T7"/>
                  </a:cxn>
                </a:cxnLst>
                <a:rect l="0" t="0" r="r" b="b"/>
                <a:pathLst>
                  <a:path w="9322" h="11592">
                    <a:moveTo>
                      <a:pt x="19" y="11573"/>
                    </a:moveTo>
                    <a:lnTo>
                      <a:pt x="10" y="11573"/>
                    </a:lnTo>
                    <a:lnTo>
                      <a:pt x="19" y="11582"/>
                    </a:lnTo>
                    <a:lnTo>
                      <a:pt x="19" y="115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7" name="Freeform 8"/>
              <p:cNvSpPr>
                <a:spLocks/>
              </p:cNvSpPr>
              <p:nvPr/>
            </p:nvSpPr>
            <p:spPr bwMode="auto">
              <a:xfrm>
                <a:off x="0" y="0"/>
                <a:ext cx="9322" cy="11592"/>
              </a:xfrm>
              <a:custGeom>
                <a:avLst/>
                <a:gdLst>
                  <a:gd name="T0" fmla="*/ 9302 w 9322"/>
                  <a:gd name="T1" fmla="*/ 11573 h 11592"/>
                  <a:gd name="T2" fmla="*/ 19 w 9322"/>
                  <a:gd name="T3" fmla="*/ 11573 h 11592"/>
                  <a:gd name="T4" fmla="*/ 19 w 9322"/>
                  <a:gd name="T5" fmla="*/ 11582 h 11592"/>
                  <a:gd name="T6" fmla="*/ 9302 w 9322"/>
                  <a:gd name="T7" fmla="*/ 11582 h 11592"/>
                  <a:gd name="T8" fmla="*/ 9302 w 9322"/>
                  <a:gd name="T9" fmla="*/ 11573 h 11592"/>
                </a:gdLst>
                <a:ahLst/>
                <a:cxnLst>
                  <a:cxn ang="0">
                    <a:pos x="T0" y="T1"/>
                  </a:cxn>
                  <a:cxn ang="0">
                    <a:pos x="T2" y="T3"/>
                  </a:cxn>
                  <a:cxn ang="0">
                    <a:pos x="T4" y="T5"/>
                  </a:cxn>
                  <a:cxn ang="0">
                    <a:pos x="T6" y="T7"/>
                  </a:cxn>
                  <a:cxn ang="0">
                    <a:pos x="T8" y="T9"/>
                  </a:cxn>
                </a:cxnLst>
                <a:rect l="0" t="0" r="r" b="b"/>
                <a:pathLst>
                  <a:path w="9322" h="11592">
                    <a:moveTo>
                      <a:pt x="9302" y="11573"/>
                    </a:moveTo>
                    <a:lnTo>
                      <a:pt x="19" y="11573"/>
                    </a:lnTo>
                    <a:lnTo>
                      <a:pt x="19" y="11582"/>
                    </a:lnTo>
                    <a:lnTo>
                      <a:pt x="9302" y="11582"/>
                    </a:lnTo>
                    <a:lnTo>
                      <a:pt x="9302" y="115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8" name="Freeform 7"/>
              <p:cNvSpPr>
                <a:spLocks/>
              </p:cNvSpPr>
              <p:nvPr/>
            </p:nvSpPr>
            <p:spPr bwMode="auto">
              <a:xfrm>
                <a:off x="0" y="0"/>
                <a:ext cx="9322" cy="11592"/>
              </a:xfrm>
              <a:custGeom>
                <a:avLst/>
                <a:gdLst>
                  <a:gd name="T0" fmla="*/ 9302 w 9322"/>
                  <a:gd name="T1" fmla="*/ 10 h 11592"/>
                  <a:gd name="T2" fmla="*/ 9302 w 9322"/>
                  <a:gd name="T3" fmla="*/ 11582 h 11592"/>
                  <a:gd name="T4" fmla="*/ 9312 w 9322"/>
                  <a:gd name="T5" fmla="*/ 11573 h 11592"/>
                  <a:gd name="T6" fmla="*/ 9322 w 9322"/>
                  <a:gd name="T7" fmla="*/ 11573 h 11592"/>
                  <a:gd name="T8" fmla="*/ 9322 w 9322"/>
                  <a:gd name="T9" fmla="*/ 19 h 11592"/>
                  <a:gd name="T10" fmla="*/ 9312 w 9322"/>
                  <a:gd name="T11" fmla="*/ 19 h 11592"/>
                  <a:gd name="T12" fmla="*/ 9302 w 9322"/>
                  <a:gd name="T13" fmla="*/ 10 h 11592"/>
                </a:gdLst>
                <a:ahLst/>
                <a:cxnLst>
                  <a:cxn ang="0">
                    <a:pos x="T0" y="T1"/>
                  </a:cxn>
                  <a:cxn ang="0">
                    <a:pos x="T2" y="T3"/>
                  </a:cxn>
                  <a:cxn ang="0">
                    <a:pos x="T4" y="T5"/>
                  </a:cxn>
                  <a:cxn ang="0">
                    <a:pos x="T6" y="T7"/>
                  </a:cxn>
                  <a:cxn ang="0">
                    <a:pos x="T8" y="T9"/>
                  </a:cxn>
                  <a:cxn ang="0">
                    <a:pos x="T10" y="T11"/>
                  </a:cxn>
                  <a:cxn ang="0">
                    <a:pos x="T12" y="T13"/>
                  </a:cxn>
                </a:cxnLst>
                <a:rect l="0" t="0" r="r" b="b"/>
                <a:pathLst>
                  <a:path w="9322" h="11592">
                    <a:moveTo>
                      <a:pt x="9302" y="10"/>
                    </a:moveTo>
                    <a:lnTo>
                      <a:pt x="9302" y="11582"/>
                    </a:lnTo>
                    <a:lnTo>
                      <a:pt x="9312" y="11573"/>
                    </a:lnTo>
                    <a:lnTo>
                      <a:pt x="9322" y="11573"/>
                    </a:lnTo>
                    <a:lnTo>
                      <a:pt x="9322" y="19"/>
                    </a:lnTo>
                    <a:lnTo>
                      <a:pt x="9312" y="19"/>
                    </a:lnTo>
                    <a:lnTo>
                      <a:pt x="930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9" name="Freeform 6"/>
              <p:cNvSpPr>
                <a:spLocks/>
              </p:cNvSpPr>
              <p:nvPr/>
            </p:nvSpPr>
            <p:spPr bwMode="auto">
              <a:xfrm>
                <a:off x="0" y="0"/>
                <a:ext cx="9322" cy="11592"/>
              </a:xfrm>
              <a:custGeom>
                <a:avLst/>
                <a:gdLst>
                  <a:gd name="T0" fmla="*/ 9322 w 9322"/>
                  <a:gd name="T1" fmla="*/ 11573 h 11592"/>
                  <a:gd name="T2" fmla="*/ 9312 w 9322"/>
                  <a:gd name="T3" fmla="*/ 11573 h 11592"/>
                  <a:gd name="T4" fmla="*/ 9302 w 9322"/>
                  <a:gd name="T5" fmla="*/ 11582 h 11592"/>
                  <a:gd name="T6" fmla="*/ 9322 w 9322"/>
                  <a:gd name="T7" fmla="*/ 11582 h 11592"/>
                  <a:gd name="T8" fmla="*/ 9322 w 9322"/>
                  <a:gd name="T9" fmla="*/ 11573 h 11592"/>
                </a:gdLst>
                <a:ahLst/>
                <a:cxnLst>
                  <a:cxn ang="0">
                    <a:pos x="T0" y="T1"/>
                  </a:cxn>
                  <a:cxn ang="0">
                    <a:pos x="T2" y="T3"/>
                  </a:cxn>
                  <a:cxn ang="0">
                    <a:pos x="T4" y="T5"/>
                  </a:cxn>
                  <a:cxn ang="0">
                    <a:pos x="T6" y="T7"/>
                  </a:cxn>
                  <a:cxn ang="0">
                    <a:pos x="T8" y="T9"/>
                  </a:cxn>
                </a:cxnLst>
                <a:rect l="0" t="0" r="r" b="b"/>
                <a:pathLst>
                  <a:path w="9322" h="11592">
                    <a:moveTo>
                      <a:pt x="9322" y="11573"/>
                    </a:moveTo>
                    <a:lnTo>
                      <a:pt x="9312" y="11573"/>
                    </a:lnTo>
                    <a:lnTo>
                      <a:pt x="9302" y="11582"/>
                    </a:lnTo>
                    <a:lnTo>
                      <a:pt x="9322" y="11582"/>
                    </a:lnTo>
                    <a:lnTo>
                      <a:pt x="9322" y="115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0" name="Freeform 5"/>
              <p:cNvSpPr>
                <a:spLocks/>
              </p:cNvSpPr>
              <p:nvPr/>
            </p:nvSpPr>
            <p:spPr bwMode="auto">
              <a:xfrm>
                <a:off x="0" y="0"/>
                <a:ext cx="9322" cy="11592"/>
              </a:xfrm>
              <a:custGeom>
                <a:avLst/>
                <a:gdLst>
                  <a:gd name="T0" fmla="*/ 19 w 9322"/>
                  <a:gd name="T1" fmla="*/ 10 h 11592"/>
                  <a:gd name="T2" fmla="*/ 10 w 9322"/>
                  <a:gd name="T3" fmla="*/ 19 h 11592"/>
                  <a:gd name="T4" fmla="*/ 19 w 9322"/>
                  <a:gd name="T5" fmla="*/ 19 h 11592"/>
                  <a:gd name="T6" fmla="*/ 19 w 9322"/>
                  <a:gd name="T7" fmla="*/ 10 h 11592"/>
                </a:gdLst>
                <a:ahLst/>
                <a:cxnLst>
                  <a:cxn ang="0">
                    <a:pos x="T0" y="T1"/>
                  </a:cxn>
                  <a:cxn ang="0">
                    <a:pos x="T2" y="T3"/>
                  </a:cxn>
                  <a:cxn ang="0">
                    <a:pos x="T4" y="T5"/>
                  </a:cxn>
                  <a:cxn ang="0">
                    <a:pos x="T6" y="T7"/>
                  </a:cxn>
                </a:cxnLst>
                <a:rect l="0" t="0" r="r" b="b"/>
                <a:pathLst>
                  <a:path w="9322" h="11592">
                    <a:moveTo>
                      <a:pt x="19" y="10"/>
                    </a:moveTo>
                    <a:lnTo>
                      <a:pt x="10" y="19"/>
                    </a:lnTo>
                    <a:lnTo>
                      <a:pt x="19" y="19"/>
                    </a:ln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1" name="Freeform 4"/>
              <p:cNvSpPr>
                <a:spLocks/>
              </p:cNvSpPr>
              <p:nvPr/>
            </p:nvSpPr>
            <p:spPr bwMode="auto">
              <a:xfrm>
                <a:off x="0" y="0"/>
                <a:ext cx="9322" cy="11592"/>
              </a:xfrm>
              <a:custGeom>
                <a:avLst/>
                <a:gdLst>
                  <a:gd name="T0" fmla="*/ 9302 w 9322"/>
                  <a:gd name="T1" fmla="*/ 10 h 11592"/>
                  <a:gd name="T2" fmla="*/ 19 w 9322"/>
                  <a:gd name="T3" fmla="*/ 10 h 11592"/>
                  <a:gd name="T4" fmla="*/ 19 w 9322"/>
                  <a:gd name="T5" fmla="*/ 19 h 11592"/>
                  <a:gd name="T6" fmla="*/ 9302 w 9322"/>
                  <a:gd name="T7" fmla="*/ 19 h 11592"/>
                  <a:gd name="T8" fmla="*/ 9302 w 9322"/>
                  <a:gd name="T9" fmla="*/ 10 h 11592"/>
                </a:gdLst>
                <a:ahLst/>
                <a:cxnLst>
                  <a:cxn ang="0">
                    <a:pos x="T0" y="T1"/>
                  </a:cxn>
                  <a:cxn ang="0">
                    <a:pos x="T2" y="T3"/>
                  </a:cxn>
                  <a:cxn ang="0">
                    <a:pos x="T4" y="T5"/>
                  </a:cxn>
                  <a:cxn ang="0">
                    <a:pos x="T6" y="T7"/>
                  </a:cxn>
                  <a:cxn ang="0">
                    <a:pos x="T8" y="T9"/>
                  </a:cxn>
                </a:cxnLst>
                <a:rect l="0" t="0" r="r" b="b"/>
                <a:pathLst>
                  <a:path w="9322" h="11592">
                    <a:moveTo>
                      <a:pt x="9302" y="10"/>
                    </a:moveTo>
                    <a:lnTo>
                      <a:pt x="19" y="10"/>
                    </a:lnTo>
                    <a:lnTo>
                      <a:pt x="19" y="19"/>
                    </a:lnTo>
                    <a:lnTo>
                      <a:pt x="9302" y="19"/>
                    </a:lnTo>
                    <a:lnTo>
                      <a:pt x="930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2" name="Freeform 3"/>
              <p:cNvSpPr>
                <a:spLocks/>
              </p:cNvSpPr>
              <p:nvPr/>
            </p:nvSpPr>
            <p:spPr bwMode="auto">
              <a:xfrm>
                <a:off x="0" y="0"/>
                <a:ext cx="9322" cy="11592"/>
              </a:xfrm>
              <a:custGeom>
                <a:avLst/>
                <a:gdLst>
                  <a:gd name="T0" fmla="*/ 9322 w 9322"/>
                  <a:gd name="T1" fmla="*/ 10 h 11592"/>
                  <a:gd name="T2" fmla="*/ 9302 w 9322"/>
                  <a:gd name="T3" fmla="*/ 10 h 11592"/>
                  <a:gd name="T4" fmla="*/ 9312 w 9322"/>
                  <a:gd name="T5" fmla="*/ 19 h 11592"/>
                  <a:gd name="T6" fmla="*/ 9322 w 9322"/>
                  <a:gd name="T7" fmla="*/ 19 h 11592"/>
                  <a:gd name="T8" fmla="*/ 9322 w 9322"/>
                  <a:gd name="T9" fmla="*/ 10 h 11592"/>
                </a:gdLst>
                <a:ahLst/>
                <a:cxnLst>
                  <a:cxn ang="0">
                    <a:pos x="T0" y="T1"/>
                  </a:cxn>
                  <a:cxn ang="0">
                    <a:pos x="T2" y="T3"/>
                  </a:cxn>
                  <a:cxn ang="0">
                    <a:pos x="T4" y="T5"/>
                  </a:cxn>
                  <a:cxn ang="0">
                    <a:pos x="T6" y="T7"/>
                  </a:cxn>
                  <a:cxn ang="0">
                    <a:pos x="T8" y="T9"/>
                  </a:cxn>
                </a:cxnLst>
                <a:rect l="0" t="0" r="r" b="b"/>
                <a:pathLst>
                  <a:path w="9322" h="11592">
                    <a:moveTo>
                      <a:pt x="9322" y="10"/>
                    </a:moveTo>
                    <a:lnTo>
                      <a:pt x="9302" y="10"/>
                    </a:lnTo>
                    <a:lnTo>
                      <a:pt x="9312" y="19"/>
                    </a:lnTo>
                    <a:lnTo>
                      <a:pt x="9322" y="19"/>
                    </a:lnTo>
                    <a:lnTo>
                      <a:pt x="932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grpSp>
      <p:sp>
        <p:nvSpPr>
          <p:cNvPr id="13" name="Rectangle 2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grpSp>
        <p:nvGrpSpPr>
          <p:cNvPr id="14" name="Group 13"/>
          <p:cNvGrpSpPr>
            <a:grpSpLocks/>
          </p:cNvGrpSpPr>
          <p:nvPr/>
        </p:nvGrpSpPr>
        <p:grpSpPr bwMode="auto">
          <a:xfrm>
            <a:off x="4843648" y="152400"/>
            <a:ext cx="4172978" cy="5652864"/>
            <a:chOff x="0" y="0"/>
            <a:chExt cx="9106" cy="12116"/>
          </a:xfrm>
        </p:grpSpPr>
        <p:pic>
          <p:nvPicPr>
            <p:cNvPr id="2071"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 y="19"/>
              <a:ext cx="9067" cy="120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a:grpSpLocks/>
            </p:cNvGrpSpPr>
            <p:nvPr/>
          </p:nvGrpSpPr>
          <p:grpSpPr bwMode="auto">
            <a:xfrm>
              <a:off x="0" y="0"/>
              <a:ext cx="9106" cy="12116"/>
              <a:chOff x="0" y="0"/>
              <a:chExt cx="9106" cy="12116"/>
            </a:xfrm>
          </p:grpSpPr>
          <p:sp>
            <p:nvSpPr>
              <p:cNvPr id="16" name="Freeform 22"/>
              <p:cNvSpPr>
                <a:spLocks/>
              </p:cNvSpPr>
              <p:nvPr/>
            </p:nvSpPr>
            <p:spPr bwMode="auto">
              <a:xfrm>
                <a:off x="0" y="0"/>
                <a:ext cx="9106" cy="12116"/>
              </a:xfrm>
              <a:custGeom>
                <a:avLst/>
                <a:gdLst>
                  <a:gd name="T0" fmla="*/ 9106 w 9106"/>
                  <a:gd name="T1" fmla="*/ 0 h 12116"/>
                  <a:gd name="T2" fmla="*/ 0 w 9106"/>
                  <a:gd name="T3" fmla="*/ 0 h 12116"/>
                  <a:gd name="T4" fmla="*/ 0 w 9106"/>
                  <a:gd name="T5" fmla="*/ 12115 h 12116"/>
                  <a:gd name="T6" fmla="*/ 9106 w 9106"/>
                  <a:gd name="T7" fmla="*/ 12115 h 12116"/>
                  <a:gd name="T8" fmla="*/ 9106 w 9106"/>
                  <a:gd name="T9" fmla="*/ 12106 h 12116"/>
                  <a:gd name="T10" fmla="*/ 19 w 9106"/>
                  <a:gd name="T11" fmla="*/ 12106 h 12116"/>
                  <a:gd name="T12" fmla="*/ 10 w 9106"/>
                  <a:gd name="T13" fmla="*/ 12096 h 12116"/>
                  <a:gd name="T14" fmla="*/ 19 w 9106"/>
                  <a:gd name="T15" fmla="*/ 12096 h 12116"/>
                  <a:gd name="T16" fmla="*/ 19 w 9106"/>
                  <a:gd name="T17" fmla="*/ 19 h 12116"/>
                  <a:gd name="T18" fmla="*/ 10 w 9106"/>
                  <a:gd name="T19" fmla="*/ 19 h 12116"/>
                  <a:gd name="T20" fmla="*/ 19 w 9106"/>
                  <a:gd name="T21" fmla="*/ 10 h 12116"/>
                  <a:gd name="T22" fmla="*/ 9106 w 9106"/>
                  <a:gd name="T23" fmla="*/ 10 h 12116"/>
                  <a:gd name="T24" fmla="*/ 9106 w 9106"/>
                  <a:gd name="T25" fmla="*/ 0 h 1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06" h="12116">
                    <a:moveTo>
                      <a:pt x="9106" y="0"/>
                    </a:moveTo>
                    <a:lnTo>
                      <a:pt x="0" y="0"/>
                    </a:lnTo>
                    <a:lnTo>
                      <a:pt x="0" y="12115"/>
                    </a:lnTo>
                    <a:lnTo>
                      <a:pt x="9106" y="12115"/>
                    </a:lnTo>
                    <a:lnTo>
                      <a:pt x="9106" y="12106"/>
                    </a:lnTo>
                    <a:lnTo>
                      <a:pt x="19" y="12106"/>
                    </a:lnTo>
                    <a:lnTo>
                      <a:pt x="10" y="12096"/>
                    </a:lnTo>
                    <a:lnTo>
                      <a:pt x="19" y="12096"/>
                    </a:lnTo>
                    <a:lnTo>
                      <a:pt x="19" y="19"/>
                    </a:lnTo>
                    <a:lnTo>
                      <a:pt x="10" y="19"/>
                    </a:lnTo>
                    <a:lnTo>
                      <a:pt x="19" y="10"/>
                    </a:lnTo>
                    <a:lnTo>
                      <a:pt x="9106" y="10"/>
                    </a:lnTo>
                    <a:lnTo>
                      <a:pt x="91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7" name="Freeform 21"/>
              <p:cNvSpPr>
                <a:spLocks/>
              </p:cNvSpPr>
              <p:nvPr/>
            </p:nvSpPr>
            <p:spPr bwMode="auto">
              <a:xfrm>
                <a:off x="0" y="0"/>
                <a:ext cx="9106" cy="12116"/>
              </a:xfrm>
              <a:custGeom>
                <a:avLst/>
                <a:gdLst>
                  <a:gd name="T0" fmla="*/ 19 w 9106"/>
                  <a:gd name="T1" fmla="*/ 12096 h 12116"/>
                  <a:gd name="T2" fmla="*/ 10 w 9106"/>
                  <a:gd name="T3" fmla="*/ 12096 h 12116"/>
                  <a:gd name="T4" fmla="*/ 19 w 9106"/>
                  <a:gd name="T5" fmla="*/ 12106 h 12116"/>
                  <a:gd name="T6" fmla="*/ 19 w 9106"/>
                  <a:gd name="T7" fmla="*/ 12096 h 12116"/>
                </a:gdLst>
                <a:ahLst/>
                <a:cxnLst>
                  <a:cxn ang="0">
                    <a:pos x="T0" y="T1"/>
                  </a:cxn>
                  <a:cxn ang="0">
                    <a:pos x="T2" y="T3"/>
                  </a:cxn>
                  <a:cxn ang="0">
                    <a:pos x="T4" y="T5"/>
                  </a:cxn>
                  <a:cxn ang="0">
                    <a:pos x="T6" y="T7"/>
                  </a:cxn>
                </a:cxnLst>
                <a:rect l="0" t="0" r="r" b="b"/>
                <a:pathLst>
                  <a:path w="9106" h="12116">
                    <a:moveTo>
                      <a:pt x="19" y="12096"/>
                    </a:moveTo>
                    <a:lnTo>
                      <a:pt x="10" y="12096"/>
                    </a:lnTo>
                    <a:lnTo>
                      <a:pt x="19" y="12106"/>
                    </a:lnTo>
                    <a:lnTo>
                      <a:pt x="19" y="120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8" name="Freeform 20"/>
              <p:cNvSpPr>
                <a:spLocks/>
              </p:cNvSpPr>
              <p:nvPr/>
            </p:nvSpPr>
            <p:spPr bwMode="auto">
              <a:xfrm>
                <a:off x="0" y="0"/>
                <a:ext cx="9106" cy="12116"/>
              </a:xfrm>
              <a:custGeom>
                <a:avLst/>
                <a:gdLst>
                  <a:gd name="T0" fmla="*/ 9086 w 9106"/>
                  <a:gd name="T1" fmla="*/ 12096 h 12116"/>
                  <a:gd name="T2" fmla="*/ 19 w 9106"/>
                  <a:gd name="T3" fmla="*/ 12096 h 12116"/>
                  <a:gd name="T4" fmla="*/ 19 w 9106"/>
                  <a:gd name="T5" fmla="*/ 12106 h 12116"/>
                  <a:gd name="T6" fmla="*/ 9086 w 9106"/>
                  <a:gd name="T7" fmla="*/ 12106 h 12116"/>
                  <a:gd name="T8" fmla="*/ 9086 w 9106"/>
                  <a:gd name="T9" fmla="*/ 12096 h 12116"/>
                </a:gdLst>
                <a:ahLst/>
                <a:cxnLst>
                  <a:cxn ang="0">
                    <a:pos x="T0" y="T1"/>
                  </a:cxn>
                  <a:cxn ang="0">
                    <a:pos x="T2" y="T3"/>
                  </a:cxn>
                  <a:cxn ang="0">
                    <a:pos x="T4" y="T5"/>
                  </a:cxn>
                  <a:cxn ang="0">
                    <a:pos x="T6" y="T7"/>
                  </a:cxn>
                  <a:cxn ang="0">
                    <a:pos x="T8" y="T9"/>
                  </a:cxn>
                </a:cxnLst>
                <a:rect l="0" t="0" r="r" b="b"/>
                <a:pathLst>
                  <a:path w="9106" h="12116">
                    <a:moveTo>
                      <a:pt x="9086" y="12096"/>
                    </a:moveTo>
                    <a:lnTo>
                      <a:pt x="19" y="12096"/>
                    </a:lnTo>
                    <a:lnTo>
                      <a:pt x="19" y="12106"/>
                    </a:lnTo>
                    <a:lnTo>
                      <a:pt x="9086" y="12106"/>
                    </a:lnTo>
                    <a:lnTo>
                      <a:pt x="9086" y="120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9" name="Freeform 19"/>
              <p:cNvSpPr>
                <a:spLocks/>
              </p:cNvSpPr>
              <p:nvPr/>
            </p:nvSpPr>
            <p:spPr bwMode="auto">
              <a:xfrm>
                <a:off x="0" y="0"/>
                <a:ext cx="9106" cy="12116"/>
              </a:xfrm>
              <a:custGeom>
                <a:avLst/>
                <a:gdLst>
                  <a:gd name="T0" fmla="*/ 9086 w 9106"/>
                  <a:gd name="T1" fmla="*/ 10 h 12116"/>
                  <a:gd name="T2" fmla="*/ 9086 w 9106"/>
                  <a:gd name="T3" fmla="*/ 12106 h 12116"/>
                  <a:gd name="T4" fmla="*/ 9096 w 9106"/>
                  <a:gd name="T5" fmla="*/ 12096 h 12116"/>
                  <a:gd name="T6" fmla="*/ 9106 w 9106"/>
                  <a:gd name="T7" fmla="*/ 12096 h 12116"/>
                  <a:gd name="T8" fmla="*/ 9106 w 9106"/>
                  <a:gd name="T9" fmla="*/ 19 h 12116"/>
                  <a:gd name="T10" fmla="*/ 9096 w 9106"/>
                  <a:gd name="T11" fmla="*/ 19 h 12116"/>
                  <a:gd name="T12" fmla="*/ 9086 w 9106"/>
                  <a:gd name="T13" fmla="*/ 10 h 12116"/>
                </a:gdLst>
                <a:ahLst/>
                <a:cxnLst>
                  <a:cxn ang="0">
                    <a:pos x="T0" y="T1"/>
                  </a:cxn>
                  <a:cxn ang="0">
                    <a:pos x="T2" y="T3"/>
                  </a:cxn>
                  <a:cxn ang="0">
                    <a:pos x="T4" y="T5"/>
                  </a:cxn>
                  <a:cxn ang="0">
                    <a:pos x="T6" y="T7"/>
                  </a:cxn>
                  <a:cxn ang="0">
                    <a:pos x="T8" y="T9"/>
                  </a:cxn>
                  <a:cxn ang="0">
                    <a:pos x="T10" y="T11"/>
                  </a:cxn>
                  <a:cxn ang="0">
                    <a:pos x="T12" y="T13"/>
                  </a:cxn>
                </a:cxnLst>
                <a:rect l="0" t="0" r="r" b="b"/>
                <a:pathLst>
                  <a:path w="9106" h="12116">
                    <a:moveTo>
                      <a:pt x="9086" y="10"/>
                    </a:moveTo>
                    <a:lnTo>
                      <a:pt x="9086" y="12106"/>
                    </a:lnTo>
                    <a:lnTo>
                      <a:pt x="9096" y="12096"/>
                    </a:lnTo>
                    <a:lnTo>
                      <a:pt x="9106" y="12096"/>
                    </a:lnTo>
                    <a:lnTo>
                      <a:pt x="9106" y="19"/>
                    </a:lnTo>
                    <a:lnTo>
                      <a:pt x="9096" y="19"/>
                    </a:lnTo>
                    <a:lnTo>
                      <a:pt x="908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0" name="Freeform 18"/>
              <p:cNvSpPr>
                <a:spLocks/>
              </p:cNvSpPr>
              <p:nvPr/>
            </p:nvSpPr>
            <p:spPr bwMode="auto">
              <a:xfrm>
                <a:off x="0" y="0"/>
                <a:ext cx="9106" cy="12116"/>
              </a:xfrm>
              <a:custGeom>
                <a:avLst/>
                <a:gdLst>
                  <a:gd name="T0" fmla="*/ 9106 w 9106"/>
                  <a:gd name="T1" fmla="*/ 12096 h 12116"/>
                  <a:gd name="T2" fmla="*/ 9096 w 9106"/>
                  <a:gd name="T3" fmla="*/ 12096 h 12116"/>
                  <a:gd name="T4" fmla="*/ 9086 w 9106"/>
                  <a:gd name="T5" fmla="*/ 12106 h 12116"/>
                  <a:gd name="T6" fmla="*/ 9106 w 9106"/>
                  <a:gd name="T7" fmla="*/ 12106 h 12116"/>
                  <a:gd name="T8" fmla="*/ 9106 w 9106"/>
                  <a:gd name="T9" fmla="*/ 12096 h 12116"/>
                </a:gdLst>
                <a:ahLst/>
                <a:cxnLst>
                  <a:cxn ang="0">
                    <a:pos x="T0" y="T1"/>
                  </a:cxn>
                  <a:cxn ang="0">
                    <a:pos x="T2" y="T3"/>
                  </a:cxn>
                  <a:cxn ang="0">
                    <a:pos x="T4" y="T5"/>
                  </a:cxn>
                  <a:cxn ang="0">
                    <a:pos x="T6" y="T7"/>
                  </a:cxn>
                  <a:cxn ang="0">
                    <a:pos x="T8" y="T9"/>
                  </a:cxn>
                </a:cxnLst>
                <a:rect l="0" t="0" r="r" b="b"/>
                <a:pathLst>
                  <a:path w="9106" h="12116">
                    <a:moveTo>
                      <a:pt x="9106" y="12096"/>
                    </a:moveTo>
                    <a:lnTo>
                      <a:pt x="9096" y="12096"/>
                    </a:lnTo>
                    <a:lnTo>
                      <a:pt x="9086" y="12106"/>
                    </a:lnTo>
                    <a:lnTo>
                      <a:pt x="9106" y="12106"/>
                    </a:lnTo>
                    <a:lnTo>
                      <a:pt x="9106" y="120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1" name="Freeform 17"/>
              <p:cNvSpPr>
                <a:spLocks/>
              </p:cNvSpPr>
              <p:nvPr/>
            </p:nvSpPr>
            <p:spPr bwMode="auto">
              <a:xfrm>
                <a:off x="0" y="0"/>
                <a:ext cx="9106" cy="12116"/>
              </a:xfrm>
              <a:custGeom>
                <a:avLst/>
                <a:gdLst>
                  <a:gd name="T0" fmla="*/ 19 w 9106"/>
                  <a:gd name="T1" fmla="*/ 10 h 12116"/>
                  <a:gd name="T2" fmla="*/ 10 w 9106"/>
                  <a:gd name="T3" fmla="*/ 19 h 12116"/>
                  <a:gd name="T4" fmla="*/ 19 w 9106"/>
                  <a:gd name="T5" fmla="*/ 19 h 12116"/>
                  <a:gd name="T6" fmla="*/ 19 w 9106"/>
                  <a:gd name="T7" fmla="*/ 10 h 12116"/>
                </a:gdLst>
                <a:ahLst/>
                <a:cxnLst>
                  <a:cxn ang="0">
                    <a:pos x="T0" y="T1"/>
                  </a:cxn>
                  <a:cxn ang="0">
                    <a:pos x="T2" y="T3"/>
                  </a:cxn>
                  <a:cxn ang="0">
                    <a:pos x="T4" y="T5"/>
                  </a:cxn>
                  <a:cxn ang="0">
                    <a:pos x="T6" y="T7"/>
                  </a:cxn>
                </a:cxnLst>
                <a:rect l="0" t="0" r="r" b="b"/>
                <a:pathLst>
                  <a:path w="9106" h="12116">
                    <a:moveTo>
                      <a:pt x="19" y="10"/>
                    </a:moveTo>
                    <a:lnTo>
                      <a:pt x="10" y="19"/>
                    </a:lnTo>
                    <a:lnTo>
                      <a:pt x="19" y="19"/>
                    </a:ln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2" name="Freeform 16"/>
              <p:cNvSpPr>
                <a:spLocks/>
              </p:cNvSpPr>
              <p:nvPr/>
            </p:nvSpPr>
            <p:spPr bwMode="auto">
              <a:xfrm>
                <a:off x="0" y="0"/>
                <a:ext cx="9106" cy="12116"/>
              </a:xfrm>
              <a:custGeom>
                <a:avLst/>
                <a:gdLst>
                  <a:gd name="T0" fmla="*/ 9086 w 9106"/>
                  <a:gd name="T1" fmla="*/ 10 h 12116"/>
                  <a:gd name="T2" fmla="*/ 19 w 9106"/>
                  <a:gd name="T3" fmla="*/ 10 h 12116"/>
                  <a:gd name="T4" fmla="*/ 19 w 9106"/>
                  <a:gd name="T5" fmla="*/ 19 h 12116"/>
                  <a:gd name="T6" fmla="*/ 9086 w 9106"/>
                  <a:gd name="T7" fmla="*/ 19 h 12116"/>
                  <a:gd name="T8" fmla="*/ 9086 w 9106"/>
                  <a:gd name="T9" fmla="*/ 10 h 12116"/>
                </a:gdLst>
                <a:ahLst/>
                <a:cxnLst>
                  <a:cxn ang="0">
                    <a:pos x="T0" y="T1"/>
                  </a:cxn>
                  <a:cxn ang="0">
                    <a:pos x="T2" y="T3"/>
                  </a:cxn>
                  <a:cxn ang="0">
                    <a:pos x="T4" y="T5"/>
                  </a:cxn>
                  <a:cxn ang="0">
                    <a:pos x="T6" y="T7"/>
                  </a:cxn>
                  <a:cxn ang="0">
                    <a:pos x="T8" y="T9"/>
                  </a:cxn>
                </a:cxnLst>
                <a:rect l="0" t="0" r="r" b="b"/>
                <a:pathLst>
                  <a:path w="9106" h="12116">
                    <a:moveTo>
                      <a:pt x="9086" y="10"/>
                    </a:moveTo>
                    <a:lnTo>
                      <a:pt x="19" y="10"/>
                    </a:lnTo>
                    <a:lnTo>
                      <a:pt x="19" y="19"/>
                    </a:lnTo>
                    <a:lnTo>
                      <a:pt x="9086" y="19"/>
                    </a:lnTo>
                    <a:lnTo>
                      <a:pt x="908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3" name="Freeform 15"/>
              <p:cNvSpPr>
                <a:spLocks/>
              </p:cNvSpPr>
              <p:nvPr/>
            </p:nvSpPr>
            <p:spPr bwMode="auto">
              <a:xfrm>
                <a:off x="0" y="0"/>
                <a:ext cx="9106" cy="12116"/>
              </a:xfrm>
              <a:custGeom>
                <a:avLst/>
                <a:gdLst>
                  <a:gd name="T0" fmla="*/ 9106 w 9106"/>
                  <a:gd name="T1" fmla="*/ 10 h 12116"/>
                  <a:gd name="T2" fmla="*/ 9086 w 9106"/>
                  <a:gd name="T3" fmla="*/ 10 h 12116"/>
                  <a:gd name="T4" fmla="*/ 9096 w 9106"/>
                  <a:gd name="T5" fmla="*/ 19 h 12116"/>
                  <a:gd name="T6" fmla="*/ 9106 w 9106"/>
                  <a:gd name="T7" fmla="*/ 19 h 12116"/>
                  <a:gd name="T8" fmla="*/ 9106 w 9106"/>
                  <a:gd name="T9" fmla="*/ 10 h 12116"/>
                </a:gdLst>
                <a:ahLst/>
                <a:cxnLst>
                  <a:cxn ang="0">
                    <a:pos x="T0" y="T1"/>
                  </a:cxn>
                  <a:cxn ang="0">
                    <a:pos x="T2" y="T3"/>
                  </a:cxn>
                  <a:cxn ang="0">
                    <a:pos x="T4" y="T5"/>
                  </a:cxn>
                  <a:cxn ang="0">
                    <a:pos x="T6" y="T7"/>
                  </a:cxn>
                  <a:cxn ang="0">
                    <a:pos x="T8" y="T9"/>
                  </a:cxn>
                </a:cxnLst>
                <a:rect l="0" t="0" r="r" b="b"/>
                <a:pathLst>
                  <a:path w="9106" h="12116">
                    <a:moveTo>
                      <a:pt x="9106" y="10"/>
                    </a:moveTo>
                    <a:lnTo>
                      <a:pt x="9086" y="10"/>
                    </a:lnTo>
                    <a:lnTo>
                      <a:pt x="9096" y="19"/>
                    </a:lnTo>
                    <a:lnTo>
                      <a:pt x="9106" y="19"/>
                    </a:lnTo>
                    <a:lnTo>
                      <a:pt x="910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grpSp>
      <p:sp>
        <p:nvSpPr>
          <p:cNvPr id="28" name="Metin kutusu 27"/>
          <p:cNvSpPr txBox="1"/>
          <p:nvPr/>
        </p:nvSpPr>
        <p:spPr>
          <a:xfrm>
            <a:off x="69735" y="5963429"/>
            <a:ext cx="4571460" cy="338554"/>
          </a:xfrm>
          <a:prstGeom prst="rect">
            <a:avLst/>
          </a:prstGeom>
          <a:noFill/>
        </p:spPr>
        <p:txBody>
          <a:bodyPr wrap="square" rtlCol="0">
            <a:spAutoFit/>
          </a:bodyPr>
          <a:lstStyle/>
          <a:p>
            <a:r>
              <a:rPr lang="en-US" sz="1600" b="1" dirty="0">
                <a:solidFill>
                  <a:prstClr val="black"/>
                </a:solidFill>
              </a:rPr>
              <a:t>Figure </a:t>
            </a:r>
            <a:r>
              <a:rPr lang="tr-TR" sz="1600" b="1" dirty="0">
                <a:solidFill>
                  <a:prstClr val="black"/>
                </a:solidFill>
              </a:rPr>
              <a:t>6</a:t>
            </a:r>
            <a:r>
              <a:rPr lang="en-US" sz="1600" b="1" dirty="0">
                <a:solidFill>
                  <a:prstClr val="black"/>
                </a:solidFill>
              </a:rPr>
              <a:t>-a</a:t>
            </a:r>
            <a:r>
              <a:rPr lang="en-US" sz="1600" b="1" dirty="0">
                <a:solidFill>
                  <a:prstClr val="black"/>
                </a:solidFill>
              </a:rPr>
              <a:t>: Rho-Phase TM Mode of Section </a:t>
            </a:r>
            <a:r>
              <a:rPr lang="tr-TR" sz="1600" b="1" dirty="0">
                <a:solidFill>
                  <a:prstClr val="black"/>
                </a:solidFill>
              </a:rPr>
              <a:t>B</a:t>
            </a:r>
            <a:endParaRPr lang="tr-TR" sz="1600" b="1" dirty="0">
              <a:solidFill>
                <a:prstClr val="black"/>
              </a:solidFill>
            </a:endParaRPr>
          </a:p>
        </p:txBody>
      </p:sp>
      <p:sp>
        <p:nvSpPr>
          <p:cNvPr id="29" name="Metin kutusu 28"/>
          <p:cNvSpPr txBox="1"/>
          <p:nvPr/>
        </p:nvSpPr>
        <p:spPr>
          <a:xfrm>
            <a:off x="4644178" y="5963429"/>
            <a:ext cx="4571460" cy="338554"/>
          </a:xfrm>
          <a:prstGeom prst="rect">
            <a:avLst/>
          </a:prstGeom>
          <a:noFill/>
        </p:spPr>
        <p:txBody>
          <a:bodyPr wrap="square" rtlCol="0">
            <a:spAutoFit/>
          </a:bodyPr>
          <a:lstStyle/>
          <a:p>
            <a:r>
              <a:rPr lang="en-US" sz="1600" b="1" dirty="0">
                <a:solidFill>
                  <a:prstClr val="black"/>
                </a:solidFill>
              </a:rPr>
              <a:t>Figure </a:t>
            </a:r>
            <a:r>
              <a:rPr lang="tr-TR" sz="1600" b="1" dirty="0">
                <a:solidFill>
                  <a:prstClr val="black"/>
                </a:solidFill>
              </a:rPr>
              <a:t>6</a:t>
            </a:r>
            <a:r>
              <a:rPr lang="en-US" sz="1600" b="1" dirty="0">
                <a:solidFill>
                  <a:prstClr val="black"/>
                </a:solidFill>
              </a:rPr>
              <a:t>-</a:t>
            </a:r>
            <a:r>
              <a:rPr lang="tr-TR" sz="1600" b="1" dirty="0">
                <a:solidFill>
                  <a:prstClr val="black"/>
                </a:solidFill>
              </a:rPr>
              <a:t>b</a:t>
            </a:r>
            <a:r>
              <a:rPr lang="en-US" sz="1600" b="1" dirty="0">
                <a:solidFill>
                  <a:prstClr val="black"/>
                </a:solidFill>
              </a:rPr>
              <a:t>: </a:t>
            </a:r>
            <a:r>
              <a:rPr lang="en-US" sz="1600" b="1" dirty="0">
                <a:solidFill>
                  <a:prstClr val="black"/>
                </a:solidFill>
              </a:rPr>
              <a:t>Rho-Phase </a:t>
            </a:r>
            <a:r>
              <a:rPr lang="en-US" sz="1600" b="1" dirty="0">
                <a:solidFill>
                  <a:prstClr val="black"/>
                </a:solidFill>
              </a:rPr>
              <a:t>T</a:t>
            </a:r>
            <a:r>
              <a:rPr lang="tr-TR" sz="1600" b="1" dirty="0">
                <a:solidFill>
                  <a:prstClr val="black"/>
                </a:solidFill>
              </a:rPr>
              <a:t>E</a:t>
            </a:r>
            <a:r>
              <a:rPr lang="en-US" sz="1600" b="1" dirty="0">
                <a:solidFill>
                  <a:prstClr val="black"/>
                </a:solidFill>
              </a:rPr>
              <a:t> </a:t>
            </a:r>
            <a:r>
              <a:rPr lang="en-US" sz="1600" b="1" dirty="0">
                <a:solidFill>
                  <a:prstClr val="black"/>
                </a:solidFill>
              </a:rPr>
              <a:t>Mode of Section </a:t>
            </a:r>
            <a:r>
              <a:rPr lang="tr-TR" sz="1600" b="1" dirty="0">
                <a:solidFill>
                  <a:prstClr val="black"/>
                </a:solidFill>
              </a:rPr>
              <a:t>B</a:t>
            </a:r>
            <a:endParaRPr lang="tr-TR" sz="1600" b="1" dirty="0">
              <a:solidFill>
                <a:prstClr val="black"/>
              </a:solidFill>
            </a:endParaRPr>
          </a:p>
        </p:txBody>
      </p:sp>
    </p:spTree>
    <p:extLst>
      <p:ext uri="{BB962C8B-B14F-4D97-AF65-F5344CB8AC3E}">
        <p14:creationId xmlns:p14="http://schemas.microsoft.com/office/powerpoint/2010/main" val="2282483153"/>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CustomShape 1"/>
          <p:cNvSpPr/>
          <p:nvPr/>
        </p:nvSpPr>
        <p:spPr>
          <a:xfrm>
            <a:off x="755576" y="217350"/>
            <a:ext cx="6840840" cy="484560"/>
          </a:xfrm>
          <a:prstGeom prst="rect">
            <a:avLst/>
          </a:prstGeom>
          <a:noFill/>
          <a:ln w="9360">
            <a:noFill/>
          </a:ln>
        </p:spPr>
        <p:style>
          <a:lnRef idx="0">
            <a:scrgbClr r="0" g="0" b="0"/>
          </a:lnRef>
          <a:fillRef idx="0">
            <a:scrgbClr r="0" g="0" b="0"/>
          </a:fillRef>
          <a:effectRef idx="0">
            <a:scrgbClr r="0" g="0" b="0"/>
          </a:effectRef>
          <a:fontRef idx="minor"/>
        </p:style>
        <p:txBody>
          <a:bodyPr wrap="none" lIns="90000" tIns="45000" rIns="90000" bIns="45000"/>
          <a:lstStyle/>
          <a:p>
            <a:r>
              <a:rPr lang="tr-TR" sz="3200" b="1" spc="-1" dirty="0">
                <a:solidFill>
                  <a:srgbClr val="000000"/>
                </a:solidFill>
                <a:uFill>
                  <a:solidFill>
                    <a:srgbClr val="FFFFFF"/>
                  </a:solidFill>
                </a:uFill>
                <a:ea typeface="Microsoft YaHei"/>
              </a:rPr>
              <a:t> </a:t>
            </a:r>
            <a:endParaRPr lang="tr-TR" spc="-1" dirty="0">
              <a:solidFill>
                <a:srgbClr val="000000"/>
              </a:solidFill>
              <a:uFill>
                <a:solidFill>
                  <a:srgbClr val="FFFFFF"/>
                </a:solidFill>
              </a:uFill>
            </a:endParaRPr>
          </a:p>
        </p:txBody>
      </p:sp>
      <p:sp>
        <p:nvSpPr>
          <p:cNvPr id="248" name="CustomShape 4"/>
          <p:cNvSpPr/>
          <p:nvPr/>
        </p:nvSpPr>
        <p:spPr>
          <a:xfrm>
            <a:off x="0" y="6516000"/>
            <a:ext cx="9142920" cy="36396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lstStyle/>
          <a:p>
            <a:pPr algn="ctr"/>
            <a:endParaRPr lang="tr-TR" spc="-1" dirty="0">
              <a:solidFill>
                <a:srgbClr val="000000"/>
              </a:solidFill>
              <a:uFill>
                <a:solidFill>
                  <a:srgbClr val="FFFFFF"/>
                </a:solidFill>
              </a:uFill>
            </a:endParaRPr>
          </a:p>
        </p:txBody>
      </p:sp>
      <p:sp>
        <p:nvSpPr>
          <p:cNvPr id="2" name="Rectangle 12"/>
          <p:cNvSpPr>
            <a:spLocks noChangeArrowheads="1"/>
          </p:cNvSpPr>
          <p:nvPr/>
        </p:nvSpPr>
        <p:spPr bwMode="auto">
          <a:xfrm flipV="1">
            <a:off x="1403648" y="152400"/>
            <a:ext cx="7892752" cy="2124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solidFill>
                <a:prstClr val="black"/>
              </a:solidFill>
            </a:endParaRPr>
          </a:p>
        </p:txBody>
      </p:sp>
      <p:grpSp>
        <p:nvGrpSpPr>
          <p:cNvPr id="3" name="Group 1"/>
          <p:cNvGrpSpPr>
            <a:grpSpLocks/>
          </p:cNvGrpSpPr>
          <p:nvPr/>
        </p:nvGrpSpPr>
        <p:grpSpPr bwMode="auto">
          <a:xfrm>
            <a:off x="167870" y="152293"/>
            <a:ext cx="4256442" cy="5643640"/>
            <a:chOff x="0" y="0"/>
            <a:chExt cx="9322" cy="11592"/>
          </a:xfrm>
        </p:grpSpPr>
        <p:pic>
          <p:nvPicPr>
            <p:cNvPr id="2059"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 y="19"/>
              <a:ext cx="9283" cy="1155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2"/>
            <p:cNvGrpSpPr>
              <a:grpSpLocks/>
            </p:cNvGrpSpPr>
            <p:nvPr/>
          </p:nvGrpSpPr>
          <p:grpSpPr bwMode="auto">
            <a:xfrm>
              <a:off x="0" y="0"/>
              <a:ext cx="9322" cy="11592"/>
              <a:chOff x="0" y="0"/>
              <a:chExt cx="9322" cy="11592"/>
            </a:xfrm>
          </p:grpSpPr>
          <p:sp>
            <p:nvSpPr>
              <p:cNvPr id="5" name="Freeform 10"/>
              <p:cNvSpPr>
                <a:spLocks/>
              </p:cNvSpPr>
              <p:nvPr/>
            </p:nvSpPr>
            <p:spPr bwMode="auto">
              <a:xfrm>
                <a:off x="0" y="0"/>
                <a:ext cx="9322" cy="11592"/>
              </a:xfrm>
              <a:custGeom>
                <a:avLst/>
                <a:gdLst>
                  <a:gd name="T0" fmla="*/ 9322 w 9322"/>
                  <a:gd name="T1" fmla="*/ 0 h 11592"/>
                  <a:gd name="T2" fmla="*/ 0 w 9322"/>
                  <a:gd name="T3" fmla="*/ 0 h 11592"/>
                  <a:gd name="T4" fmla="*/ 0 w 9322"/>
                  <a:gd name="T5" fmla="*/ 11592 h 11592"/>
                  <a:gd name="T6" fmla="*/ 9322 w 9322"/>
                  <a:gd name="T7" fmla="*/ 11592 h 11592"/>
                  <a:gd name="T8" fmla="*/ 9322 w 9322"/>
                  <a:gd name="T9" fmla="*/ 11582 h 11592"/>
                  <a:gd name="T10" fmla="*/ 19 w 9322"/>
                  <a:gd name="T11" fmla="*/ 11582 h 11592"/>
                  <a:gd name="T12" fmla="*/ 10 w 9322"/>
                  <a:gd name="T13" fmla="*/ 11573 h 11592"/>
                  <a:gd name="T14" fmla="*/ 19 w 9322"/>
                  <a:gd name="T15" fmla="*/ 11573 h 11592"/>
                  <a:gd name="T16" fmla="*/ 19 w 9322"/>
                  <a:gd name="T17" fmla="*/ 19 h 11592"/>
                  <a:gd name="T18" fmla="*/ 10 w 9322"/>
                  <a:gd name="T19" fmla="*/ 19 h 11592"/>
                  <a:gd name="T20" fmla="*/ 19 w 9322"/>
                  <a:gd name="T21" fmla="*/ 10 h 11592"/>
                  <a:gd name="T22" fmla="*/ 9322 w 9322"/>
                  <a:gd name="T23" fmla="*/ 10 h 11592"/>
                  <a:gd name="T24" fmla="*/ 9322 w 9322"/>
                  <a:gd name="T25" fmla="*/ 0 h 11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22" h="11592">
                    <a:moveTo>
                      <a:pt x="9322" y="0"/>
                    </a:moveTo>
                    <a:lnTo>
                      <a:pt x="0" y="0"/>
                    </a:lnTo>
                    <a:lnTo>
                      <a:pt x="0" y="11592"/>
                    </a:lnTo>
                    <a:lnTo>
                      <a:pt x="9322" y="11592"/>
                    </a:lnTo>
                    <a:lnTo>
                      <a:pt x="9322" y="11582"/>
                    </a:lnTo>
                    <a:lnTo>
                      <a:pt x="19" y="11582"/>
                    </a:lnTo>
                    <a:lnTo>
                      <a:pt x="10" y="11573"/>
                    </a:lnTo>
                    <a:lnTo>
                      <a:pt x="19" y="11573"/>
                    </a:lnTo>
                    <a:lnTo>
                      <a:pt x="19" y="19"/>
                    </a:lnTo>
                    <a:lnTo>
                      <a:pt x="10" y="19"/>
                    </a:lnTo>
                    <a:lnTo>
                      <a:pt x="19" y="10"/>
                    </a:lnTo>
                    <a:lnTo>
                      <a:pt x="9322" y="10"/>
                    </a:lnTo>
                    <a:lnTo>
                      <a:pt x="932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6" name="Freeform 9"/>
              <p:cNvSpPr>
                <a:spLocks/>
              </p:cNvSpPr>
              <p:nvPr/>
            </p:nvSpPr>
            <p:spPr bwMode="auto">
              <a:xfrm>
                <a:off x="0" y="0"/>
                <a:ext cx="9322" cy="11592"/>
              </a:xfrm>
              <a:custGeom>
                <a:avLst/>
                <a:gdLst>
                  <a:gd name="T0" fmla="*/ 19 w 9322"/>
                  <a:gd name="T1" fmla="*/ 11573 h 11592"/>
                  <a:gd name="T2" fmla="*/ 10 w 9322"/>
                  <a:gd name="T3" fmla="*/ 11573 h 11592"/>
                  <a:gd name="T4" fmla="*/ 19 w 9322"/>
                  <a:gd name="T5" fmla="*/ 11582 h 11592"/>
                  <a:gd name="T6" fmla="*/ 19 w 9322"/>
                  <a:gd name="T7" fmla="*/ 11573 h 11592"/>
                </a:gdLst>
                <a:ahLst/>
                <a:cxnLst>
                  <a:cxn ang="0">
                    <a:pos x="T0" y="T1"/>
                  </a:cxn>
                  <a:cxn ang="0">
                    <a:pos x="T2" y="T3"/>
                  </a:cxn>
                  <a:cxn ang="0">
                    <a:pos x="T4" y="T5"/>
                  </a:cxn>
                  <a:cxn ang="0">
                    <a:pos x="T6" y="T7"/>
                  </a:cxn>
                </a:cxnLst>
                <a:rect l="0" t="0" r="r" b="b"/>
                <a:pathLst>
                  <a:path w="9322" h="11592">
                    <a:moveTo>
                      <a:pt x="19" y="11573"/>
                    </a:moveTo>
                    <a:lnTo>
                      <a:pt x="10" y="11573"/>
                    </a:lnTo>
                    <a:lnTo>
                      <a:pt x="19" y="11582"/>
                    </a:lnTo>
                    <a:lnTo>
                      <a:pt x="19" y="115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7" name="Freeform 8"/>
              <p:cNvSpPr>
                <a:spLocks/>
              </p:cNvSpPr>
              <p:nvPr/>
            </p:nvSpPr>
            <p:spPr bwMode="auto">
              <a:xfrm>
                <a:off x="0" y="0"/>
                <a:ext cx="9322" cy="11592"/>
              </a:xfrm>
              <a:custGeom>
                <a:avLst/>
                <a:gdLst>
                  <a:gd name="T0" fmla="*/ 9302 w 9322"/>
                  <a:gd name="T1" fmla="*/ 11573 h 11592"/>
                  <a:gd name="T2" fmla="*/ 19 w 9322"/>
                  <a:gd name="T3" fmla="*/ 11573 h 11592"/>
                  <a:gd name="T4" fmla="*/ 19 w 9322"/>
                  <a:gd name="T5" fmla="*/ 11582 h 11592"/>
                  <a:gd name="T6" fmla="*/ 9302 w 9322"/>
                  <a:gd name="T7" fmla="*/ 11582 h 11592"/>
                  <a:gd name="T8" fmla="*/ 9302 w 9322"/>
                  <a:gd name="T9" fmla="*/ 11573 h 11592"/>
                </a:gdLst>
                <a:ahLst/>
                <a:cxnLst>
                  <a:cxn ang="0">
                    <a:pos x="T0" y="T1"/>
                  </a:cxn>
                  <a:cxn ang="0">
                    <a:pos x="T2" y="T3"/>
                  </a:cxn>
                  <a:cxn ang="0">
                    <a:pos x="T4" y="T5"/>
                  </a:cxn>
                  <a:cxn ang="0">
                    <a:pos x="T6" y="T7"/>
                  </a:cxn>
                  <a:cxn ang="0">
                    <a:pos x="T8" y="T9"/>
                  </a:cxn>
                </a:cxnLst>
                <a:rect l="0" t="0" r="r" b="b"/>
                <a:pathLst>
                  <a:path w="9322" h="11592">
                    <a:moveTo>
                      <a:pt x="9302" y="11573"/>
                    </a:moveTo>
                    <a:lnTo>
                      <a:pt x="19" y="11573"/>
                    </a:lnTo>
                    <a:lnTo>
                      <a:pt x="19" y="11582"/>
                    </a:lnTo>
                    <a:lnTo>
                      <a:pt x="9302" y="11582"/>
                    </a:lnTo>
                    <a:lnTo>
                      <a:pt x="9302" y="115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8" name="Freeform 7"/>
              <p:cNvSpPr>
                <a:spLocks/>
              </p:cNvSpPr>
              <p:nvPr/>
            </p:nvSpPr>
            <p:spPr bwMode="auto">
              <a:xfrm>
                <a:off x="0" y="0"/>
                <a:ext cx="9322" cy="11592"/>
              </a:xfrm>
              <a:custGeom>
                <a:avLst/>
                <a:gdLst>
                  <a:gd name="T0" fmla="*/ 9302 w 9322"/>
                  <a:gd name="T1" fmla="*/ 10 h 11592"/>
                  <a:gd name="T2" fmla="*/ 9302 w 9322"/>
                  <a:gd name="T3" fmla="*/ 11582 h 11592"/>
                  <a:gd name="T4" fmla="*/ 9312 w 9322"/>
                  <a:gd name="T5" fmla="*/ 11573 h 11592"/>
                  <a:gd name="T6" fmla="*/ 9322 w 9322"/>
                  <a:gd name="T7" fmla="*/ 11573 h 11592"/>
                  <a:gd name="T8" fmla="*/ 9322 w 9322"/>
                  <a:gd name="T9" fmla="*/ 19 h 11592"/>
                  <a:gd name="T10" fmla="*/ 9312 w 9322"/>
                  <a:gd name="T11" fmla="*/ 19 h 11592"/>
                  <a:gd name="T12" fmla="*/ 9302 w 9322"/>
                  <a:gd name="T13" fmla="*/ 10 h 11592"/>
                </a:gdLst>
                <a:ahLst/>
                <a:cxnLst>
                  <a:cxn ang="0">
                    <a:pos x="T0" y="T1"/>
                  </a:cxn>
                  <a:cxn ang="0">
                    <a:pos x="T2" y="T3"/>
                  </a:cxn>
                  <a:cxn ang="0">
                    <a:pos x="T4" y="T5"/>
                  </a:cxn>
                  <a:cxn ang="0">
                    <a:pos x="T6" y="T7"/>
                  </a:cxn>
                  <a:cxn ang="0">
                    <a:pos x="T8" y="T9"/>
                  </a:cxn>
                  <a:cxn ang="0">
                    <a:pos x="T10" y="T11"/>
                  </a:cxn>
                  <a:cxn ang="0">
                    <a:pos x="T12" y="T13"/>
                  </a:cxn>
                </a:cxnLst>
                <a:rect l="0" t="0" r="r" b="b"/>
                <a:pathLst>
                  <a:path w="9322" h="11592">
                    <a:moveTo>
                      <a:pt x="9302" y="10"/>
                    </a:moveTo>
                    <a:lnTo>
                      <a:pt x="9302" y="11582"/>
                    </a:lnTo>
                    <a:lnTo>
                      <a:pt x="9312" y="11573"/>
                    </a:lnTo>
                    <a:lnTo>
                      <a:pt x="9322" y="11573"/>
                    </a:lnTo>
                    <a:lnTo>
                      <a:pt x="9322" y="19"/>
                    </a:lnTo>
                    <a:lnTo>
                      <a:pt x="9312" y="19"/>
                    </a:lnTo>
                    <a:lnTo>
                      <a:pt x="930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9" name="Freeform 6"/>
              <p:cNvSpPr>
                <a:spLocks/>
              </p:cNvSpPr>
              <p:nvPr/>
            </p:nvSpPr>
            <p:spPr bwMode="auto">
              <a:xfrm>
                <a:off x="0" y="0"/>
                <a:ext cx="9322" cy="11592"/>
              </a:xfrm>
              <a:custGeom>
                <a:avLst/>
                <a:gdLst>
                  <a:gd name="T0" fmla="*/ 9322 w 9322"/>
                  <a:gd name="T1" fmla="*/ 11573 h 11592"/>
                  <a:gd name="T2" fmla="*/ 9312 w 9322"/>
                  <a:gd name="T3" fmla="*/ 11573 h 11592"/>
                  <a:gd name="T4" fmla="*/ 9302 w 9322"/>
                  <a:gd name="T5" fmla="*/ 11582 h 11592"/>
                  <a:gd name="T6" fmla="*/ 9322 w 9322"/>
                  <a:gd name="T7" fmla="*/ 11582 h 11592"/>
                  <a:gd name="T8" fmla="*/ 9322 w 9322"/>
                  <a:gd name="T9" fmla="*/ 11573 h 11592"/>
                </a:gdLst>
                <a:ahLst/>
                <a:cxnLst>
                  <a:cxn ang="0">
                    <a:pos x="T0" y="T1"/>
                  </a:cxn>
                  <a:cxn ang="0">
                    <a:pos x="T2" y="T3"/>
                  </a:cxn>
                  <a:cxn ang="0">
                    <a:pos x="T4" y="T5"/>
                  </a:cxn>
                  <a:cxn ang="0">
                    <a:pos x="T6" y="T7"/>
                  </a:cxn>
                  <a:cxn ang="0">
                    <a:pos x="T8" y="T9"/>
                  </a:cxn>
                </a:cxnLst>
                <a:rect l="0" t="0" r="r" b="b"/>
                <a:pathLst>
                  <a:path w="9322" h="11592">
                    <a:moveTo>
                      <a:pt x="9322" y="11573"/>
                    </a:moveTo>
                    <a:lnTo>
                      <a:pt x="9312" y="11573"/>
                    </a:lnTo>
                    <a:lnTo>
                      <a:pt x="9302" y="11582"/>
                    </a:lnTo>
                    <a:lnTo>
                      <a:pt x="9322" y="11582"/>
                    </a:lnTo>
                    <a:lnTo>
                      <a:pt x="9322" y="1157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0" name="Freeform 5"/>
              <p:cNvSpPr>
                <a:spLocks/>
              </p:cNvSpPr>
              <p:nvPr/>
            </p:nvSpPr>
            <p:spPr bwMode="auto">
              <a:xfrm>
                <a:off x="0" y="0"/>
                <a:ext cx="9322" cy="11592"/>
              </a:xfrm>
              <a:custGeom>
                <a:avLst/>
                <a:gdLst>
                  <a:gd name="T0" fmla="*/ 19 w 9322"/>
                  <a:gd name="T1" fmla="*/ 10 h 11592"/>
                  <a:gd name="T2" fmla="*/ 10 w 9322"/>
                  <a:gd name="T3" fmla="*/ 19 h 11592"/>
                  <a:gd name="T4" fmla="*/ 19 w 9322"/>
                  <a:gd name="T5" fmla="*/ 19 h 11592"/>
                  <a:gd name="T6" fmla="*/ 19 w 9322"/>
                  <a:gd name="T7" fmla="*/ 10 h 11592"/>
                </a:gdLst>
                <a:ahLst/>
                <a:cxnLst>
                  <a:cxn ang="0">
                    <a:pos x="T0" y="T1"/>
                  </a:cxn>
                  <a:cxn ang="0">
                    <a:pos x="T2" y="T3"/>
                  </a:cxn>
                  <a:cxn ang="0">
                    <a:pos x="T4" y="T5"/>
                  </a:cxn>
                  <a:cxn ang="0">
                    <a:pos x="T6" y="T7"/>
                  </a:cxn>
                </a:cxnLst>
                <a:rect l="0" t="0" r="r" b="b"/>
                <a:pathLst>
                  <a:path w="9322" h="11592">
                    <a:moveTo>
                      <a:pt x="19" y="10"/>
                    </a:moveTo>
                    <a:lnTo>
                      <a:pt x="10" y="19"/>
                    </a:lnTo>
                    <a:lnTo>
                      <a:pt x="19" y="19"/>
                    </a:ln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1" name="Freeform 4"/>
              <p:cNvSpPr>
                <a:spLocks/>
              </p:cNvSpPr>
              <p:nvPr/>
            </p:nvSpPr>
            <p:spPr bwMode="auto">
              <a:xfrm>
                <a:off x="0" y="0"/>
                <a:ext cx="9322" cy="11592"/>
              </a:xfrm>
              <a:custGeom>
                <a:avLst/>
                <a:gdLst>
                  <a:gd name="T0" fmla="*/ 9302 w 9322"/>
                  <a:gd name="T1" fmla="*/ 10 h 11592"/>
                  <a:gd name="T2" fmla="*/ 19 w 9322"/>
                  <a:gd name="T3" fmla="*/ 10 h 11592"/>
                  <a:gd name="T4" fmla="*/ 19 w 9322"/>
                  <a:gd name="T5" fmla="*/ 19 h 11592"/>
                  <a:gd name="T6" fmla="*/ 9302 w 9322"/>
                  <a:gd name="T7" fmla="*/ 19 h 11592"/>
                  <a:gd name="T8" fmla="*/ 9302 w 9322"/>
                  <a:gd name="T9" fmla="*/ 10 h 11592"/>
                </a:gdLst>
                <a:ahLst/>
                <a:cxnLst>
                  <a:cxn ang="0">
                    <a:pos x="T0" y="T1"/>
                  </a:cxn>
                  <a:cxn ang="0">
                    <a:pos x="T2" y="T3"/>
                  </a:cxn>
                  <a:cxn ang="0">
                    <a:pos x="T4" y="T5"/>
                  </a:cxn>
                  <a:cxn ang="0">
                    <a:pos x="T6" y="T7"/>
                  </a:cxn>
                  <a:cxn ang="0">
                    <a:pos x="T8" y="T9"/>
                  </a:cxn>
                </a:cxnLst>
                <a:rect l="0" t="0" r="r" b="b"/>
                <a:pathLst>
                  <a:path w="9322" h="11592">
                    <a:moveTo>
                      <a:pt x="9302" y="10"/>
                    </a:moveTo>
                    <a:lnTo>
                      <a:pt x="19" y="10"/>
                    </a:lnTo>
                    <a:lnTo>
                      <a:pt x="19" y="19"/>
                    </a:lnTo>
                    <a:lnTo>
                      <a:pt x="9302" y="19"/>
                    </a:lnTo>
                    <a:lnTo>
                      <a:pt x="930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2" name="Freeform 3"/>
              <p:cNvSpPr>
                <a:spLocks/>
              </p:cNvSpPr>
              <p:nvPr/>
            </p:nvSpPr>
            <p:spPr bwMode="auto">
              <a:xfrm>
                <a:off x="0" y="0"/>
                <a:ext cx="9322" cy="11592"/>
              </a:xfrm>
              <a:custGeom>
                <a:avLst/>
                <a:gdLst>
                  <a:gd name="T0" fmla="*/ 9322 w 9322"/>
                  <a:gd name="T1" fmla="*/ 10 h 11592"/>
                  <a:gd name="T2" fmla="*/ 9302 w 9322"/>
                  <a:gd name="T3" fmla="*/ 10 h 11592"/>
                  <a:gd name="T4" fmla="*/ 9312 w 9322"/>
                  <a:gd name="T5" fmla="*/ 19 h 11592"/>
                  <a:gd name="T6" fmla="*/ 9322 w 9322"/>
                  <a:gd name="T7" fmla="*/ 19 h 11592"/>
                  <a:gd name="T8" fmla="*/ 9322 w 9322"/>
                  <a:gd name="T9" fmla="*/ 10 h 11592"/>
                </a:gdLst>
                <a:ahLst/>
                <a:cxnLst>
                  <a:cxn ang="0">
                    <a:pos x="T0" y="T1"/>
                  </a:cxn>
                  <a:cxn ang="0">
                    <a:pos x="T2" y="T3"/>
                  </a:cxn>
                  <a:cxn ang="0">
                    <a:pos x="T4" y="T5"/>
                  </a:cxn>
                  <a:cxn ang="0">
                    <a:pos x="T6" y="T7"/>
                  </a:cxn>
                  <a:cxn ang="0">
                    <a:pos x="T8" y="T9"/>
                  </a:cxn>
                </a:cxnLst>
                <a:rect l="0" t="0" r="r" b="b"/>
                <a:pathLst>
                  <a:path w="9322" h="11592">
                    <a:moveTo>
                      <a:pt x="9322" y="10"/>
                    </a:moveTo>
                    <a:lnTo>
                      <a:pt x="9302" y="10"/>
                    </a:lnTo>
                    <a:lnTo>
                      <a:pt x="9312" y="19"/>
                    </a:lnTo>
                    <a:lnTo>
                      <a:pt x="9322" y="19"/>
                    </a:lnTo>
                    <a:lnTo>
                      <a:pt x="9322"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grpSp>
      <p:sp>
        <p:nvSpPr>
          <p:cNvPr id="13" name="Rectangle 24"/>
          <p:cNvSpPr>
            <a:spLocks noChangeArrowheads="1"/>
          </p:cNvSpPr>
          <p:nvPr/>
        </p:nvSpPr>
        <p:spPr bwMode="auto">
          <a:xfrm>
            <a:off x="152400" y="1524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solidFill>
                <a:prstClr val="black"/>
              </a:solidFill>
            </a:endParaRPr>
          </a:p>
        </p:txBody>
      </p:sp>
      <p:grpSp>
        <p:nvGrpSpPr>
          <p:cNvPr id="14" name="Group 13"/>
          <p:cNvGrpSpPr>
            <a:grpSpLocks/>
          </p:cNvGrpSpPr>
          <p:nvPr/>
        </p:nvGrpSpPr>
        <p:grpSpPr bwMode="auto">
          <a:xfrm>
            <a:off x="4843648" y="152400"/>
            <a:ext cx="4172978" cy="5652864"/>
            <a:chOff x="0" y="0"/>
            <a:chExt cx="9106" cy="12116"/>
          </a:xfrm>
        </p:grpSpPr>
        <p:pic>
          <p:nvPicPr>
            <p:cNvPr id="2071"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 y="19"/>
              <a:ext cx="9067" cy="12077"/>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p:cNvGrpSpPr>
              <a:grpSpLocks/>
            </p:cNvGrpSpPr>
            <p:nvPr/>
          </p:nvGrpSpPr>
          <p:grpSpPr bwMode="auto">
            <a:xfrm>
              <a:off x="0" y="0"/>
              <a:ext cx="9106" cy="12116"/>
              <a:chOff x="0" y="0"/>
              <a:chExt cx="9106" cy="12116"/>
            </a:xfrm>
          </p:grpSpPr>
          <p:sp>
            <p:nvSpPr>
              <p:cNvPr id="16" name="Freeform 22"/>
              <p:cNvSpPr>
                <a:spLocks/>
              </p:cNvSpPr>
              <p:nvPr/>
            </p:nvSpPr>
            <p:spPr bwMode="auto">
              <a:xfrm>
                <a:off x="0" y="0"/>
                <a:ext cx="9106" cy="12116"/>
              </a:xfrm>
              <a:custGeom>
                <a:avLst/>
                <a:gdLst>
                  <a:gd name="T0" fmla="*/ 9106 w 9106"/>
                  <a:gd name="T1" fmla="*/ 0 h 12116"/>
                  <a:gd name="T2" fmla="*/ 0 w 9106"/>
                  <a:gd name="T3" fmla="*/ 0 h 12116"/>
                  <a:gd name="T4" fmla="*/ 0 w 9106"/>
                  <a:gd name="T5" fmla="*/ 12115 h 12116"/>
                  <a:gd name="T6" fmla="*/ 9106 w 9106"/>
                  <a:gd name="T7" fmla="*/ 12115 h 12116"/>
                  <a:gd name="T8" fmla="*/ 9106 w 9106"/>
                  <a:gd name="T9" fmla="*/ 12106 h 12116"/>
                  <a:gd name="T10" fmla="*/ 19 w 9106"/>
                  <a:gd name="T11" fmla="*/ 12106 h 12116"/>
                  <a:gd name="T12" fmla="*/ 10 w 9106"/>
                  <a:gd name="T13" fmla="*/ 12096 h 12116"/>
                  <a:gd name="T14" fmla="*/ 19 w 9106"/>
                  <a:gd name="T15" fmla="*/ 12096 h 12116"/>
                  <a:gd name="T16" fmla="*/ 19 w 9106"/>
                  <a:gd name="T17" fmla="*/ 19 h 12116"/>
                  <a:gd name="T18" fmla="*/ 10 w 9106"/>
                  <a:gd name="T19" fmla="*/ 19 h 12116"/>
                  <a:gd name="T20" fmla="*/ 19 w 9106"/>
                  <a:gd name="T21" fmla="*/ 10 h 12116"/>
                  <a:gd name="T22" fmla="*/ 9106 w 9106"/>
                  <a:gd name="T23" fmla="*/ 10 h 12116"/>
                  <a:gd name="T24" fmla="*/ 9106 w 9106"/>
                  <a:gd name="T25" fmla="*/ 0 h 12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106" h="12116">
                    <a:moveTo>
                      <a:pt x="9106" y="0"/>
                    </a:moveTo>
                    <a:lnTo>
                      <a:pt x="0" y="0"/>
                    </a:lnTo>
                    <a:lnTo>
                      <a:pt x="0" y="12115"/>
                    </a:lnTo>
                    <a:lnTo>
                      <a:pt x="9106" y="12115"/>
                    </a:lnTo>
                    <a:lnTo>
                      <a:pt x="9106" y="12106"/>
                    </a:lnTo>
                    <a:lnTo>
                      <a:pt x="19" y="12106"/>
                    </a:lnTo>
                    <a:lnTo>
                      <a:pt x="10" y="12096"/>
                    </a:lnTo>
                    <a:lnTo>
                      <a:pt x="19" y="12096"/>
                    </a:lnTo>
                    <a:lnTo>
                      <a:pt x="19" y="19"/>
                    </a:lnTo>
                    <a:lnTo>
                      <a:pt x="10" y="19"/>
                    </a:lnTo>
                    <a:lnTo>
                      <a:pt x="19" y="10"/>
                    </a:lnTo>
                    <a:lnTo>
                      <a:pt x="9106" y="10"/>
                    </a:lnTo>
                    <a:lnTo>
                      <a:pt x="9106"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7" name="Freeform 21"/>
              <p:cNvSpPr>
                <a:spLocks/>
              </p:cNvSpPr>
              <p:nvPr/>
            </p:nvSpPr>
            <p:spPr bwMode="auto">
              <a:xfrm>
                <a:off x="0" y="0"/>
                <a:ext cx="9106" cy="12116"/>
              </a:xfrm>
              <a:custGeom>
                <a:avLst/>
                <a:gdLst>
                  <a:gd name="T0" fmla="*/ 19 w 9106"/>
                  <a:gd name="T1" fmla="*/ 12096 h 12116"/>
                  <a:gd name="T2" fmla="*/ 10 w 9106"/>
                  <a:gd name="T3" fmla="*/ 12096 h 12116"/>
                  <a:gd name="T4" fmla="*/ 19 w 9106"/>
                  <a:gd name="T5" fmla="*/ 12106 h 12116"/>
                  <a:gd name="T6" fmla="*/ 19 w 9106"/>
                  <a:gd name="T7" fmla="*/ 12096 h 12116"/>
                </a:gdLst>
                <a:ahLst/>
                <a:cxnLst>
                  <a:cxn ang="0">
                    <a:pos x="T0" y="T1"/>
                  </a:cxn>
                  <a:cxn ang="0">
                    <a:pos x="T2" y="T3"/>
                  </a:cxn>
                  <a:cxn ang="0">
                    <a:pos x="T4" y="T5"/>
                  </a:cxn>
                  <a:cxn ang="0">
                    <a:pos x="T6" y="T7"/>
                  </a:cxn>
                </a:cxnLst>
                <a:rect l="0" t="0" r="r" b="b"/>
                <a:pathLst>
                  <a:path w="9106" h="12116">
                    <a:moveTo>
                      <a:pt x="19" y="12096"/>
                    </a:moveTo>
                    <a:lnTo>
                      <a:pt x="10" y="12096"/>
                    </a:lnTo>
                    <a:lnTo>
                      <a:pt x="19" y="12106"/>
                    </a:lnTo>
                    <a:lnTo>
                      <a:pt x="19" y="120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8" name="Freeform 20"/>
              <p:cNvSpPr>
                <a:spLocks/>
              </p:cNvSpPr>
              <p:nvPr/>
            </p:nvSpPr>
            <p:spPr bwMode="auto">
              <a:xfrm>
                <a:off x="0" y="0"/>
                <a:ext cx="9106" cy="12116"/>
              </a:xfrm>
              <a:custGeom>
                <a:avLst/>
                <a:gdLst>
                  <a:gd name="T0" fmla="*/ 9086 w 9106"/>
                  <a:gd name="T1" fmla="*/ 12096 h 12116"/>
                  <a:gd name="T2" fmla="*/ 19 w 9106"/>
                  <a:gd name="T3" fmla="*/ 12096 h 12116"/>
                  <a:gd name="T4" fmla="*/ 19 w 9106"/>
                  <a:gd name="T5" fmla="*/ 12106 h 12116"/>
                  <a:gd name="T6" fmla="*/ 9086 w 9106"/>
                  <a:gd name="T7" fmla="*/ 12106 h 12116"/>
                  <a:gd name="T8" fmla="*/ 9086 w 9106"/>
                  <a:gd name="T9" fmla="*/ 12096 h 12116"/>
                </a:gdLst>
                <a:ahLst/>
                <a:cxnLst>
                  <a:cxn ang="0">
                    <a:pos x="T0" y="T1"/>
                  </a:cxn>
                  <a:cxn ang="0">
                    <a:pos x="T2" y="T3"/>
                  </a:cxn>
                  <a:cxn ang="0">
                    <a:pos x="T4" y="T5"/>
                  </a:cxn>
                  <a:cxn ang="0">
                    <a:pos x="T6" y="T7"/>
                  </a:cxn>
                  <a:cxn ang="0">
                    <a:pos x="T8" y="T9"/>
                  </a:cxn>
                </a:cxnLst>
                <a:rect l="0" t="0" r="r" b="b"/>
                <a:pathLst>
                  <a:path w="9106" h="12116">
                    <a:moveTo>
                      <a:pt x="9086" y="12096"/>
                    </a:moveTo>
                    <a:lnTo>
                      <a:pt x="19" y="12096"/>
                    </a:lnTo>
                    <a:lnTo>
                      <a:pt x="19" y="12106"/>
                    </a:lnTo>
                    <a:lnTo>
                      <a:pt x="9086" y="12106"/>
                    </a:lnTo>
                    <a:lnTo>
                      <a:pt x="9086" y="120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9" name="Freeform 19"/>
              <p:cNvSpPr>
                <a:spLocks/>
              </p:cNvSpPr>
              <p:nvPr/>
            </p:nvSpPr>
            <p:spPr bwMode="auto">
              <a:xfrm>
                <a:off x="0" y="0"/>
                <a:ext cx="9106" cy="12116"/>
              </a:xfrm>
              <a:custGeom>
                <a:avLst/>
                <a:gdLst>
                  <a:gd name="T0" fmla="*/ 9086 w 9106"/>
                  <a:gd name="T1" fmla="*/ 10 h 12116"/>
                  <a:gd name="T2" fmla="*/ 9086 w 9106"/>
                  <a:gd name="T3" fmla="*/ 12106 h 12116"/>
                  <a:gd name="T4" fmla="*/ 9096 w 9106"/>
                  <a:gd name="T5" fmla="*/ 12096 h 12116"/>
                  <a:gd name="T6" fmla="*/ 9106 w 9106"/>
                  <a:gd name="T7" fmla="*/ 12096 h 12116"/>
                  <a:gd name="T8" fmla="*/ 9106 w 9106"/>
                  <a:gd name="T9" fmla="*/ 19 h 12116"/>
                  <a:gd name="T10" fmla="*/ 9096 w 9106"/>
                  <a:gd name="T11" fmla="*/ 19 h 12116"/>
                  <a:gd name="T12" fmla="*/ 9086 w 9106"/>
                  <a:gd name="T13" fmla="*/ 10 h 12116"/>
                </a:gdLst>
                <a:ahLst/>
                <a:cxnLst>
                  <a:cxn ang="0">
                    <a:pos x="T0" y="T1"/>
                  </a:cxn>
                  <a:cxn ang="0">
                    <a:pos x="T2" y="T3"/>
                  </a:cxn>
                  <a:cxn ang="0">
                    <a:pos x="T4" y="T5"/>
                  </a:cxn>
                  <a:cxn ang="0">
                    <a:pos x="T6" y="T7"/>
                  </a:cxn>
                  <a:cxn ang="0">
                    <a:pos x="T8" y="T9"/>
                  </a:cxn>
                  <a:cxn ang="0">
                    <a:pos x="T10" y="T11"/>
                  </a:cxn>
                  <a:cxn ang="0">
                    <a:pos x="T12" y="T13"/>
                  </a:cxn>
                </a:cxnLst>
                <a:rect l="0" t="0" r="r" b="b"/>
                <a:pathLst>
                  <a:path w="9106" h="12116">
                    <a:moveTo>
                      <a:pt x="9086" y="10"/>
                    </a:moveTo>
                    <a:lnTo>
                      <a:pt x="9086" y="12106"/>
                    </a:lnTo>
                    <a:lnTo>
                      <a:pt x="9096" y="12096"/>
                    </a:lnTo>
                    <a:lnTo>
                      <a:pt x="9106" y="12096"/>
                    </a:lnTo>
                    <a:lnTo>
                      <a:pt x="9106" y="19"/>
                    </a:lnTo>
                    <a:lnTo>
                      <a:pt x="9096" y="19"/>
                    </a:lnTo>
                    <a:lnTo>
                      <a:pt x="908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0" name="Freeform 18"/>
              <p:cNvSpPr>
                <a:spLocks/>
              </p:cNvSpPr>
              <p:nvPr/>
            </p:nvSpPr>
            <p:spPr bwMode="auto">
              <a:xfrm>
                <a:off x="0" y="0"/>
                <a:ext cx="9106" cy="12116"/>
              </a:xfrm>
              <a:custGeom>
                <a:avLst/>
                <a:gdLst>
                  <a:gd name="T0" fmla="*/ 9106 w 9106"/>
                  <a:gd name="T1" fmla="*/ 12096 h 12116"/>
                  <a:gd name="T2" fmla="*/ 9096 w 9106"/>
                  <a:gd name="T3" fmla="*/ 12096 h 12116"/>
                  <a:gd name="T4" fmla="*/ 9086 w 9106"/>
                  <a:gd name="T5" fmla="*/ 12106 h 12116"/>
                  <a:gd name="T6" fmla="*/ 9106 w 9106"/>
                  <a:gd name="T7" fmla="*/ 12106 h 12116"/>
                  <a:gd name="T8" fmla="*/ 9106 w 9106"/>
                  <a:gd name="T9" fmla="*/ 12096 h 12116"/>
                </a:gdLst>
                <a:ahLst/>
                <a:cxnLst>
                  <a:cxn ang="0">
                    <a:pos x="T0" y="T1"/>
                  </a:cxn>
                  <a:cxn ang="0">
                    <a:pos x="T2" y="T3"/>
                  </a:cxn>
                  <a:cxn ang="0">
                    <a:pos x="T4" y="T5"/>
                  </a:cxn>
                  <a:cxn ang="0">
                    <a:pos x="T6" y="T7"/>
                  </a:cxn>
                  <a:cxn ang="0">
                    <a:pos x="T8" y="T9"/>
                  </a:cxn>
                </a:cxnLst>
                <a:rect l="0" t="0" r="r" b="b"/>
                <a:pathLst>
                  <a:path w="9106" h="12116">
                    <a:moveTo>
                      <a:pt x="9106" y="12096"/>
                    </a:moveTo>
                    <a:lnTo>
                      <a:pt x="9096" y="12096"/>
                    </a:lnTo>
                    <a:lnTo>
                      <a:pt x="9086" y="12106"/>
                    </a:lnTo>
                    <a:lnTo>
                      <a:pt x="9106" y="12106"/>
                    </a:lnTo>
                    <a:lnTo>
                      <a:pt x="9106" y="1209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1" name="Freeform 17"/>
              <p:cNvSpPr>
                <a:spLocks/>
              </p:cNvSpPr>
              <p:nvPr/>
            </p:nvSpPr>
            <p:spPr bwMode="auto">
              <a:xfrm>
                <a:off x="0" y="0"/>
                <a:ext cx="9106" cy="12116"/>
              </a:xfrm>
              <a:custGeom>
                <a:avLst/>
                <a:gdLst>
                  <a:gd name="T0" fmla="*/ 19 w 9106"/>
                  <a:gd name="T1" fmla="*/ 10 h 12116"/>
                  <a:gd name="T2" fmla="*/ 10 w 9106"/>
                  <a:gd name="T3" fmla="*/ 19 h 12116"/>
                  <a:gd name="T4" fmla="*/ 19 w 9106"/>
                  <a:gd name="T5" fmla="*/ 19 h 12116"/>
                  <a:gd name="T6" fmla="*/ 19 w 9106"/>
                  <a:gd name="T7" fmla="*/ 10 h 12116"/>
                </a:gdLst>
                <a:ahLst/>
                <a:cxnLst>
                  <a:cxn ang="0">
                    <a:pos x="T0" y="T1"/>
                  </a:cxn>
                  <a:cxn ang="0">
                    <a:pos x="T2" y="T3"/>
                  </a:cxn>
                  <a:cxn ang="0">
                    <a:pos x="T4" y="T5"/>
                  </a:cxn>
                  <a:cxn ang="0">
                    <a:pos x="T6" y="T7"/>
                  </a:cxn>
                </a:cxnLst>
                <a:rect l="0" t="0" r="r" b="b"/>
                <a:pathLst>
                  <a:path w="9106" h="12116">
                    <a:moveTo>
                      <a:pt x="19" y="10"/>
                    </a:moveTo>
                    <a:lnTo>
                      <a:pt x="10" y="19"/>
                    </a:lnTo>
                    <a:lnTo>
                      <a:pt x="19" y="19"/>
                    </a:ln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2" name="Freeform 16"/>
              <p:cNvSpPr>
                <a:spLocks/>
              </p:cNvSpPr>
              <p:nvPr/>
            </p:nvSpPr>
            <p:spPr bwMode="auto">
              <a:xfrm>
                <a:off x="0" y="0"/>
                <a:ext cx="9106" cy="12116"/>
              </a:xfrm>
              <a:custGeom>
                <a:avLst/>
                <a:gdLst>
                  <a:gd name="T0" fmla="*/ 9086 w 9106"/>
                  <a:gd name="T1" fmla="*/ 10 h 12116"/>
                  <a:gd name="T2" fmla="*/ 19 w 9106"/>
                  <a:gd name="T3" fmla="*/ 10 h 12116"/>
                  <a:gd name="T4" fmla="*/ 19 w 9106"/>
                  <a:gd name="T5" fmla="*/ 19 h 12116"/>
                  <a:gd name="T6" fmla="*/ 9086 w 9106"/>
                  <a:gd name="T7" fmla="*/ 19 h 12116"/>
                  <a:gd name="T8" fmla="*/ 9086 w 9106"/>
                  <a:gd name="T9" fmla="*/ 10 h 12116"/>
                </a:gdLst>
                <a:ahLst/>
                <a:cxnLst>
                  <a:cxn ang="0">
                    <a:pos x="T0" y="T1"/>
                  </a:cxn>
                  <a:cxn ang="0">
                    <a:pos x="T2" y="T3"/>
                  </a:cxn>
                  <a:cxn ang="0">
                    <a:pos x="T4" y="T5"/>
                  </a:cxn>
                  <a:cxn ang="0">
                    <a:pos x="T6" y="T7"/>
                  </a:cxn>
                  <a:cxn ang="0">
                    <a:pos x="T8" y="T9"/>
                  </a:cxn>
                </a:cxnLst>
                <a:rect l="0" t="0" r="r" b="b"/>
                <a:pathLst>
                  <a:path w="9106" h="12116">
                    <a:moveTo>
                      <a:pt x="9086" y="10"/>
                    </a:moveTo>
                    <a:lnTo>
                      <a:pt x="19" y="10"/>
                    </a:lnTo>
                    <a:lnTo>
                      <a:pt x="19" y="19"/>
                    </a:lnTo>
                    <a:lnTo>
                      <a:pt x="9086" y="19"/>
                    </a:lnTo>
                    <a:lnTo>
                      <a:pt x="908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3" name="Freeform 15"/>
              <p:cNvSpPr>
                <a:spLocks/>
              </p:cNvSpPr>
              <p:nvPr/>
            </p:nvSpPr>
            <p:spPr bwMode="auto">
              <a:xfrm>
                <a:off x="0" y="0"/>
                <a:ext cx="9106" cy="12116"/>
              </a:xfrm>
              <a:custGeom>
                <a:avLst/>
                <a:gdLst>
                  <a:gd name="T0" fmla="*/ 9106 w 9106"/>
                  <a:gd name="T1" fmla="*/ 10 h 12116"/>
                  <a:gd name="T2" fmla="*/ 9086 w 9106"/>
                  <a:gd name="T3" fmla="*/ 10 h 12116"/>
                  <a:gd name="T4" fmla="*/ 9096 w 9106"/>
                  <a:gd name="T5" fmla="*/ 19 h 12116"/>
                  <a:gd name="T6" fmla="*/ 9106 w 9106"/>
                  <a:gd name="T7" fmla="*/ 19 h 12116"/>
                  <a:gd name="T8" fmla="*/ 9106 w 9106"/>
                  <a:gd name="T9" fmla="*/ 10 h 12116"/>
                </a:gdLst>
                <a:ahLst/>
                <a:cxnLst>
                  <a:cxn ang="0">
                    <a:pos x="T0" y="T1"/>
                  </a:cxn>
                  <a:cxn ang="0">
                    <a:pos x="T2" y="T3"/>
                  </a:cxn>
                  <a:cxn ang="0">
                    <a:pos x="T4" y="T5"/>
                  </a:cxn>
                  <a:cxn ang="0">
                    <a:pos x="T6" y="T7"/>
                  </a:cxn>
                  <a:cxn ang="0">
                    <a:pos x="T8" y="T9"/>
                  </a:cxn>
                </a:cxnLst>
                <a:rect l="0" t="0" r="r" b="b"/>
                <a:pathLst>
                  <a:path w="9106" h="12116">
                    <a:moveTo>
                      <a:pt x="9106" y="10"/>
                    </a:moveTo>
                    <a:lnTo>
                      <a:pt x="9086" y="10"/>
                    </a:lnTo>
                    <a:lnTo>
                      <a:pt x="9096" y="19"/>
                    </a:lnTo>
                    <a:lnTo>
                      <a:pt x="9106" y="19"/>
                    </a:lnTo>
                    <a:lnTo>
                      <a:pt x="9106"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grpSp>
      <p:sp>
        <p:nvSpPr>
          <p:cNvPr id="28" name="Metin kutusu 27"/>
          <p:cNvSpPr txBox="1"/>
          <p:nvPr/>
        </p:nvSpPr>
        <p:spPr>
          <a:xfrm>
            <a:off x="69735" y="5963429"/>
            <a:ext cx="4571460" cy="338554"/>
          </a:xfrm>
          <a:prstGeom prst="rect">
            <a:avLst/>
          </a:prstGeom>
          <a:noFill/>
        </p:spPr>
        <p:txBody>
          <a:bodyPr wrap="square" rtlCol="0">
            <a:spAutoFit/>
          </a:bodyPr>
          <a:lstStyle/>
          <a:p>
            <a:r>
              <a:rPr lang="en-US" sz="1600" b="1" dirty="0">
                <a:solidFill>
                  <a:prstClr val="black"/>
                </a:solidFill>
              </a:rPr>
              <a:t>Figure </a:t>
            </a:r>
            <a:r>
              <a:rPr lang="tr-TR" sz="1600" b="1" dirty="0">
                <a:solidFill>
                  <a:prstClr val="black"/>
                </a:solidFill>
              </a:rPr>
              <a:t>6</a:t>
            </a:r>
            <a:r>
              <a:rPr lang="en-US" sz="1600" b="1" dirty="0">
                <a:solidFill>
                  <a:prstClr val="black"/>
                </a:solidFill>
              </a:rPr>
              <a:t>-a</a:t>
            </a:r>
            <a:r>
              <a:rPr lang="en-US" sz="1600" b="1" dirty="0">
                <a:solidFill>
                  <a:prstClr val="black"/>
                </a:solidFill>
              </a:rPr>
              <a:t>: Rho-Phase TM Mode of Section </a:t>
            </a:r>
            <a:r>
              <a:rPr lang="tr-TR" sz="1600" b="1" dirty="0">
                <a:solidFill>
                  <a:prstClr val="black"/>
                </a:solidFill>
              </a:rPr>
              <a:t>B</a:t>
            </a:r>
            <a:endParaRPr lang="tr-TR" sz="1600" b="1" dirty="0">
              <a:solidFill>
                <a:prstClr val="black"/>
              </a:solidFill>
            </a:endParaRPr>
          </a:p>
        </p:txBody>
      </p:sp>
      <p:sp>
        <p:nvSpPr>
          <p:cNvPr id="29" name="Metin kutusu 28"/>
          <p:cNvSpPr txBox="1"/>
          <p:nvPr/>
        </p:nvSpPr>
        <p:spPr>
          <a:xfrm>
            <a:off x="4644178" y="5963429"/>
            <a:ext cx="4571460" cy="338554"/>
          </a:xfrm>
          <a:prstGeom prst="rect">
            <a:avLst/>
          </a:prstGeom>
          <a:noFill/>
        </p:spPr>
        <p:txBody>
          <a:bodyPr wrap="square" rtlCol="0">
            <a:spAutoFit/>
          </a:bodyPr>
          <a:lstStyle/>
          <a:p>
            <a:r>
              <a:rPr lang="en-US" sz="1600" b="1" dirty="0">
                <a:solidFill>
                  <a:prstClr val="black"/>
                </a:solidFill>
              </a:rPr>
              <a:t>Figure </a:t>
            </a:r>
            <a:r>
              <a:rPr lang="tr-TR" sz="1600" b="1" dirty="0">
                <a:solidFill>
                  <a:prstClr val="black"/>
                </a:solidFill>
              </a:rPr>
              <a:t>6</a:t>
            </a:r>
            <a:r>
              <a:rPr lang="en-US" sz="1600" b="1" dirty="0">
                <a:solidFill>
                  <a:prstClr val="black"/>
                </a:solidFill>
              </a:rPr>
              <a:t>-</a:t>
            </a:r>
            <a:r>
              <a:rPr lang="tr-TR" sz="1600" b="1" dirty="0">
                <a:solidFill>
                  <a:prstClr val="black"/>
                </a:solidFill>
              </a:rPr>
              <a:t>b</a:t>
            </a:r>
            <a:r>
              <a:rPr lang="en-US" sz="1600" b="1" dirty="0">
                <a:solidFill>
                  <a:prstClr val="black"/>
                </a:solidFill>
              </a:rPr>
              <a:t>: </a:t>
            </a:r>
            <a:r>
              <a:rPr lang="en-US" sz="1600" b="1" dirty="0">
                <a:solidFill>
                  <a:prstClr val="black"/>
                </a:solidFill>
              </a:rPr>
              <a:t>Rho-Phase </a:t>
            </a:r>
            <a:r>
              <a:rPr lang="en-US" sz="1600" b="1" dirty="0">
                <a:solidFill>
                  <a:prstClr val="black"/>
                </a:solidFill>
              </a:rPr>
              <a:t>T</a:t>
            </a:r>
            <a:r>
              <a:rPr lang="tr-TR" sz="1600" b="1" dirty="0">
                <a:solidFill>
                  <a:prstClr val="black"/>
                </a:solidFill>
              </a:rPr>
              <a:t>E</a:t>
            </a:r>
            <a:r>
              <a:rPr lang="en-US" sz="1600" b="1" dirty="0">
                <a:solidFill>
                  <a:prstClr val="black"/>
                </a:solidFill>
              </a:rPr>
              <a:t> </a:t>
            </a:r>
            <a:r>
              <a:rPr lang="en-US" sz="1600" b="1" dirty="0">
                <a:solidFill>
                  <a:prstClr val="black"/>
                </a:solidFill>
              </a:rPr>
              <a:t>Mode of Section </a:t>
            </a:r>
            <a:r>
              <a:rPr lang="tr-TR" sz="1600" b="1" dirty="0">
                <a:solidFill>
                  <a:prstClr val="black"/>
                </a:solidFill>
              </a:rPr>
              <a:t>B</a:t>
            </a:r>
            <a:endParaRPr lang="tr-TR" sz="1600" b="1" dirty="0">
              <a:solidFill>
                <a:prstClr val="black"/>
              </a:solidFill>
            </a:endParaRPr>
          </a:p>
        </p:txBody>
      </p:sp>
    </p:spTree>
    <p:extLst>
      <p:ext uri="{BB962C8B-B14F-4D97-AF65-F5344CB8AC3E}">
        <p14:creationId xmlns:p14="http://schemas.microsoft.com/office/powerpoint/2010/main" val="3760952602"/>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3491880" y="476672"/>
            <a:ext cx="2092368" cy="954107"/>
          </a:xfrm>
          <a:prstGeom prst="rect">
            <a:avLst/>
          </a:prstGeom>
        </p:spPr>
        <p:txBody>
          <a:bodyPr wrap="none">
            <a:spAutoFit/>
          </a:bodyPr>
          <a:lstStyle/>
          <a:p>
            <a:r>
              <a:rPr lang="tr-TR" sz="2800" b="1" dirty="0" smtClean="0"/>
              <a:t>Sunum Sırası</a:t>
            </a:r>
          </a:p>
          <a:p>
            <a:endParaRPr lang="tr-TR" sz="2800" b="1" dirty="0"/>
          </a:p>
        </p:txBody>
      </p:sp>
      <p:sp>
        <p:nvSpPr>
          <p:cNvPr id="3" name="Dikdörtgen 2"/>
          <p:cNvSpPr/>
          <p:nvPr/>
        </p:nvSpPr>
        <p:spPr>
          <a:xfrm>
            <a:off x="2555776" y="1430779"/>
            <a:ext cx="4572000" cy="2677656"/>
          </a:xfrm>
          <a:prstGeom prst="rect">
            <a:avLst/>
          </a:prstGeom>
        </p:spPr>
        <p:txBody>
          <a:bodyPr>
            <a:spAutoFit/>
          </a:bodyPr>
          <a:lstStyle/>
          <a:p>
            <a:r>
              <a:rPr lang="tr-TR" sz="2400" dirty="0" smtClean="0"/>
              <a:t>Bu çalışmanın amacı</a:t>
            </a:r>
            <a:br>
              <a:rPr lang="tr-TR" sz="2400" dirty="0" smtClean="0"/>
            </a:br>
            <a:r>
              <a:rPr lang="tr-TR" sz="2400" dirty="0" smtClean="0"/>
              <a:t>  Giriş</a:t>
            </a:r>
            <a:br>
              <a:rPr lang="tr-TR" sz="2400" dirty="0" smtClean="0"/>
            </a:br>
            <a:r>
              <a:rPr lang="tr-TR" sz="2400" dirty="0" smtClean="0"/>
              <a:t>  Jeoloji ve Tektonik</a:t>
            </a:r>
            <a:br>
              <a:rPr lang="tr-TR" sz="2400" dirty="0" smtClean="0"/>
            </a:br>
            <a:r>
              <a:rPr lang="tr-TR" sz="2400" dirty="0" smtClean="0"/>
              <a:t>  Manyetotellürik Ölçümler</a:t>
            </a:r>
            <a:br>
              <a:rPr lang="tr-TR" sz="2400" dirty="0" smtClean="0"/>
            </a:br>
            <a:r>
              <a:rPr lang="tr-TR" sz="2400" dirty="0" smtClean="0"/>
              <a:t>  a- Saha Araştırması</a:t>
            </a:r>
            <a:br>
              <a:rPr lang="tr-TR" sz="2400" dirty="0" smtClean="0"/>
            </a:br>
            <a:r>
              <a:rPr lang="tr-TR" sz="2400" dirty="0" smtClean="0"/>
              <a:t>  b- Veri yorumlama</a:t>
            </a:r>
            <a:br>
              <a:rPr lang="tr-TR" sz="2400" dirty="0" smtClean="0"/>
            </a:br>
            <a:r>
              <a:rPr lang="tr-TR" sz="2400" dirty="0" smtClean="0"/>
              <a:t>  Sonuçlar ve Sonuçlar</a:t>
            </a:r>
            <a:endParaRPr lang="tr-TR" sz="2400" dirty="0"/>
          </a:p>
        </p:txBody>
      </p:sp>
    </p:spTree>
    <p:extLst>
      <p:ext uri="{BB962C8B-B14F-4D97-AF65-F5344CB8AC3E}">
        <p14:creationId xmlns:p14="http://schemas.microsoft.com/office/powerpoint/2010/main" val="489365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 name="CustomShape 5"/>
          <p:cNvSpPr/>
          <p:nvPr/>
        </p:nvSpPr>
        <p:spPr>
          <a:xfrm>
            <a:off x="0" y="6516000"/>
            <a:ext cx="9142920" cy="36396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lstStyle/>
          <a:p>
            <a:pPr algn="ctr"/>
            <a:endParaRPr lang="tr-TR" spc="-1" dirty="0">
              <a:solidFill>
                <a:srgbClr val="000000"/>
              </a:solidFill>
              <a:uFill>
                <a:solidFill>
                  <a:srgbClr val="FFFFFF"/>
                </a:solidFill>
              </a:uFill>
            </a:endParaRPr>
          </a:p>
        </p:txBody>
      </p:sp>
      <p:sp>
        <p:nvSpPr>
          <p:cNvPr id="3" name="Rectangle 12"/>
          <p:cNvSpPr>
            <a:spLocks noChangeArrowheads="1"/>
          </p:cNvSpPr>
          <p:nvPr/>
        </p:nvSpPr>
        <p:spPr bwMode="auto">
          <a:xfrm>
            <a:off x="755576" y="260648"/>
            <a:ext cx="7742114" cy="4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solidFill>
                <a:prstClr val="black"/>
              </a:solidFill>
            </a:endParaRPr>
          </a:p>
        </p:txBody>
      </p:sp>
      <p:grpSp>
        <p:nvGrpSpPr>
          <p:cNvPr id="4" name="Group 1"/>
          <p:cNvGrpSpPr>
            <a:grpSpLocks/>
          </p:cNvGrpSpPr>
          <p:nvPr/>
        </p:nvGrpSpPr>
        <p:grpSpPr bwMode="auto">
          <a:xfrm>
            <a:off x="191339" y="201586"/>
            <a:ext cx="4308654" cy="5747693"/>
            <a:chOff x="0" y="0"/>
            <a:chExt cx="8818" cy="11712"/>
          </a:xfrm>
        </p:grpSpPr>
        <p:pic>
          <p:nvPicPr>
            <p:cNvPr id="3083"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 y="19"/>
              <a:ext cx="8779" cy="1167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2"/>
            <p:cNvGrpSpPr>
              <a:grpSpLocks/>
            </p:cNvGrpSpPr>
            <p:nvPr/>
          </p:nvGrpSpPr>
          <p:grpSpPr bwMode="auto">
            <a:xfrm>
              <a:off x="0" y="0"/>
              <a:ext cx="8818" cy="11712"/>
              <a:chOff x="0" y="0"/>
              <a:chExt cx="8818" cy="11712"/>
            </a:xfrm>
          </p:grpSpPr>
          <p:sp>
            <p:nvSpPr>
              <p:cNvPr id="6" name="Freeform 10"/>
              <p:cNvSpPr>
                <a:spLocks/>
              </p:cNvSpPr>
              <p:nvPr/>
            </p:nvSpPr>
            <p:spPr bwMode="auto">
              <a:xfrm>
                <a:off x="0" y="0"/>
                <a:ext cx="8818" cy="11712"/>
              </a:xfrm>
              <a:custGeom>
                <a:avLst/>
                <a:gdLst>
                  <a:gd name="T0" fmla="*/ 8818 w 8818"/>
                  <a:gd name="T1" fmla="*/ 0 h 11712"/>
                  <a:gd name="T2" fmla="*/ 0 w 8818"/>
                  <a:gd name="T3" fmla="*/ 0 h 11712"/>
                  <a:gd name="T4" fmla="*/ 0 w 8818"/>
                  <a:gd name="T5" fmla="*/ 11712 h 11712"/>
                  <a:gd name="T6" fmla="*/ 8818 w 8818"/>
                  <a:gd name="T7" fmla="*/ 11712 h 11712"/>
                  <a:gd name="T8" fmla="*/ 8818 w 8818"/>
                  <a:gd name="T9" fmla="*/ 11702 h 11712"/>
                  <a:gd name="T10" fmla="*/ 19 w 8818"/>
                  <a:gd name="T11" fmla="*/ 11702 h 11712"/>
                  <a:gd name="T12" fmla="*/ 10 w 8818"/>
                  <a:gd name="T13" fmla="*/ 11693 h 11712"/>
                  <a:gd name="T14" fmla="*/ 19 w 8818"/>
                  <a:gd name="T15" fmla="*/ 11693 h 11712"/>
                  <a:gd name="T16" fmla="*/ 19 w 8818"/>
                  <a:gd name="T17" fmla="*/ 19 h 11712"/>
                  <a:gd name="T18" fmla="*/ 10 w 8818"/>
                  <a:gd name="T19" fmla="*/ 19 h 11712"/>
                  <a:gd name="T20" fmla="*/ 19 w 8818"/>
                  <a:gd name="T21" fmla="*/ 10 h 11712"/>
                  <a:gd name="T22" fmla="*/ 8818 w 8818"/>
                  <a:gd name="T23" fmla="*/ 10 h 11712"/>
                  <a:gd name="T24" fmla="*/ 8818 w 8818"/>
                  <a:gd name="T25" fmla="*/ 0 h 11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818" h="11712">
                    <a:moveTo>
                      <a:pt x="8818" y="0"/>
                    </a:moveTo>
                    <a:lnTo>
                      <a:pt x="0" y="0"/>
                    </a:lnTo>
                    <a:lnTo>
                      <a:pt x="0" y="11712"/>
                    </a:lnTo>
                    <a:lnTo>
                      <a:pt x="8818" y="11712"/>
                    </a:lnTo>
                    <a:lnTo>
                      <a:pt x="8818" y="11702"/>
                    </a:lnTo>
                    <a:lnTo>
                      <a:pt x="19" y="11702"/>
                    </a:lnTo>
                    <a:lnTo>
                      <a:pt x="10" y="11693"/>
                    </a:lnTo>
                    <a:lnTo>
                      <a:pt x="19" y="11693"/>
                    </a:lnTo>
                    <a:lnTo>
                      <a:pt x="19" y="19"/>
                    </a:lnTo>
                    <a:lnTo>
                      <a:pt x="10" y="19"/>
                    </a:lnTo>
                    <a:lnTo>
                      <a:pt x="19" y="10"/>
                    </a:lnTo>
                    <a:lnTo>
                      <a:pt x="8818" y="10"/>
                    </a:lnTo>
                    <a:lnTo>
                      <a:pt x="881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7" name="Freeform 9"/>
              <p:cNvSpPr>
                <a:spLocks/>
              </p:cNvSpPr>
              <p:nvPr/>
            </p:nvSpPr>
            <p:spPr bwMode="auto">
              <a:xfrm>
                <a:off x="0" y="0"/>
                <a:ext cx="8818" cy="11712"/>
              </a:xfrm>
              <a:custGeom>
                <a:avLst/>
                <a:gdLst>
                  <a:gd name="T0" fmla="*/ 19 w 8818"/>
                  <a:gd name="T1" fmla="*/ 11693 h 11712"/>
                  <a:gd name="T2" fmla="*/ 10 w 8818"/>
                  <a:gd name="T3" fmla="*/ 11693 h 11712"/>
                  <a:gd name="T4" fmla="*/ 19 w 8818"/>
                  <a:gd name="T5" fmla="*/ 11702 h 11712"/>
                  <a:gd name="T6" fmla="*/ 19 w 8818"/>
                  <a:gd name="T7" fmla="*/ 11693 h 11712"/>
                </a:gdLst>
                <a:ahLst/>
                <a:cxnLst>
                  <a:cxn ang="0">
                    <a:pos x="T0" y="T1"/>
                  </a:cxn>
                  <a:cxn ang="0">
                    <a:pos x="T2" y="T3"/>
                  </a:cxn>
                  <a:cxn ang="0">
                    <a:pos x="T4" y="T5"/>
                  </a:cxn>
                  <a:cxn ang="0">
                    <a:pos x="T6" y="T7"/>
                  </a:cxn>
                </a:cxnLst>
                <a:rect l="0" t="0" r="r" b="b"/>
                <a:pathLst>
                  <a:path w="8818" h="11712">
                    <a:moveTo>
                      <a:pt x="19" y="11693"/>
                    </a:moveTo>
                    <a:lnTo>
                      <a:pt x="10" y="11693"/>
                    </a:lnTo>
                    <a:lnTo>
                      <a:pt x="19" y="11702"/>
                    </a:lnTo>
                    <a:lnTo>
                      <a:pt x="19" y="116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8" name="Freeform 8"/>
              <p:cNvSpPr>
                <a:spLocks/>
              </p:cNvSpPr>
              <p:nvPr/>
            </p:nvSpPr>
            <p:spPr bwMode="auto">
              <a:xfrm>
                <a:off x="0" y="0"/>
                <a:ext cx="8818" cy="11712"/>
              </a:xfrm>
              <a:custGeom>
                <a:avLst/>
                <a:gdLst>
                  <a:gd name="T0" fmla="*/ 8798 w 8818"/>
                  <a:gd name="T1" fmla="*/ 11693 h 11712"/>
                  <a:gd name="T2" fmla="*/ 19 w 8818"/>
                  <a:gd name="T3" fmla="*/ 11693 h 11712"/>
                  <a:gd name="T4" fmla="*/ 19 w 8818"/>
                  <a:gd name="T5" fmla="*/ 11702 h 11712"/>
                  <a:gd name="T6" fmla="*/ 8798 w 8818"/>
                  <a:gd name="T7" fmla="*/ 11702 h 11712"/>
                  <a:gd name="T8" fmla="*/ 8798 w 8818"/>
                  <a:gd name="T9" fmla="*/ 11693 h 11712"/>
                </a:gdLst>
                <a:ahLst/>
                <a:cxnLst>
                  <a:cxn ang="0">
                    <a:pos x="T0" y="T1"/>
                  </a:cxn>
                  <a:cxn ang="0">
                    <a:pos x="T2" y="T3"/>
                  </a:cxn>
                  <a:cxn ang="0">
                    <a:pos x="T4" y="T5"/>
                  </a:cxn>
                  <a:cxn ang="0">
                    <a:pos x="T6" y="T7"/>
                  </a:cxn>
                  <a:cxn ang="0">
                    <a:pos x="T8" y="T9"/>
                  </a:cxn>
                </a:cxnLst>
                <a:rect l="0" t="0" r="r" b="b"/>
                <a:pathLst>
                  <a:path w="8818" h="11712">
                    <a:moveTo>
                      <a:pt x="8798" y="11693"/>
                    </a:moveTo>
                    <a:lnTo>
                      <a:pt x="19" y="11693"/>
                    </a:lnTo>
                    <a:lnTo>
                      <a:pt x="19" y="11702"/>
                    </a:lnTo>
                    <a:lnTo>
                      <a:pt x="8798" y="11702"/>
                    </a:lnTo>
                    <a:lnTo>
                      <a:pt x="8798" y="116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9" name="Freeform 7"/>
              <p:cNvSpPr>
                <a:spLocks/>
              </p:cNvSpPr>
              <p:nvPr/>
            </p:nvSpPr>
            <p:spPr bwMode="auto">
              <a:xfrm>
                <a:off x="0" y="0"/>
                <a:ext cx="8818" cy="11712"/>
              </a:xfrm>
              <a:custGeom>
                <a:avLst/>
                <a:gdLst>
                  <a:gd name="T0" fmla="*/ 8798 w 8818"/>
                  <a:gd name="T1" fmla="*/ 10 h 11712"/>
                  <a:gd name="T2" fmla="*/ 8798 w 8818"/>
                  <a:gd name="T3" fmla="*/ 11702 h 11712"/>
                  <a:gd name="T4" fmla="*/ 8808 w 8818"/>
                  <a:gd name="T5" fmla="*/ 11693 h 11712"/>
                  <a:gd name="T6" fmla="*/ 8818 w 8818"/>
                  <a:gd name="T7" fmla="*/ 11693 h 11712"/>
                  <a:gd name="T8" fmla="*/ 8818 w 8818"/>
                  <a:gd name="T9" fmla="*/ 19 h 11712"/>
                  <a:gd name="T10" fmla="*/ 8808 w 8818"/>
                  <a:gd name="T11" fmla="*/ 19 h 11712"/>
                  <a:gd name="T12" fmla="*/ 8798 w 8818"/>
                  <a:gd name="T13" fmla="*/ 10 h 11712"/>
                </a:gdLst>
                <a:ahLst/>
                <a:cxnLst>
                  <a:cxn ang="0">
                    <a:pos x="T0" y="T1"/>
                  </a:cxn>
                  <a:cxn ang="0">
                    <a:pos x="T2" y="T3"/>
                  </a:cxn>
                  <a:cxn ang="0">
                    <a:pos x="T4" y="T5"/>
                  </a:cxn>
                  <a:cxn ang="0">
                    <a:pos x="T6" y="T7"/>
                  </a:cxn>
                  <a:cxn ang="0">
                    <a:pos x="T8" y="T9"/>
                  </a:cxn>
                  <a:cxn ang="0">
                    <a:pos x="T10" y="T11"/>
                  </a:cxn>
                  <a:cxn ang="0">
                    <a:pos x="T12" y="T13"/>
                  </a:cxn>
                </a:cxnLst>
                <a:rect l="0" t="0" r="r" b="b"/>
                <a:pathLst>
                  <a:path w="8818" h="11712">
                    <a:moveTo>
                      <a:pt x="8798" y="10"/>
                    </a:moveTo>
                    <a:lnTo>
                      <a:pt x="8798" y="11702"/>
                    </a:lnTo>
                    <a:lnTo>
                      <a:pt x="8808" y="11693"/>
                    </a:lnTo>
                    <a:lnTo>
                      <a:pt x="8818" y="11693"/>
                    </a:lnTo>
                    <a:lnTo>
                      <a:pt x="8818" y="19"/>
                    </a:lnTo>
                    <a:lnTo>
                      <a:pt x="8808" y="19"/>
                    </a:lnTo>
                    <a:lnTo>
                      <a:pt x="879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0" name="Freeform 6"/>
              <p:cNvSpPr>
                <a:spLocks/>
              </p:cNvSpPr>
              <p:nvPr/>
            </p:nvSpPr>
            <p:spPr bwMode="auto">
              <a:xfrm>
                <a:off x="0" y="0"/>
                <a:ext cx="8818" cy="11712"/>
              </a:xfrm>
              <a:custGeom>
                <a:avLst/>
                <a:gdLst>
                  <a:gd name="T0" fmla="*/ 8818 w 8818"/>
                  <a:gd name="T1" fmla="*/ 11693 h 11712"/>
                  <a:gd name="T2" fmla="*/ 8808 w 8818"/>
                  <a:gd name="T3" fmla="*/ 11693 h 11712"/>
                  <a:gd name="T4" fmla="*/ 8798 w 8818"/>
                  <a:gd name="T5" fmla="*/ 11702 h 11712"/>
                  <a:gd name="T6" fmla="*/ 8818 w 8818"/>
                  <a:gd name="T7" fmla="*/ 11702 h 11712"/>
                  <a:gd name="T8" fmla="*/ 8818 w 8818"/>
                  <a:gd name="T9" fmla="*/ 11693 h 11712"/>
                </a:gdLst>
                <a:ahLst/>
                <a:cxnLst>
                  <a:cxn ang="0">
                    <a:pos x="T0" y="T1"/>
                  </a:cxn>
                  <a:cxn ang="0">
                    <a:pos x="T2" y="T3"/>
                  </a:cxn>
                  <a:cxn ang="0">
                    <a:pos x="T4" y="T5"/>
                  </a:cxn>
                  <a:cxn ang="0">
                    <a:pos x="T6" y="T7"/>
                  </a:cxn>
                  <a:cxn ang="0">
                    <a:pos x="T8" y="T9"/>
                  </a:cxn>
                </a:cxnLst>
                <a:rect l="0" t="0" r="r" b="b"/>
                <a:pathLst>
                  <a:path w="8818" h="11712">
                    <a:moveTo>
                      <a:pt x="8818" y="11693"/>
                    </a:moveTo>
                    <a:lnTo>
                      <a:pt x="8808" y="11693"/>
                    </a:lnTo>
                    <a:lnTo>
                      <a:pt x="8798" y="11702"/>
                    </a:lnTo>
                    <a:lnTo>
                      <a:pt x="8818" y="11702"/>
                    </a:lnTo>
                    <a:lnTo>
                      <a:pt x="8818" y="11693"/>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1" name="Freeform 5"/>
              <p:cNvSpPr>
                <a:spLocks/>
              </p:cNvSpPr>
              <p:nvPr/>
            </p:nvSpPr>
            <p:spPr bwMode="auto">
              <a:xfrm>
                <a:off x="0" y="0"/>
                <a:ext cx="8818" cy="11712"/>
              </a:xfrm>
              <a:custGeom>
                <a:avLst/>
                <a:gdLst>
                  <a:gd name="T0" fmla="*/ 19 w 8818"/>
                  <a:gd name="T1" fmla="*/ 10 h 11712"/>
                  <a:gd name="T2" fmla="*/ 10 w 8818"/>
                  <a:gd name="T3" fmla="*/ 19 h 11712"/>
                  <a:gd name="T4" fmla="*/ 19 w 8818"/>
                  <a:gd name="T5" fmla="*/ 19 h 11712"/>
                  <a:gd name="T6" fmla="*/ 19 w 8818"/>
                  <a:gd name="T7" fmla="*/ 10 h 11712"/>
                </a:gdLst>
                <a:ahLst/>
                <a:cxnLst>
                  <a:cxn ang="0">
                    <a:pos x="T0" y="T1"/>
                  </a:cxn>
                  <a:cxn ang="0">
                    <a:pos x="T2" y="T3"/>
                  </a:cxn>
                  <a:cxn ang="0">
                    <a:pos x="T4" y="T5"/>
                  </a:cxn>
                  <a:cxn ang="0">
                    <a:pos x="T6" y="T7"/>
                  </a:cxn>
                </a:cxnLst>
                <a:rect l="0" t="0" r="r" b="b"/>
                <a:pathLst>
                  <a:path w="8818" h="11712">
                    <a:moveTo>
                      <a:pt x="19" y="10"/>
                    </a:moveTo>
                    <a:lnTo>
                      <a:pt x="10" y="19"/>
                    </a:lnTo>
                    <a:lnTo>
                      <a:pt x="19" y="19"/>
                    </a:ln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2" name="Freeform 4"/>
              <p:cNvSpPr>
                <a:spLocks/>
              </p:cNvSpPr>
              <p:nvPr/>
            </p:nvSpPr>
            <p:spPr bwMode="auto">
              <a:xfrm>
                <a:off x="0" y="0"/>
                <a:ext cx="8818" cy="11712"/>
              </a:xfrm>
              <a:custGeom>
                <a:avLst/>
                <a:gdLst>
                  <a:gd name="T0" fmla="*/ 8798 w 8818"/>
                  <a:gd name="T1" fmla="*/ 10 h 11712"/>
                  <a:gd name="T2" fmla="*/ 19 w 8818"/>
                  <a:gd name="T3" fmla="*/ 10 h 11712"/>
                  <a:gd name="T4" fmla="*/ 19 w 8818"/>
                  <a:gd name="T5" fmla="*/ 19 h 11712"/>
                  <a:gd name="T6" fmla="*/ 8798 w 8818"/>
                  <a:gd name="T7" fmla="*/ 19 h 11712"/>
                  <a:gd name="T8" fmla="*/ 8798 w 8818"/>
                  <a:gd name="T9" fmla="*/ 10 h 11712"/>
                </a:gdLst>
                <a:ahLst/>
                <a:cxnLst>
                  <a:cxn ang="0">
                    <a:pos x="T0" y="T1"/>
                  </a:cxn>
                  <a:cxn ang="0">
                    <a:pos x="T2" y="T3"/>
                  </a:cxn>
                  <a:cxn ang="0">
                    <a:pos x="T4" y="T5"/>
                  </a:cxn>
                  <a:cxn ang="0">
                    <a:pos x="T6" y="T7"/>
                  </a:cxn>
                  <a:cxn ang="0">
                    <a:pos x="T8" y="T9"/>
                  </a:cxn>
                </a:cxnLst>
                <a:rect l="0" t="0" r="r" b="b"/>
                <a:pathLst>
                  <a:path w="8818" h="11712">
                    <a:moveTo>
                      <a:pt x="8798" y="10"/>
                    </a:moveTo>
                    <a:lnTo>
                      <a:pt x="19" y="10"/>
                    </a:lnTo>
                    <a:lnTo>
                      <a:pt x="19" y="19"/>
                    </a:lnTo>
                    <a:lnTo>
                      <a:pt x="8798" y="19"/>
                    </a:lnTo>
                    <a:lnTo>
                      <a:pt x="879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3" name="Freeform 3"/>
              <p:cNvSpPr>
                <a:spLocks/>
              </p:cNvSpPr>
              <p:nvPr/>
            </p:nvSpPr>
            <p:spPr bwMode="auto">
              <a:xfrm>
                <a:off x="0" y="0"/>
                <a:ext cx="8818" cy="11712"/>
              </a:xfrm>
              <a:custGeom>
                <a:avLst/>
                <a:gdLst>
                  <a:gd name="T0" fmla="*/ 8818 w 8818"/>
                  <a:gd name="T1" fmla="*/ 10 h 11712"/>
                  <a:gd name="T2" fmla="*/ 8798 w 8818"/>
                  <a:gd name="T3" fmla="*/ 10 h 11712"/>
                  <a:gd name="T4" fmla="*/ 8808 w 8818"/>
                  <a:gd name="T5" fmla="*/ 19 h 11712"/>
                  <a:gd name="T6" fmla="*/ 8818 w 8818"/>
                  <a:gd name="T7" fmla="*/ 19 h 11712"/>
                  <a:gd name="T8" fmla="*/ 8818 w 8818"/>
                  <a:gd name="T9" fmla="*/ 10 h 11712"/>
                </a:gdLst>
                <a:ahLst/>
                <a:cxnLst>
                  <a:cxn ang="0">
                    <a:pos x="T0" y="T1"/>
                  </a:cxn>
                  <a:cxn ang="0">
                    <a:pos x="T2" y="T3"/>
                  </a:cxn>
                  <a:cxn ang="0">
                    <a:pos x="T4" y="T5"/>
                  </a:cxn>
                  <a:cxn ang="0">
                    <a:pos x="T6" y="T7"/>
                  </a:cxn>
                  <a:cxn ang="0">
                    <a:pos x="T8" y="T9"/>
                  </a:cxn>
                </a:cxnLst>
                <a:rect l="0" t="0" r="r" b="b"/>
                <a:pathLst>
                  <a:path w="8818" h="11712">
                    <a:moveTo>
                      <a:pt x="8818" y="10"/>
                    </a:moveTo>
                    <a:lnTo>
                      <a:pt x="8798" y="10"/>
                    </a:lnTo>
                    <a:lnTo>
                      <a:pt x="8808" y="19"/>
                    </a:lnTo>
                    <a:lnTo>
                      <a:pt x="8818" y="19"/>
                    </a:lnTo>
                    <a:lnTo>
                      <a:pt x="8818"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grpSp>
      <p:sp>
        <p:nvSpPr>
          <p:cNvPr id="14" name="Rectangle 24"/>
          <p:cNvSpPr>
            <a:spLocks noChangeArrowheads="1"/>
          </p:cNvSpPr>
          <p:nvPr/>
        </p:nvSpPr>
        <p:spPr bwMode="auto">
          <a:xfrm flipV="1">
            <a:off x="4961742" y="-779144"/>
            <a:ext cx="649734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tr-TR">
              <a:solidFill>
                <a:prstClr val="black"/>
              </a:solidFill>
            </a:endParaRPr>
          </a:p>
        </p:txBody>
      </p:sp>
      <p:grpSp>
        <p:nvGrpSpPr>
          <p:cNvPr id="15" name="Group 13"/>
          <p:cNvGrpSpPr>
            <a:grpSpLocks/>
          </p:cNvGrpSpPr>
          <p:nvPr/>
        </p:nvGrpSpPr>
        <p:grpSpPr bwMode="auto">
          <a:xfrm>
            <a:off x="4961742" y="201586"/>
            <a:ext cx="4017977" cy="5747694"/>
            <a:chOff x="0" y="0"/>
            <a:chExt cx="8904" cy="12096"/>
          </a:xfrm>
        </p:grpSpPr>
        <p:pic>
          <p:nvPicPr>
            <p:cNvPr id="3095" name="Picture 2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 y="19"/>
              <a:ext cx="8866" cy="12058"/>
            </a:xfrm>
            <a:prstGeom prst="rect">
              <a:avLst/>
            </a:prstGeom>
            <a:noFill/>
            <a:extLst>
              <a:ext uri="{909E8E84-426E-40DD-AFC4-6F175D3DCCD1}">
                <a14:hiddenFill xmlns:a14="http://schemas.microsoft.com/office/drawing/2010/main">
                  <a:solidFill>
                    <a:srgbClr val="FFFFFF"/>
                  </a:solidFill>
                </a14:hiddenFill>
              </a:ext>
            </a:extLst>
          </p:spPr>
        </p:pic>
        <p:grpSp>
          <p:nvGrpSpPr>
            <p:cNvPr id="16" name="Group 14"/>
            <p:cNvGrpSpPr>
              <a:grpSpLocks/>
            </p:cNvGrpSpPr>
            <p:nvPr/>
          </p:nvGrpSpPr>
          <p:grpSpPr bwMode="auto">
            <a:xfrm>
              <a:off x="0" y="0"/>
              <a:ext cx="8904" cy="12096"/>
              <a:chOff x="0" y="0"/>
              <a:chExt cx="8904" cy="12096"/>
            </a:xfrm>
          </p:grpSpPr>
          <p:sp>
            <p:nvSpPr>
              <p:cNvPr id="17" name="Freeform 22"/>
              <p:cNvSpPr>
                <a:spLocks/>
              </p:cNvSpPr>
              <p:nvPr/>
            </p:nvSpPr>
            <p:spPr bwMode="auto">
              <a:xfrm>
                <a:off x="0" y="0"/>
                <a:ext cx="8904" cy="12096"/>
              </a:xfrm>
              <a:custGeom>
                <a:avLst/>
                <a:gdLst>
                  <a:gd name="T0" fmla="*/ 8904 w 8904"/>
                  <a:gd name="T1" fmla="*/ 0 h 12096"/>
                  <a:gd name="T2" fmla="*/ 0 w 8904"/>
                  <a:gd name="T3" fmla="*/ 0 h 12096"/>
                  <a:gd name="T4" fmla="*/ 0 w 8904"/>
                  <a:gd name="T5" fmla="*/ 12096 h 12096"/>
                  <a:gd name="T6" fmla="*/ 8904 w 8904"/>
                  <a:gd name="T7" fmla="*/ 12096 h 12096"/>
                  <a:gd name="T8" fmla="*/ 8904 w 8904"/>
                  <a:gd name="T9" fmla="*/ 12086 h 12096"/>
                  <a:gd name="T10" fmla="*/ 19 w 8904"/>
                  <a:gd name="T11" fmla="*/ 12086 h 12096"/>
                  <a:gd name="T12" fmla="*/ 10 w 8904"/>
                  <a:gd name="T13" fmla="*/ 12077 h 12096"/>
                  <a:gd name="T14" fmla="*/ 19 w 8904"/>
                  <a:gd name="T15" fmla="*/ 12077 h 12096"/>
                  <a:gd name="T16" fmla="*/ 19 w 8904"/>
                  <a:gd name="T17" fmla="*/ 19 h 12096"/>
                  <a:gd name="T18" fmla="*/ 10 w 8904"/>
                  <a:gd name="T19" fmla="*/ 19 h 12096"/>
                  <a:gd name="T20" fmla="*/ 19 w 8904"/>
                  <a:gd name="T21" fmla="*/ 10 h 12096"/>
                  <a:gd name="T22" fmla="*/ 8904 w 8904"/>
                  <a:gd name="T23" fmla="*/ 10 h 12096"/>
                  <a:gd name="T24" fmla="*/ 8904 w 8904"/>
                  <a:gd name="T25" fmla="*/ 0 h 12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904" h="12096">
                    <a:moveTo>
                      <a:pt x="8904" y="0"/>
                    </a:moveTo>
                    <a:lnTo>
                      <a:pt x="0" y="0"/>
                    </a:lnTo>
                    <a:lnTo>
                      <a:pt x="0" y="12096"/>
                    </a:lnTo>
                    <a:lnTo>
                      <a:pt x="8904" y="12096"/>
                    </a:lnTo>
                    <a:lnTo>
                      <a:pt x="8904" y="12086"/>
                    </a:lnTo>
                    <a:lnTo>
                      <a:pt x="19" y="12086"/>
                    </a:lnTo>
                    <a:lnTo>
                      <a:pt x="10" y="12077"/>
                    </a:lnTo>
                    <a:lnTo>
                      <a:pt x="19" y="12077"/>
                    </a:lnTo>
                    <a:lnTo>
                      <a:pt x="19" y="19"/>
                    </a:lnTo>
                    <a:lnTo>
                      <a:pt x="10" y="19"/>
                    </a:lnTo>
                    <a:lnTo>
                      <a:pt x="19" y="10"/>
                    </a:lnTo>
                    <a:lnTo>
                      <a:pt x="8904" y="10"/>
                    </a:lnTo>
                    <a:lnTo>
                      <a:pt x="8904"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8" name="Freeform 21"/>
              <p:cNvSpPr>
                <a:spLocks/>
              </p:cNvSpPr>
              <p:nvPr/>
            </p:nvSpPr>
            <p:spPr bwMode="auto">
              <a:xfrm>
                <a:off x="0" y="0"/>
                <a:ext cx="8904" cy="12096"/>
              </a:xfrm>
              <a:custGeom>
                <a:avLst/>
                <a:gdLst>
                  <a:gd name="T0" fmla="*/ 19 w 8904"/>
                  <a:gd name="T1" fmla="*/ 12077 h 12096"/>
                  <a:gd name="T2" fmla="*/ 10 w 8904"/>
                  <a:gd name="T3" fmla="*/ 12077 h 12096"/>
                  <a:gd name="T4" fmla="*/ 19 w 8904"/>
                  <a:gd name="T5" fmla="*/ 12086 h 12096"/>
                  <a:gd name="T6" fmla="*/ 19 w 8904"/>
                  <a:gd name="T7" fmla="*/ 12077 h 12096"/>
                </a:gdLst>
                <a:ahLst/>
                <a:cxnLst>
                  <a:cxn ang="0">
                    <a:pos x="T0" y="T1"/>
                  </a:cxn>
                  <a:cxn ang="0">
                    <a:pos x="T2" y="T3"/>
                  </a:cxn>
                  <a:cxn ang="0">
                    <a:pos x="T4" y="T5"/>
                  </a:cxn>
                  <a:cxn ang="0">
                    <a:pos x="T6" y="T7"/>
                  </a:cxn>
                </a:cxnLst>
                <a:rect l="0" t="0" r="r" b="b"/>
                <a:pathLst>
                  <a:path w="8904" h="12096">
                    <a:moveTo>
                      <a:pt x="19" y="12077"/>
                    </a:moveTo>
                    <a:lnTo>
                      <a:pt x="10" y="12077"/>
                    </a:lnTo>
                    <a:lnTo>
                      <a:pt x="19" y="12086"/>
                    </a:lnTo>
                    <a:lnTo>
                      <a:pt x="19" y="120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19" name="Freeform 20"/>
              <p:cNvSpPr>
                <a:spLocks/>
              </p:cNvSpPr>
              <p:nvPr/>
            </p:nvSpPr>
            <p:spPr bwMode="auto">
              <a:xfrm>
                <a:off x="0" y="0"/>
                <a:ext cx="8904" cy="12096"/>
              </a:xfrm>
              <a:custGeom>
                <a:avLst/>
                <a:gdLst>
                  <a:gd name="T0" fmla="*/ 8885 w 8904"/>
                  <a:gd name="T1" fmla="*/ 12077 h 12096"/>
                  <a:gd name="T2" fmla="*/ 19 w 8904"/>
                  <a:gd name="T3" fmla="*/ 12077 h 12096"/>
                  <a:gd name="T4" fmla="*/ 19 w 8904"/>
                  <a:gd name="T5" fmla="*/ 12086 h 12096"/>
                  <a:gd name="T6" fmla="*/ 8885 w 8904"/>
                  <a:gd name="T7" fmla="*/ 12086 h 12096"/>
                  <a:gd name="T8" fmla="*/ 8885 w 8904"/>
                  <a:gd name="T9" fmla="*/ 12077 h 12096"/>
                </a:gdLst>
                <a:ahLst/>
                <a:cxnLst>
                  <a:cxn ang="0">
                    <a:pos x="T0" y="T1"/>
                  </a:cxn>
                  <a:cxn ang="0">
                    <a:pos x="T2" y="T3"/>
                  </a:cxn>
                  <a:cxn ang="0">
                    <a:pos x="T4" y="T5"/>
                  </a:cxn>
                  <a:cxn ang="0">
                    <a:pos x="T6" y="T7"/>
                  </a:cxn>
                  <a:cxn ang="0">
                    <a:pos x="T8" y="T9"/>
                  </a:cxn>
                </a:cxnLst>
                <a:rect l="0" t="0" r="r" b="b"/>
                <a:pathLst>
                  <a:path w="8904" h="12096">
                    <a:moveTo>
                      <a:pt x="8885" y="12077"/>
                    </a:moveTo>
                    <a:lnTo>
                      <a:pt x="19" y="12077"/>
                    </a:lnTo>
                    <a:lnTo>
                      <a:pt x="19" y="12086"/>
                    </a:lnTo>
                    <a:lnTo>
                      <a:pt x="8885" y="12086"/>
                    </a:lnTo>
                    <a:lnTo>
                      <a:pt x="8885" y="120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0" name="Freeform 19"/>
              <p:cNvSpPr>
                <a:spLocks/>
              </p:cNvSpPr>
              <p:nvPr/>
            </p:nvSpPr>
            <p:spPr bwMode="auto">
              <a:xfrm>
                <a:off x="0" y="0"/>
                <a:ext cx="8904" cy="12096"/>
              </a:xfrm>
              <a:custGeom>
                <a:avLst/>
                <a:gdLst>
                  <a:gd name="T0" fmla="*/ 8885 w 8904"/>
                  <a:gd name="T1" fmla="*/ 10 h 12096"/>
                  <a:gd name="T2" fmla="*/ 8885 w 8904"/>
                  <a:gd name="T3" fmla="*/ 12086 h 12096"/>
                  <a:gd name="T4" fmla="*/ 8894 w 8904"/>
                  <a:gd name="T5" fmla="*/ 12077 h 12096"/>
                  <a:gd name="T6" fmla="*/ 8904 w 8904"/>
                  <a:gd name="T7" fmla="*/ 12077 h 12096"/>
                  <a:gd name="T8" fmla="*/ 8904 w 8904"/>
                  <a:gd name="T9" fmla="*/ 19 h 12096"/>
                  <a:gd name="T10" fmla="*/ 8894 w 8904"/>
                  <a:gd name="T11" fmla="*/ 19 h 12096"/>
                  <a:gd name="T12" fmla="*/ 8885 w 8904"/>
                  <a:gd name="T13" fmla="*/ 10 h 12096"/>
                </a:gdLst>
                <a:ahLst/>
                <a:cxnLst>
                  <a:cxn ang="0">
                    <a:pos x="T0" y="T1"/>
                  </a:cxn>
                  <a:cxn ang="0">
                    <a:pos x="T2" y="T3"/>
                  </a:cxn>
                  <a:cxn ang="0">
                    <a:pos x="T4" y="T5"/>
                  </a:cxn>
                  <a:cxn ang="0">
                    <a:pos x="T6" y="T7"/>
                  </a:cxn>
                  <a:cxn ang="0">
                    <a:pos x="T8" y="T9"/>
                  </a:cxn>
                  <a:cxn ang="0">
                    <a:pos x="T10" y="T11"/>
                  </a:cxn>
                  <a:cxn ang="0">
                    <a:pos x="T12" y="T13"/>
                  </a:cxn>
                </a:cxnLst>
                <a:rect l="0" t="0" r="r" b="b"/>
                <a:pathLst>
                  <a:path w="8904" h="12096">
                    <a:moveTo>
                      <a:pt x="8885" y="10"/>
                    </a:moveTo>
                    <a:lnTo>
                      <a:pt x="8885" y="12086"/>
                    </a:lnTo>
                    <a:lnTo>
                      <a:pt x="8894" y="12077"/>
                    </a:lnTo>
                    <a:lnTo>
                      <a:pt x="8904" y="12077"/>
                    </a:lnTo>
                    <a:lnTo>
                      <a:pt x="8904" y="19"/>
                    </a:lnTo>
                    <a:lnTo>
                      <a:pt x="8894" y="19"/>
                    </a:lnTo>
                    <a:lnTo>
                      <a:pt x="888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1" name="Freeform 18"/>
              <p:cNvSpPr>
                <a:spLocks/>
              </p:cNvSpPr>
              <p:nvPr/>
            </p:nvSpPr>
            <p:spPr bwMode="auto">
              <a:xfrm>
                <a:off x="0" y="0"/>
                <a:ext cx="8904" cy="12096"/>
              </a:xfrm>
              <a:custGeom>
                <a:avLst/>
                <a:gdLst>
                  <a:gd name="T0" fmla="*/ 8904 w 8904"/>
                  <a:gd name="T1" fmla="*/ 12077 h 12096"/>
                  <a:gd name="T2" fmla="*/ 8894 w 8904"/>
                  <a:gd name="T3" fmla="*/ 12077 h 12096"/>
                  <a:gd name="T4" fmla="*/ 8885 w 8904"/>
                  <a:gd name="T5" fmla="*/ 12086 h 12096"/>
                  <a:gd name="T6" fmla="*/ 8904 w 8904"/>
                  <a:gd name="T7" fmla="*/ 12086 h 12096"/>
                  <a:gd name="T8" fmla="*/ 8904 w 8904"/>
                  <a:gd name="T9" fmla="*/ 12077 h 12096"/>
                </a:gdLst>
                <a:ahLst/>
                <a:cxnLst>
                  <a:cxn ang="0">
                    <a:pos x="T0" y="T1"/>
                  </a:cxn>
                  <a:cxn ang="0">
                    <a:pos x="T2" y="T3"/>
                  </a:cxn>
                  <a:cxn ang="0">
                    <a:pos x="T4" y="T5"/>
                  </a:cxn>
                  <a:cxn ang="0">
                    <a:pos x="T6" y="T7"/>
                  </a:cxn>
                  <a:cxn ang="0">
                    <a:pos x="T8" y="T9"/>
                  </a:cxn>
                </a:cxnLst>
                <a:rect l="0" t="0" r="r" b="b"/>
                <a:pathLst>
                  <a:path w="8904" h="12096">
                    <a:moveTo>
                      <a:pt x="8904" y="12077"/>
                    </a:moveTo>
                    <a:lnTo>
                      <a:pt x="8894" y="12077"/>
                    </a:lnTo>
                    <a:lnTo>
                      <a:pt x="8885" y="12086"/>
                    </a:lnTo>
                    <a:lnTo>
                      <a:pt x="8904" y="12086"/>
                    </a:lnTo>
                    <a:lnTo>
                      <a:pt x="8904" y="1207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2" name="Freeform 17"/>
              <p:cNvSpPr>
                <a:spLocks/>
              </p:cNvSpPr>
              <p:nvPr/>
            </p:nvSpPr>
            <p:spPr bwMode="auto">
              <a:xfrm>
                <a:off x="0" y="0"/>
                <a:ext cx="8904" cy="12096"/>
              </a:xfrm>
              <a:custGeom>
                <a:avLst/>
                <a:gdLst>
                  <a:gd name="T0" fmla="*/ 19 w 8904"/>
                  <a:gd name="T1" fmla="*/ 10 h 12096"/>
                  <a:gd name="T2" fmla="*/ 10 w 8904"/>
                  <a:gd name="T3" fmla="*/ 19 h 12096"/>
                  <a:gd name="T4" fmla="*/ 19 w 8904"/>
                  <a:gd name="T5" fmla="*/ 19 h 12096"/>
                  <a:gd name="T6" fmla="*/ 19 w 8904"/>
                  <a:gd name="T7" fmla="*/ 10 h 12096"/>
                </a:gdLst>
                <a:ahLst/>
                <a:cxnLst>
                  <a:cxn ang="0">
                    <a:pos x="T0" y="T1"/>
                  </a:cxn>
                  <a:cxn ang="0">
                    <a:pos x="T2" y="T3"/>
                  </a:cxn>
                  <a:cxn ang="0">
                    <a:pos x="T4" y="T5"/>
                  </a:cxn>
                  <a:cxn ang="0">
                    <a:pos x="T6" y="T7"/>
                  </a:cxn>
                </a:cxnLst>
                <a:rect l="0" t="0" r="r" b="b"/>
                <a:pathLst>
                  <a:path w="8904" h="12096">
                    <a:moveTo>
                      <a:pt x="19" y="10"/>
                    </a:moveTo>
                    <a:lnTo>
                      <a:pt x="10" y="19"/>
                    </a:lnTo>
                    <a:lnTo>
                      <a:pt x="19" y="19"/>
                    </a:lnTo>
                    <a:lnTo>
                      <a:pt x="19"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3" name="Freeform 16"/>
              <p:cNvSpPr>
                <a:spLocks/>
              </p:cNvSpPr>
              <p:nvPr/>
            </p:nvSpPr>
            <p:spPr bwMode="auto">
              <a:xfrm>
                <a:off x="0" y="0"/>
                <a:ext cx="8904" cy="12096"/>
              </a:xfrm>
              <a:custGeom>
                <a:avLst/>
                <a:gdLst>
                  <a:gd name="T0" fmla="*/ 8885 w 8904"/>
                  <a:gd name="T1" fmla="*/ 10 h 12096"/>
                  <a:gd name="T2" fmla="*/ 19 w 8904"/>
                  <a:gd name="T3" fmla="*/ 10 h 12096"/>
                  <a:gd name="T4" fmla="*/ 19 w 8904"/>
                  <a:gd name="T5" fmla="*/ 19 h 12096"/>
                  <a:gd name="T6" fmla="*/ 8885 w 8904"/>
                  <a:gd name="T7" fmla="*/ 19 h 12096"/>
                  <a:gd name="T8" fmla="*/ 8885 w 8904"/>
                  <a:gd name="T9" fmla="*/ 10 h 12096"/>
                </a:gdLst>
                <a:ahLst/>
                <a:cxnLst>
                  <a:cxn ang="0">
                    <a:pos x="T0" y="T1"/>
                  </a:cxn>
                  <a:cxn ang="0">
                    <a:pos x="T2" y="T3"/>
                  </a:cxn>
                  <a:cxn ang="0">
                    <a:pos x="T4" y="T5"/>
                  </a:cxn>
                  <a:cxn ang="0">
                    <a:pos x="T6" y="T7"/>
                  </a:cxn>
                  <a:cxn ang="0">
                    <a:pos x="T8" y="T9"/>
                  </a:cxn>
                </a:cxnLst>
                <a:rect l="0" t="0" r="r" b="b"/>
                <a:pathLst>
                  <a:path w="8904" h="12096">
                    <a:moveTo>
                      <a:pt x="8885" y="10"/>
                    </a:moveTo>
                    <a:lnTo>
                      <a:pt x="19" y="10"/>
                    </a:lnTo>
                    <a:lnTo>
                      <a:pt x="19" y="19"/>
                    </a:lnTo>
                    <a:lnTo>
                      <a:pt x="8885" y="19"/>
                    </a:lnTo>
                    <a:lnTo>
                      <a:pt x="8885"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sp>
            <p:nvSpPr>
              <p:cNvPr id="24" name="Freeform 15"/>
              <p:cNvSpPr>
                <a:spLocks/>
              </p:cNvSpPr>
              <p:nvPr/>
            </p:nvSpPr>
            <p:spPr bwMode="auto">
              <a:xfrm>
                <a:off x="0" y="0"/>
                <a:ext cx="8904" cy="12096"/>
              </a:xfrm>
              <a:custGeom>
                <a:avLst/>
                <a:gdLst>
                  <a:gd name="T0" fmla="*/ 8904 w 8904"/>
                  <a:gd name="T1" fmla="*/ 10 h 12096"/>
                  <a:gd name="T2" fmla="*/ 8885 w 8904"/>
                  <a:gd name="T3" fmla="*/ 10 h 12096"/>
                  <a:gd name="T4" fmla="*/ 8894 w 8904"/>
                  <a:gd name="T5" fmla="*/ 19 h 12096"/>
                  <a:gd name="T6" fmla="*/ 8904 w 8904"/>
                  <a:gd name="T7" fmla="*/ 19 h 12096"/>
                  <a:gd name="T8" fmla="*/ 8904 w 8904"/>
                  <a:gd name="T9" fmla="*/ 10 h 12096"/>
                </a:gdLst>
                <a:ahLst/>
                <a:cxnLst>
                  <a:cxn ang="0">
                    <a:pos x="T0" y="T1"/>
                  </a:cxn>
                  <a:cxn ang="0">
                    <a:pos x="T2" y="T3"/>
                  </a:cxn>
                  <a:cxn ang="0">
                    <a:pos x="T4" y="T5"/>
                  </a:cxn>
                  <a:cxn ang="0">
                    <a:pos x="T6" y="T7"/>
                  </a:cxn>
                  <a:cxn ang="0">
                    <a:pos x="T8" y="T9"/>
                  </a:cxn>
                </a:cxnLst>
                <a:rect l="0" t="0" r="r" b="b"/>
                <a:pathLst>
                  <a:path w="8904" h="12096">
                    <a:moveTo>
                      <a:pt x="8904" y="10"/>
                    </a:moveTo>
                    <a:lnTo>
                      <a:pt x="8885" y="10"/>
                    </a:lnTo>
                    <a:lnTo>
                      <a:pt x="8894" y="19"/>
                    </a:lnTo>
                    <a:lnTo>
                      <a:pt x="8904" y="19"/>
                    </a:lnTo>
                    <a:lnTo>
                      <a:pt x="8904" y="1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solidFill>
                    <a:prstClr val="black"/>
                  </a:solidFill>
                </a:endParaRPr>
              </a:p>
            </p:txBody>
          </p:sp>
        </p:grpSp>
      </p:grpSp>
      <p:sp>
        <p:nvSpPr>
          <p:cNvPr id="28" name="Metin kutusu 27"/>
          <p:cNvSpPr txBox="1"/>
          <p:nvPr/>
        </p:nvSpPr>
        <p:spPr>
          <a:xfrm>
            <a:off x="149046" y="5986689"/>
            <a:ext cx="4571460" cy="338554"/>
          </a:xfrm>
          <a:prstGeom prst="rect">
            <a:avLst/>
          </a:prstGeom>
          <a:noFill/>
        </p:spPr>
        <p:txBody>
          <a:bodyPr wrap="square" rtlCol="0">
            <a:spAutoFit/>
          </a:bodyPr>
          <a:lstStyle/>
          <a:p>
            <a:r>
              <a:rPr lang="en-US" sz="1600" b="1" dirty="0">
                <a:solidFill>
                  <a:prstClr val="black"/>
                </a:solidFill>
              </a:rPr>
              <a:t>Figure </a:t>
            </a:r>
            <a:r>
              <a:rPr lang="tr-TR" sz="1600" b="1" dirty="0">
                <a:solidFill>
                  <a:prstClr val="black"/>
                </a:solidFill>
              </a:rPr>
              <a:t>7</a:t>
            </a:r>
            <a:r>
              <a:rPr lang="en-US" sz="1600" b="1" dirty="0">
                <a:solidFill>
                  <a:prstClr val="black"/>
                </a:solidFill>
              </a:rPr>
              <a:t>-a</a:t>
            </a:r>
            <a:r>
              <a:rPr lang="en-US" sz="1600" b="1" dirty="0">
                <a:solidFill>
                  <a:prstClr val="black"/>
                </a:solidFill>
              </a:rPr>
              <a:t>: Rho-Phase TM Mode of Section </a:t>
            </a:r>
            <a:r>
              <a:rPr lang="tr-TR" sz="1600" b="1" dirty="0">
                <a:solidFill>
                  <a:prstClr val="black"/>
                </a:solidFill>
              </a:rPr>
              <a:t>C</a:t>
            </a:r>
            <a:endParaRPr lang="tr-TR" sz="1600" b="1" dirty="0">
              <a:solidFill>
                <a:prstClr val="black"/>
              </a:solidFill>
            </a:endParaRPr>
          </a:p>
        </p:txBody>
      </p:sp>
      <p:sp>
        <p:nvSpPr>
          <p:cNvPr id="29" name="Metin kutusu 28"/>
          <p:cNvSpPr txBox="1"/>
          <p:nvPr/>
        </p:nvSpPr>
        <p:spPr>
          <a:xfrm>
            <a:off x="4644178" y="5986689"/>
            <a:ext cx="4571460" cy="338554"/>
          </a:xfrm>
          <a:prstGeom prst="rect">
            <a:avLst/>
          </a:prstGeom>
          <a:noFill/>
        </p:spPr>
        <p:txBody>
          <a:bodyPr wrap="square" rtlCol="0">
            <a:spAutoFit/>
          </a:bodyPr>
          <a:lstStyle/>
          <a:p>
            <a:r>
              <a:rPr lang="en-US" sz="1600" b="1" dirty="0">
                <a:solidFill>
                  <a:prstClr val="black"/>
                </a:solidFill>
              </a:rPr>
              <a:t>Figure </a:t>
            </a:r>
            <a:r>
              <a:rPr lang="tr-TR" sz="1600" b="1" dirty="0">
                <a:solidFill>
                  <a:prstClr val="black"/>
                </a:solidFill>
              </a:rPr>
              <a:t>7</a:t>
            </a:r>
            <a:r>
              <a:rPr lang="en-US" sz="1600" b="1" dirty="0">
                <a:solidFill>
                  <a:prstClr val="black"/>
                </a:solidFill>
              </a:rPr>
              <a:t>-</a:t>
            </a:r>
            <a:r>
              <a:rPr lang="tr-TR" sz="1600" b="1" dirty="0">
                <a:solidFill>
                  <a:prstClr val="black"/>
                </a:solidFill>
              </a:rPr>
              <a:t>b</a:t>
            </a:r>
            <a:r>
              <a:rPr lang="en-US" sz="1600" b="1" dirty="0">
                <a:solidFill>
                  <a:prstClr val="black"/>
                </a:solidFill>
              </a:rPr>
              <a:t>: </a:t>
            </a:r>
            <a:r>
              <a:rPr lang="en-US" sz="1600" b="1" dirty="0">
                <a:solidFill>
                  <a:prstClr val="black"/>
                </a:solidFill>
              </a:rPr>
              <a:t>Rho-Phase </a:t>
            </a:r>
            <a:r>
              <a:rPr lang="en-US" sz="1600" b="1" dirty="0">
                <a:solidFill>
                  <a:prstClr val="black"/>
                </a:solidFill>
              </a:rPr>
              <a:t>T</a:t>
            </a:r>
            <a:r>
              <a:rPr lang="tr-TR" sz="1600" b="1" dirty="0">
                <a:solidFill>
                  <a:prstClr val="black"/>
                </a:solidFill>
              </a:rPr>
              <a:t>E</a:t>
            </a:r>
            <a:r>
              <a:rPr lang="en-US" sz="1600" b="1" dirty="0">
                <a:solidFill>
                  <a:prstClr val="black"/>
                </a:solidFill>
              </a:rPr>
              <a:t> </a:t>
            </a:r>
            <a:r>
              <a:rPr lang="en-US" sz="1600" b="1" dirty="0">
                <a:solidFill>
                  <a:prstClr val="black"/>
                </a:solidFill>
              </a:rPr>
              <a:t>Mode of Section </a:t>
            </a:r>
            <a:r>
              <a:rPr lang="tr-TR" sz="1600" b="1" dirty="0">
                <a:solidFill>
                  <a:prstClr val="black"/>
                </a:solidFill>
              </a:rPr>
              <a:t>C</a:t>
            </a:r>
            <a:endParaRPr lang="tr-TR" sz="1600" b="1" dirty="0">
              <a:solidFill>
                <a:prstClr val="black"/>
              </a:solidFill>
            </a:endParaRPr>
          </a:p>
        </p:txBody>
      </p:sp>
    </p:spTree>
    <p:extLst>
      <p:ext uri="{BB962C8B-B14F-4D97-AF65-F5344CB8AC3E}">
        <p14:creationId xmlns:p14="http://schemas.microsoft.com/office/powerpoint/2010/main" val="2347879210"/>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3"/>
          <p:cNvSpPr/>
          <p:nvPr/>
        </p:nvSpPr>
        <p:spPr>
          <a:xfrm>
            <a:off x="0" y="6516000"/>
            <a:ext cx="9142920" cy="36396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lstStyle/>
          <a:p>
            <a:pPr algn="ctr"/>
            <a:endParaRPr lang="tr-TR" spc="-1" dirty="0">
              <a:solidFill>
                <a:srgbClr val="000000"/>
              </a:solidFill>
              <a:uFill>
                <a:solidFill>
                  <a:srgbClr val="FFFFFF"/>
                </a:solidFill>
              </a:uFill>
            </a:endParaRPr>
          </a:p>
        </p:txBody>
      </p:sp>
      <p:pic>
        <p:nvPicPr>
          <p:cNvPr id="4098" name="Resim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430155"/>
            <a:ext cx="4102247" cy="5488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Resim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1460" y="430155"/>
            <a:ext cx="4279974" cy="549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etin kutusu 7"/>
          <p:cNvSpPr txBox="1"/>
          <p:nvPr/>
        </p:nvSpPr>
        <p:spPr>
          <a:xfrm>
            <a:off x="0" y="6085679"/>
            <a:ext cx="4571460" cy="338554"/>
          </a:xfrm>
          <a:prstGeom prst="rect">
            <a:avLst/>
          </a:prstGeom>
          <a:noFill/>
        </p:spPr>
        <p:txBody>
          <a:bodyPr wrap="square" rtlCol="0">
            <a:spAutoFit/>
          </a:bodyPr>
          <a:lstStyle/>
          <a:p>
            <a:r>
              <a:rPr lang="en-US" sz="1600" b="1" dirty="0">
                <a:solidFill>
                  <a:prstClr val="black"/>
                </a:solidFill>
              </a:rPr>
              <a:t>Figure </a:t>
            </a:r>
            <a:r>
              <a:rPr lang="tr-TR" sz="1600" b="1" dirty="0">
                <a:solidFill>
                  <a:prstClr val="black"/>
                </a:solidFill>
              </a:rPr>
              <a:t>5</a:t>
            </a:r>
            <a:r>
              <a:rPr lang="en-US" sz="1600" b="1" dirty="0">
                <a:solidFill>
                  <a:prstClr val="black"/>
                </a:solidFill>
              </a:rPr>
              <a:t>-a</a:t>
            </a:r>
            <a:r>
              <a:rPr lang="en-US" sz="1600" b="1" dirty="0">
                <a:solidFill>
                  <a:prstClr val="black"/>
                </a:solidFill>
              </a:rPr>
              <a:t>: Rho-Phase TM Mode of Section A</a:t>
            </a:r>
            <a:endParaRPr lang="tr-TR" sz="1600" b="1" dirty="0">
              <a:solidFill>
                <a:prstClr val="black"/>
              </a:solidFill>
            </a:endParaRPr>
          </a:p>
        </p:txBody>
      </p:sp>
      <p:sp>
        <p:nvSpPr>
          <p:cNvPr id="15" name="Metin kutusu 14"/>
          <p:cNvSpPr txBox="1"/>
          <p:nvPr/>
        </p:nvSpPr>
        <p:spPr>
          <a:xfrm>
            <a:off x="4571460" y="6079027"/>
            <a:ext cx="4571460" cy="338554"/>
          </a:xfrm>
          <a:prstGeom prst="rect">
            <a:avLst/>
          </a:prstGeom>
          <a:noFill/>
        </p:spPr>
        <p:txBody>
          <a:bodyPr wrap="square" rtlCol="0">
            <a:spAutoFit/>
          </a:bodyPr>
          <a:lstStyle/>
          <a:p>
            <a:r>
              <a:rPr lang="en-US" sz="1600" b="1" dirty="0">
                <a:solidFill>
                  <a:prstClr val="black"/>
                </a:solidFill>
              </a:rPr>
              <a:t>Figure </a:t>
            </a:r>
            <a:r>
              <a:rPr lang="tr-TR" sz="1600" b="1" dirty="0">
                <a:solidFill>
                  <a:prstClr val="black"/>
                </a:solidFill>
              </a:rPr>
              <a:t>5</a:t>
            </a:r>
            <a:r>
              <a:rPr lang="en-US" sz="1600" b="1" dirty="0">
                <a:solidFill>
                  <a:prstClr val="black"/>
                </a:solidFill>
              </a:rPr>
              <a:t>-</a:t>
            </a:r>
            <a:r>
              <a:rPr lang="tr-TR" sz="1600" b="1" dirty="0">
                <a:solidFill>
                  <a:prstClr val="black"/>
                </a:solidFill>
              </a:rPr>
              <a:t>b</a:t>
            </a:r>
            <a:r>
              <a:rPr lang="en-US" sz="1600" b="1" dirty="0">
                <a:solidFill>
                  <a:prstClr val="black"/>
                </a:solidFill>
              </a:rPr>
              <a:t>: </a:t>
            </a:r>
            <a:r>
              <a:rPr lang="en-US" sz="1600" b="1" dirty="0">
                <a:solidFill>
                  <a:prstClr val="black"/>
                </a:solidFill>
              </a:rPr>
              <a:t>Rho-Phase </a:t>
            </a:r>
            <a:r>
              <a:rPr lang="en-US" sz="1600" b="1" dirty="0">
                <a:solidFill>
                  <a:prstClr val="black"/>
                </a:solidFill>
              </a:rPr>
              <a:t>T</a:t>
            </a:r>
            <a:r>
              <a:rPr lang="tr-TR" sz="1600" b="1" dirty="0">
                <a:solidFill>
                  <a:prstClr val="black"/>
                </a:solidFill>
              </a:rPr>
              <a:t>E</a:t>
            </a:r>
            <a:r>
              <a:rPr lang="en-US" sz="1600" b="1" dirty="0">
                <a:solidFill>
                  <a:prstClr val="black"/>
                </a:solidFill>
              </a:rPr>
              <a:t> </a:t>
            </a:r>
            <a:r>
              <a:rPr lang="en-US" sz="1600" b="1" dirty="0">
                <a:solidFill>
                  <a:prstClr val="black"/>
                </a:solidFill>
              </a:rPr>
              <a:t>Mode of Section A</a:t>
            </a:r>
            <a:endParaRPr lang="tr-TR" sz="1600" b="1" dirty="0">
              <a:solidFill>
                <a:prstClr val="black"/>
              </a:solidFill>
            </a:endParaRPr>
          </a:p>
        </p:txBody>
      </p:sp>
    </p:spTree>
    <p:extLst>
      <p:ext uri="{BB962C8B-B14F-4D97-AF65-F5344CB8AC3E}">
        <p14:creationId xmlns:p14="http://schemas.microsoft.com/office/powerpoint/2010/main" val="9422749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p:cNvSpPr/>
          <p:nvPr/>
        </p:nvSpPr>
        <p:spPr>
          <a:xfrm>
            <a:off x="2051720" y="764704"/>
            <a:ext cx="4572000" cy="646331"/>
          </a:xfrm>
          <a:prstGeom prst="rect">
            <a:avLst/>
          </a:prstGeom>
        </p:spPr>
        <p:txBody>
          <a:bodyPr>
            <a:spAutoFit/>
          </a:bodyPr>
          <a:lstStyle/>
          <a:p>
            <a:r>
              <a:rPr lang="tr-TR" dirty="0" smtClean="0"/>
              <a:t>PROFİLLERİN ÇAPRAZ BÖLÜMLERİNİN YORUMLANMASI</a:t>
            </a:r>
            <a:endParaRPr lang="tr-TR" dirty="0"/>
          </a:p>
        </p:txBody>
      </p:sp>
      <p:sp>
        <p:nvSpPr>
          <p:cNvPr id="5" name="Dikdörtgen 4"/>
          <p:cNvSpPr/>
          <p:nvPr/>
        </p:nvSpPr>
        <p:spPr>
          <a:xfrm>
            <a:off x="2286000" y="1305342"/>
            <a:ext cx="4572000" cy="4247317"/>
          </a:xfrm>
          <a:prstGeom prst="rect">
            <a:avLst/>
          </a:prstGeom>
        </p:spPr>
        <p:txBody>
          <a:bodyPr>
            <a:spAutoFit/>
          </a:bodyPr>
          <a:lstStyle/>
          <a:p>
            <a:r>
              <a:rPr lang="tr-TR" dirty="0" smtClean="0"/>
              <a:t>A kesitini incelediğimizde (Şekil 8), ilk 1500 m bölümünün tipik bir graben görüntüsü gösterdiğine dikkat etmek önemlidir. Grabene neden olan faylar boyunca, volkanik birimlerin ortaya çıktığı görülmektedir. En altta, çok yüksek direnç birimlerinin birbirinden uzak olduğu görülüyor. Bu birimler mesafelerini üstten alta doğru artırır. Diğer taraftan, üst parçaların alt parça üzerine kaydığı anlaşılmaktadır. Paleozoik göbekleri mümkün olduğunca yorumladığımız bu bloklar arasında muhtemelen bir volkanik çıktı var. Bu bölümün üst seviyelerindeki düşük direnç seviyeleri (+ </a:t>
            </a:r>
            <a:r>
              <a:rPr lang="tr-TR" dirty="0" err="1" smtClean="0"/>
              <a:t>1000m</a:t>
            </a:r>
            <a:r>
              <a:rPr lang="tr-TR" dirty="0" smtClean="0"/>
              <a:t> ila -</a:t>
            </a:r>
            <a:r>
              <a:rPr lang="tr-TR" dirty="0" err="1" smtClean="0"/>
              <a:t>500m</a:t>
            </a:r>
            <a:r>
              <a:rPr lang="tr-TR" dirty="0" smtClean="0"/>
              <a:t>) bir kaya yapısının örtüsü olabilir.</a:t>
            </a:r>
            <a:endParaRPr lang="tr-TR" dirty="0"/>
          </a:p>
        </p:txBody>
      </p:sp>
    </p:spTree>
    <p:extLst>
      <p:ext uri="{BB962C8B-B14F-4D97-AF65-F5344CB8AC3E}">
        <p14:creationId xmlns:p14="http://schemas.microsoft.com/office/powerpoint/2010/main" val="28548640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4"/>
          <p:cNvSpPr/>
          <p:nvPr/>
        </p:nvSpPr>
        <p:spPr>
          <a:xfrm>
            <a:off x="0" y="6516000"/>
            <a:ext cx="9142920" cy="36396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tr-TR" sz="1800" b="0" strike="noStrike" spc="-1" dirty="0">
              <a:solidFill>
                <a:srgbClr val="000000"/>
              </a:solidFill>
              <a:uFill>
                <a:solidFill>
                  <a:srgbClr val="FFFFFF"/>
                </a:solidFill>
              </a:uFill>
              <a:latin typeface="Arial"/>
            </a:endParaRPr>
          </a:p>
        </p:txBody>
      </p:sp>
      <p:pic>
        <p:nvPicPr>
          <p:cNvPr id="4098" name="Resim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116" y="188640"/>
            <a:ext cx="6192688" cy="5754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etin kutusu 2"/>
          <p:cNvSpPr txBox="1"/>
          <p:nvPr/>
        </p:nvSpPr>
        <p:spPr>
          <a:xfrm>
            <a:off x="1079072" y="6051649"/>
            <a:ext cx="6984776" cy="369332"/>
          </a:xfrm>
          <a:prstGeom prst="rect">
            <a:avLst/>
          </a:prstGeom>
          <a:noFill/>
        </p:spPr>
        <p:txBody>
          <a:bodyPr wrap="square" rtlCol="0">
            <a:spAutoFit/>
          </a:bodyPr>
          <a:lstStyle/>
          <a:p>
            <a:r>
              <a:rPr lang="en-US" b="1" dirty="0" smtClean="0"/>
              <a:t>Figure</a:t>
            </a:r>
            <a:r>
              <a:rPr lang="tr-TR" b="1" dirty="0" smtClean="0"/>
              <a:t> 8</a:t>
            </a:r>
            <a:r>
              <a:rPr lang="en-US" b="1" dirty="0" smtClean="0"/>
              <a:t>.</a:t>
            </a:r>
            <a:r>
              <a:rPr lang="tr-TR" b="1" dirty="0" smtClean="0"/>
              <a:t> </a:t>
            </a:r>
            <a:r>
              <a:rPr lang="tr-TR" b="1" dirty="0" err="1" smtClean="0"/>
              <a:t>Interpreted</a:t>
            </a:r>
            <a:r>
              <a:rPr lang="en-US" b="1" dirty="0" smtClean="0"/>
              <a:t> </a:t>
            </a:r>
            <a:r>
              <a:rPr lang="en-US" b="1" dirty="0"/>
              <a:t>MT Resistivity Cross-Section of Profile </a:t>
            </a:r>
            <a:r>
              <a:rPr lang="en-US" b="1" dirty="0" smtClean="0"/>
              <a:t>A</a:t>
            </a:r>
            <a:endParaRPr lang="tr-TR" dirty="0"/>
          </a:p>
        </p:txBody>
      </p:sp>
    </p:spTree>
    <p:extLst>
      <p:ext uri="{BB962C8B-B14F-4D97-AF65-F5344CB8AC3E}">
        <p14:creationId xmlns:p14="http://schemas.microsoft.com/office/powerpoint/2010/main" val="25592416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979712" y="476672"/>
            <a:ext cx="4572000" cy="646331"/>
          </a:xfrm>
          <a:prstGeom prst="rect">
            <a:avLst/>
          </a:prstGeom>
        </p:spPr>
        <p:txBody>
          <a:bodyPr>
            <a:spAutoFit/>
          </a:bodyPr>
          <a:lstStyle/>
          <a:p>
            <a:r>
              <a:rPr lang="tr-TR" dirty="0" smtClean="0"/>
              <a:t>PROFİLLERİN ÇAPRAZ BÖLÜMLERİNİN YORUMLANMASI</a:t>
            </a:r>
            <a:endParaRPr lang="tr-TR" dirty="0"/>
          </a:p>
        </p:txBody>
      </p:sp>
      <p:sp>
        <p:nvSpPr>
          <p:cNvPr id="3" name="Dikdörtgen 2"/>
          <p:cNvSpPr/>
          <p:nvPr/>
        </p:nvSpPr>
        <p:spPr>
          <a:xfrm>
            <a:off x="2286000" y="1859340"/>
            <a:ext cx="4572000" cy="3139321"/>
          </a:xfrm>
          <a:prstGeom prst="rect">
            <a:avLst/>
          </a:prstGeom>
        </p:spPr>
        <p:txBody>
          <a:bodyPr>
            <a:spAutoFit/>
          </a:bodyPr>
          <a:lstStyle/>
          <a:p>
            <a:r>
              <a:rPr lang="tr-TR" dirty="0" smtClean="0"/>
              <a:t>B profilinin enine kesiti, A profilinden biraz daha karmaşık bir görünüm gösterir. Bölümün ilk 2000 m bölümünde görülen çok sayıda hata, çevrenin çeşitli yönlerde kırıldığını göstermektedir. Bölge muhtemelen çok farklı çekme kuvvetlerinden etkilenmiştir. Bu üst bölgenin aksine, derinliklere doğru çok yüksek direnç birimleri birbirinden uzaktır ve aralarında düşük bir direnç bölgesi oluşur. Ek olarak, güneydeki kütle Kuzey'den daha derindir (Şekil 8).</a:t>
            </a:r>
            <a:endParaRPr lang="tr-TR" dirty="0"/>
          </a:p>
        </p:txBody>
      </p:sp>
    </p:spTree>
    <p:extLst>
      <p:ext uri="{BB962C8B-B14F-4D97-AF65-F5344CB8AC3E}">
        <p14:creationId xmlns:p14="http://schemas.microsoft.com/office/powerpoint/2010/main" val="15905157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720840"/>
            <a:ext cx="4572000" cy="3416320"/>
          </a:xfrm>
          <a:prstGeom prst="rect">
            <a:avLst/>
          </a:prstGeom>
        </p:spPr>
        <p:txBody>
          <a:bodyPr>
            <a:spAutoFit/>
          </a:bodyPr>
          <a:lstStyle/>
          <a:p>
            <a:pPr algn="just">
              <a:lnSpc>
                <a:spcPct val="150000"/>
              </a:lnSpc>
            </a:pPr>
            <a:r>
              <a:rPr lang="tr-TR" dirty="0" smtClean="0"/>
              <a:t>Ek olarak, bu yüksek direnç kütleleri, yatay kenarlardaki süreksizliklerle kesilmiş gibi görünmektedir. Temelde, düşük dirençli bir bölge yukarı doğru yükseldi. Bu yükselme, bir </a:t>
            </a:r>
            <a:r>
              <a:rPr lang="tr-TR" dirty="0" err="1" smtClean="0"/>
              <a:t>Batholitik</a:t>
            </a:r>
            <a:r>
              <a:rPr lang="tr-TR" dirty="0" smtClean="0"/>
              <a:t> yükselme olarak tanımlanabilir. Bu bölümün üst seviyelerinde daha düşük direnç seviyeleri (+ </a:t>
            </a:r>
            <a:r>
              <a:rPr lang="tr-TR" dirty="0" err="1" smtClean="0"/>
              <a:t>1000m</a:t>
            </a:r>
            <a:r>
              <a:rPr lang="tr-TR" dirty="0" smtClean="0"/>
              <a:t> ila -</a:t>
            </a:r>
            <a:r>
              <a:rPr lang="tr-TR" dirty="0" err="1" smtClean="0"/>
              <a:t>500m</a:t>
            </a:r>
            <a:r>
              <a:rPr lang="tr-TR" dirty="0" smtClean="0"/>
              <a:t>) olası bir örtü kayaç yapısı gibi görünmektedir.</a:t>
            </a:r>
            <a:endParaRPr lang="en-US" altLang="tr-TR" dirty="0">
              <a:cs typeface="Calibri" panose="020F0502020204030204" pitchFamily="34" charset="0"/>
            </a:endParaRPr>
          </a:p>
        </p:txBody>
      </p:sp>
    </p:spTree>
    <p:extLst>
      <p:ext uri="{BB962C8B-B14F-4D97-AF65-F5344CB8AC3E}">
        <p14:creationId xmlns:p14="http://schemas.microsoft.com/office/powerpoint/2010/main" val="709158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4"/>
          <p:cNvSpPr/>
          <p:nvPr/>
        </p:nvSpPr>
        <p:spPr>
          <a:xfrm>
            <a:off x="0" y="6516000"/>
            <a:ext cx="9142920" cy="36396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tr-TR" sz="1800" b="0" strike="noStrike" spc="-1" dirty="0">
              <a:solidFill>
                <a:srgbClr val="000000"/>
              </a:solidFill>
              <a:uFill>
                <a:solidFill>
                  <a:srgbClr val="FFFFFF"/>
                </a:solidFill>
              </a:uFill>
              <a:latin typeface="Arial"/>
            </a:endParaRPr>
          </a:p>
        </p:txBody>
      </p:sp>
      <p:sp>
        <p:nvSpPr>
          <p:cNvPr id="3" name="Rectangle 27"/>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5" name="Group 1"/>
          <p:cNvGrpSpPr>
            <a:grpSpLocks/>
          </p:cNvGrpSpPr>
          <p:nvPr/>
        </p:nvGrpSpPr>
        <p:grpSpPr bwMode="auto">
          <a:xfrm>
            <a:off x="683568" y="116632"/>
            <a:ext cx="7798038" cy="5832648"/>
            <a:chOff x="0" y="0"/>
            <a:chExt cx="9382" cy="7260"/>
          </a:xfrm>
        </p:grpSpPr>
        <p:pic>
          <p:nvPicPr>
            <p:cNvPr id="5146" name="Picture 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 y="44"/>
              <a:ext cx="9264" cy="7181"/>
            </a:xfrm>
            <a:prstGeom prst="rect">
              <a:avLst/>
            </a:prstGeom>
            <a:noFill/>
            <a:extLst>
              <a:ext uri="{909E8E84-426E-40DD-AFC4-6F175D3DCCD1}">
                <a14:hiddenFill xmlns:a14="http://schemas.microsoft.com/office/drawing/2010/main">
                  <a:solidFill>
                    <a:srgbClr val="FFFFFF"/>
                  </a:solidFill>
                </a14:hiddenFill>
              </a:ext>
            </a:extLst>
          </p:spPr>
        </p:pic>
        <p:pic>
          <p:nvPicPr>
            <p:cNvPr id="5145" name="Picture 2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 y="1609"/>
              <a:ext cx="8024" cy="532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13"/>
            <p:cNvGrpSpPr>
              <a:grpSpLocks/>
            </p:cNvGrpSpPr>
            <p:nvPr/>
          </p:nvGrpSpPr>
          <p:grpSpPr bwMode="auto">
            <a:xfrm>
              <a:off x="1586" y="6686"/>
              <a:ext cx="3424" cy="251"/>
              <a:chOff x="1586" y="6686"/>
              <a:chExt cx="3424" cy="251"/>
            </a:xfrm>
          </p:grpSpPr>
          <p:sp>
            <p:nvSpPr>
              <p:cNvPr id="18" name="Freeform 24"/>
              <p:cNvSpPr>
                <a:spLocks/>
              </p:cNvSpPr>
              <p:nvPr/>
            </p:nvSpPr>
            <p:spPr bwMode="auto">
              <a:xfrm>
                <a:off x="1586" y="6686"/>
                <a:ext cx="3424" cy="251"/>
              </a:xfrm>
              <a:custGeom>
                <a:avLst/>
                <a:gdLst>
                  <a:gd name="T0" fmla="+- 0 1912 1586"/>
                  <a:gd name="T1" fmla="*/ T0 w 3424"/>
                  <a:gd name="T2" fmla="+- 0 6849 6686"/>
                  <a:gd name="T3" fmla="*/ 6849 h 251"/>
                  <a:gd name="T4" fmla="+- 0 1586 1586"/>
                  <a:gd name="T5" fmla="*/ T4 w 3424"/>
                  <a:gd name="T6" fmla="+- 0 6912 6686"/>
                  <a:gd name="T7" fmla="*/ 6912 h 251"/>
                  <a:gd name="T8" fmla="+- 0 1586 1586"/>
                  <a:gd name="T9" fmla="*/ T8 w 3424"/>
                  <a:gd name="T10" fmla="+- 0 6936 6686"/>
                  <a:gd name="T11" fmla="*/ 6936 h 251"/>
                  <a:gd name="T12" fmla="+- 0 1925 1586"/>
                  <a:gd name="T13" fmla="*/ T12 w 3424"/>
                  <a:gd name="T14" fmla="+- 0 6874 6686"/>
                  <a:gd name="T15" fmla="*/ 6874 h 251"/>
                  <a:gd name="T16" fmla="+- 0 1919 1586"/>
                  <a:gd name="T17" fmla="*/ T16 w 3424"/>
                  <a:gd name="T18" fmla="+- 0 6861 6686"/>
                  <a:gd name="T19" fmla="*/ 6861 h 251"/>
                  <a:gd name="T20" fmla="+- 0 1912 1586"/>
                  <a:gd name="T21" fmla="*/ T20 w 3424"/>
                  <a:gd name="T22" fmla="+- 0 6861 6686"/>
                  <a:gd name="T23" fmla="*/ 6861 h 251"/>
                  <a:gd name="T24" fmla="+- 0 1912 1586"/>
                  <a:gd name="T25" fmla="*/ T24 w 3424"/>
                  <a:gd name="T26" fmla="+- 0 6849 6686"/>
                  <a:gd name="T27" fmla="*/ 6849 h 251"/>
                </a:gdLst>
                <a:ahLst/>
                <a:cxnLst>
                  <a:cxn ang="0">
                    <a:pos x="T1" y="T3"/>
                  </a:cxn>
                  <a:cxn ang="0">
                    <a:pos x="T5" y="T7"/>
                  </a:cxn>
                  <a:cxn ang="0">
                    <a:pos x="T9" y="T11"/>
                  </a:cxn>
                  <a:cxn ang="0">
                    <a:pos x="T13" y="T15"/>
                  </a:cxn>
                  <a:cxn ang="0">
                    <a:pos x="T17" y="T19"/>
                  </a:cxn>
                  <a:cxn ang="0">
                    <a:pos x="T21" y="T23"/>
                  </a:cxn>
                  <a:cxn ang="0">
                    <a:pos x="T25" y="T27"/>
                  </a:cxn>
                </a:cxnLst>
                <a:rect l="0" t="0" r="r" b="b"/>
                <a:pathLst>
                  <a:path w="3424" h="251">
                    <a:moveTo>
                      <a:pt x="326" y="163"/>
                    </a:moveTo>
                    <a:lnTo>
                      <a:pt x="0" y="226"/>
                    </a:lnTo>
                    <a:lnTo>
                      <a:pt x="0" y="250"/>
                    </a:lnTo>
                    <a:lnTo>
                      <a:pt x="339" y="188"/>
                    </a:lnTo>
                    <a:lnTo>
                      <a:pt x="333" y="175"/>
                    </a:lnTo>
                    <a:lnTo>
                      <a:pt x="326" y="175"/>
                    </a:lnTo>
                    <a:lnTo>
                      <a:pt x="326" y="16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19" name="Freeform 23"/>
              <p:cNvSpPr>
                <a:spLocks/>
              </p:cNvSpPr>
              <p:nvPr/>
            </p:nvSpPr>
            <p:spPr bwMode="auto">
              <a:xfrm>
                <a:off x="1586" y="6686"/>
                <a:ext cx="3424" cy="251"/>
              </a:xfrm>
              <a:custGeom>
                <a:avLst/>
                <a:gdLst>
                  <a:gd name="T0" fmla="+- 0 4620 1586"/>
                  <a:gd name="T1" fmla="*/ T0 w 3424"/>
                  <a:gd name="T2" fmla="+- 0 6786 6686"/>
                  <a:gd name="T3" fmla="*/ 6786 h 251"/>
                  <a:gd name="T4" fmla="+- 0 4620 1586"/>
                  <a:gd name="T5" fmla="*/ T4 w 3424"/>
                  <a:gd name="T6" fmla="+- 0 6811 6686"/>
                  <a:gd name="T7" fmla="*/ 6811 h 251"/>
                  <a:gd name="T8" fmla="+- 0 5009 1586"/>
                  <a:gd name="T9" fmla="*/ T8 w 3424"/>
                  <a:gd name="T10" fmla="+- 0 6936 6686"/>
                  <a:gd name="T11" fmla="*/ 6936 h 251"/>
                  <a:gd name="T12" fmla="+- 0 5009 1586"/>
                  <a:gd name="T13" fmla="*/ T12 w 3424"/>
                  <a:gd name="T14" fmla="+- 0 6912 6686"/>
                  <a:gd name="T15" fmla="*/ 6912 h 251"/>
                  <a:gd name="T16" fmla="+- 0 4620 1586"/>
                  <a:gd name="T17" fmla="*/ T16 w 3424"/>
                  <a:gd name="T18" fmla="+- 0 6786 6686"/>
                  <a:gd name="T19" fmla="*/ 6786 h 251"/>
                </a:gdLst>
                <a:ahLst/>
                <a:cxnLst>
                  <a:cxn ang="0">
                    <a:pos x="T1" y="T3"/>
                  </a:cxn>
                  <a:cxn ang="0">
                    <a:pos x="T5" y="T7"/>
                  </a:cxn>
                  <a:cxn ang="0">
                    <a:pos x="T9" y="T11"/>
                  </a:cxn>
                  <a:cxn ang="0">
                    <a:pos x="T13" y="T15"/>
                  </a:cxn>
                  <a:cxn ang="0">
                    <a:pos x="T17" y="T19"/>
                  </a:cxn>
                </a:cxnLst>
                <a:rect l="0" t="0" r="r" b="b"/>
                <a:pathLst>
                  <a:path w="3424" h="251">
                    <a:moveTo>
                      <a:pt x="3034" y="100"/>
                    </a:moveTo>
                    <a:lnTo>
                      <a:pt x="3034" y="125"/>
                    </a:lnTo>
                    <a:lnTo>
                      <a:pt x="3423" y="250"/>
                    </a:lnTo>
                    <a:lnTo>
                      <a:pt x="3423" y="226"/>
                    </a:lnTo>
                    <a:lnTo>
                      <a:pt x="3034" y="10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0" name="Freeform 22"/>
              <p:cNvSpPr>
                <a:spLocks/>
              </p:cNvSpPr>
              <p:nvPr/>
            </p:nvSpPr>
            <p:spPr bwMode="auto">
              <a:xfrm>
                <a:off x="1586" y="6686"/>
                <a:ext cx="3424" cy="251"/>
              </a:xfrm>
              <a:custGeom>
                <a:avLst/>
                <a:gdLst>
                  <a:gd name="T0" fmla="+- 0 2326 1586"/>
                  <a:gd name="T1" fmla="*/ T0 w 3424"/>
                  <a:gd name="T2" fmla="+- 0 6786 6686"/>
                  <a:gd name="T3" fmla="*/ 6786 h 251"/>
                  <a:gd name="T4" fmla="+- 0 1912 1586"/>
                  <a:gd name="T5" fmla="*/ T4 w 3424"/>
                  <a:gd name="T6" fmla="+- 0 6849 6686"/>
                  <a:gd name="T7" fmla="*/ 6849 h 251"/>
                  <a:gd name="T8" fmla="+- 0 1925 1586"/>
                  <a:gd name="T9" fmla="*/ T8 w 3424"/>
                  <a:gd name="T10" fmla="+- 0 6874 6686"/>
                  <a:gd name="T11" fmla="*/ 6874 h 251"/>
                  <a:gd name="T12" fmla="+- 0 2326 1586"/>
                  <a:gd name="T13" fmla="*/ T12 w 3424"/>
                  <a:gd name="T14" fmla="+- 0 6811 6686"/>
                  <a:gd name="T15" fmla="*/ 6811 h 251"/>
                  <a:gd name="T16" fmla="+- 0 2326 1586"/>
                  <a:gd name="T17" fmla="*/ T16 w 3424"/>
                  <a:gd name="T18" fmla="+- 0 6786 6686"/>
                  <a:gd name="T19" fmla="*/ 6786 h 251"/>
                </a:gdLst>
                <a:ahLst/>
                <a:cxnLst>
                  <a:cxn ang="0">
                    <a:pos x="T1" y="T3"/>
                  </a:cxn>
                  <a:cxn ang="0">
                    <a:pos x="T5" y="T7"/>
                  </a:cxn>
                  <a:cxn ang="0">
                    <a:pos x="T9" y="T11"/>
                  </a:cxn>
                  <a:cxn ang="0">
                    <a:pos x="T13" y="T15"/>
                  </a:cxn>
                  <a:cxn ang="0">
                    <a:pos x="T17" y="T19"/>
                  </a:cxn>
                </a:cxnLst>
                <a:rect l="0" t="0" r="r" b="b"/>
                <a:pathLst>
                  <a:path w="3424" h="251">
                    <a:moveTo>
                      <a:pt x="740" y="100"/>
                    </a:moveTo>
                    <a:lnTo>
                      <a:pt x="326" y="163"/>
                    </a:lnTo>
                    <a:lnTo>
                      <a:pt x="339" y="188"/>
                    </a:lnTo>
                    <a:lnTo>
                      <a:pt x="740" y="125"/>
                    </a:lnTo>
                    <a:lnTo>
                      <a:pt x="740" y="10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1" name="Freeform 21"/>
              <p:cNvSpPr>
                <a:spLocks/>
              </p:cNvSpPr>
              <p:nvPr/>
            </p:nvSpPr>
            <p:spPr bwMode="auto">
              <a:xfrm>
                <a:off x="1586" y="6686"/>
                <a:ext cx="3424" cy="251"/>
              </a:xfrm>
              <a:custGeom>
                <a:avLst/>
                <a:gdLst>
                  <a:gd name="T0" fmla="+- 0 1912 1586"/>
                  <a:gd name="T1" fmla="*/ T0 w 3424"/>
                  <a:gd name="T2" fmla="+- 0 6849 6686"/>
                  <a:gd name="T3" fmla="*/ 6849 h 251"/>
                  <a:gd name="T4" fmla="+- 0 1912 1586"/>
                  <a:gd name="T5" fmla="*/ T4 w 3424"/>
                  <a:gd name="T6" fmla="+- 0 6861 6686"/>
                  <a:gd name="T7" fmla="*/ 6861 h 251"/>
                  <a:gd name="T8" fmla="+- 0 1919 1586"/>
                  <a:gd name="T9" fmla="*/ T8 w 3424"/>
                  <a:gd name="T10" fmla="+- 0 6861 6686"/>
                  <a:gd name="T11" fmla="*/ 6861 h 251"/>
                  <a:gd name="T12" fmla="+- 0 1912 1586"/>
                  <a:gd name="T13" fmla="*/ T12 w 3424"/>
                  <a:gd name="T14" fmla="+- 0 6849 6686"/>
                  <a:gd name="T15" fmla="*/ 6849 h 251"/>
                </a:gdLst>
                <a:ahLst/>
                <a:cxnLst>
                  <a:cxn ang="0">
                    <a:pos x="T1" y="T3"/>
                  </a:cxn>
                  <a:cxn ang="0">
                    <a:pos x="T5" y="T7"/>
                  </a:cxn>
                  <a:cxn ang="0">
                    <a:pos x="T9" y="T11"/>
                  </a:cxn>
                  <a:cxn ang="0">
                    <a:pos x="T13" y="T15"/>
                  </a:cxn>
                </a:cxnLst>
                <a:rect l="0" t="0" r="r" b="b"/>
                <a:pathLst>
                  <a:path w="3424" h="251">
                    <a:moveTo>
                      <a:pt x="326" y="163"/>
                    </a:moveTo>
                    <a:lnTo>
                      <a:pt x="326" y="175"/>
                    </a:lnTo>
                    <a:lnTo>
                      <a:pt x="333" y="175"/>
                    </a:lnTo>
                    <a:lnTo>
                      <a:pt x="326" y="16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2" name="Freeform 20"/>
              <p:cNvSpPr>
                <a:spLocks/>
              </p:cNvSpPr>
              <p:nvPr/>
            </p:nvSpPr>
            <p:spPr bwMode="auto">
              <a:xfrm>
                <a:off x="1586" y="6686"/>
                <a:ext cx="3424" cy="251"/>
              </a:xfrm>
              <a:custGeom>
                <a:avLst/>
                <a:gdLst>
                  <a:gd name="T0" fmla="+- 0 2727 1586"/>
                  <a:gd name="T1" fmla="*/ T0 w 3424"/>
                  <a:gd name="T2" fmla="+- 0 6736 6686"/>
                  <a:gd name="T3" fmla="*/ 6736 h 251"/>
                  <a:gd name="T4" fmla="+- 0 2326 1586"/>
                  <a:gd name="T5" fmla="*/ T4 w 3424"/>
                  <a:gd name="T6" fmla="+- 0 6786 6686"/>
                  <a:gd name="T7" fmla="*/ 6786 h 251"/>
                  <a:gd name="T8" fmla="+- 0 2326 1586"/>
                  <a:gd name="T9" fmla="*/ T8 w 3424"/>
                  <a:gd name="T10" fmla="+- 0 6811 6686"/>
                  <a:gd name="T11" fmla="*/ 6811 h 251"/>
                  <a:gd name="T12" fmla="+- 0 2740 1586"/>
                  <a:gd name="T13" fmla="*/ T12 w 3424"/>
                  <a:gd name="T14" fmla="+- 0 6761 6686"/>
                  <a:gd name="T15" fmla="*/ 6761 h 251"/>
                  <a:gd name="T16" fmla="+- 0 2727 1586"/>
                  <a:gd name="T17" fmla="*/ T16 w 3424"/>
                  <a:gd name="T18" fmla="+- 0 6736 6686"/>
                  <a:gd name="T19" fmla="*/ 6736 h 251"/>
                </a:gdLst>
                <a:ahLst/>
                <a:cxnLst>
                  <a:cxn ang="0">
                    <a:pos x="T1" y="T3"/>
                  </a:cxn>
                  <a:cxn ang="0">
                    <a:pos x="T5" y="T7"/>
                  </a:cxn>
                  <a:cxn ang="0">
                    <a:pos x="T9" y="T11"/>
                  </a:cxn>
                  <a:cxn ang="0">
                    <a:pos x="T13" y="T15"/>
                  </a:cxn>
                  <a:cxn ang="0">
                    <a:pos x="T17" y="T19"/>
                  </a:cxn>
                </a:cxnLst>
                <a:rect l="0" t="0" r="r" b="b"/>
                <a:pathLst>
                  <a:path w="3424" h="251">
                    <a:moveTo>
                      <a:pt x="1141" y="50"/>
                    </a:moveTo>
                    <a:lnTo>
                      <a:pt x="740" y="100"/>
                    </a:lnTo>
                    <a:lnTo>
                      <a:pt x="740" y="125"/>
                    </a:lnTo>
                    <a:lnTo>
                      <a:pt x="1154" y="75"/>
                    </a:lnTo>
                    <a:lnTo>
                      <a:pt x="1141" y="5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3" name="Freeform 19"/>
              <p:cNvSpPr>
                <a:spLocks/>
              </p:cNvSpPr>
              <p:nvPr/>
            </p:nvSpPr>
            <p:spPr bwMode="auto">
              <a:xfrm>
                <a:off x="1586" y="6686"/>
                <a:ext cx="3424" cy="251"/>
              </a:xfrm>
              <a:custGeom>
                <a:avLst/>
                <a:gdLst>
                  <a:gd name="T0" fmla="+- 0 4232 1586"/>
                  <a:gd name="T1" fmla="*/ T0 w 3424"/>
                  <a:gd name="T2" fmla="+- 0 6736 6686"/>
                  <a:gd name="T3" fmla="*/ 6736 h 251"/>
                  <a:gd name="T4" fmla="+- 0 4232 1586"/>
                  <a:gd name="T5" fmla="*/ T4 w 3424"/>
                  <a:gd name="T6" fmla="+- 0 6749 6686"/>
                  <a:gd name="T7" fmla="*/ 6749 h 251"/>
                  <a:gd name="T8" fmla="+- 0 4620 1586"/>
                  <a:gd name="T9" fmla="*/ T8 w 3424"/>
                  <a:gd name="T10" fmla="+- 0 6811 6686"/>
                  <a:gd name="T11" fmla="*/ 6811 h 251"/>
                  <a:gd name="T12" fmla="+- 0 4620 1586"/>
                  <a:gd name="T13" fmla="*/ T12 w 3424"/>
                  <a:gd name="T14" fmla="+- 0 6786 6686"/>
                  <a:gd name="T15" fmla="*/ 6786 h 251"/>
                  <a:gd name="T16" fmla="+- 0 4232 1586"/>
                  <a:gd name="T17" fmla="*/ T16 w 3424"/>
                  <a:gd name="T18" fmla="+- 0 6736 6686"/>
                  <a:gd name="T19" fmla="*/ 6736 h 251"/>
                </a:gdLst>
                <a:ahLst/>
                <a:cxnLst>
                  <a:cxn ang="0">
                    <a:pos x="T1" y="T3"/>
                  </a:cxn>
                  <a:cxn ang="0">
                    <a:pos x="T5" y="T7"/>
                  </a:cxn>
                  <a:cxn ang="0">
                    <a:pos x="T9" y="T11"/>
                  </a:cxn>
                  <a:cxn ang="0">
                    <a:pos x="T13" y="T15"/>
                  </a:cxn>
                  <a:cxn ang="0">
                    <a:pos x="T17" y="T19"/>
                  </a:cxn>
                </a:cxnLst>
                <a:rect l="0" t="0" r="r" b="b"/>
                <a:pathLst>
                  <a:path w="3424" h="251">
                    <a:moveTo>
                      <a:pt x="2646" y="50"/>
                    </a:moveTo>
                    <a:lnTo>
                      <a:pt x="2646" y="63"/>
                    </a:lnTo>
                    <a:lnTo>
                      <a:pt x="3034" y="125"/>
                    </a:lnTo>
                    <a:lnTo>
                      <a:pt x="3034" y="100"/>
                    </a:lnTo>
                    <a:lnTo>
                      <a:pt x="2646" y="5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4" name="Freeform 18"/>
              <p:cNvSpPr>
                <a:spLocks/>
              </p:cNvSpPr>
              <p:nvPr/>
            </p:nvSpPr>
            <p:spPr bwMode="auto">
              <a:xfrm>
                <a:off x="1586" y="6686"/>
                <a:ext cx="3424" cy="251"/>
              </a:xfrm>
              <a:custGeom>
                <a:avLst/>
                <a:gdLst>
                  <a:gd name="T0" fmla="+- 0 2727 1586"/>
                  <a:gd name="T1" fmla="*/ T0 w 3424"/>
                  <a:gd name="T2" fmla="+- 0 6736 6686"/>
                  <a:gd name="T3" fmla="*/ 6736 h 251"/>
                  <a:gd name="T4" fmla="+- 0 2740 1586"/>
                  <a:gd name="T5" fmla="*/ T4 w 3424"/>
                  <a:gd name="T6" fmla="+- 0 6761 6686"/>
                  <a:gd name="T7" fmla="*/ 6761 h 251"/>
                  <a:gd name="T8" fmla="+- 0 2851 1586"/>
                  <a:gd name="T9" fmla="*/ T8 w 3424"/>
                  <a:gd name="T10" fmla="+- 0 6749 6686"/>
                  <a:gd name="T11" fmla="*/ 6749 h 251"/>
                  <a:gd name="T12" fmla="+- 0 2740 1586"/>
                  <a:gd name="T13" fmla="*/ T12 w 3424"/>
                  <a:gd name="T14" fmla="+- 0 6749 6686"/>
                  <a:gd name="T15" fmla="*/ 6749 h 251"/>
                  <a:gd name="T16" fmla="+- 0 2727 1586"/>
                  <a:gd name="T17" fmla="*/ T16 w 3424"/>
                  <a:gd name="T18" fmla="+- 0 6736 6686"/>
                  <a:gd name="T19" fmla="*/ 6736 h 251"/>
                </a:gdLst>
                <a:ahLst/>
                <a:cxnLst>
                  <a:cxn ang="0">
                    <a:pos x="T1" y="T3"/>
                  </a:cxn>
                  <a:cxn ang="0">
                    <a:pos x="T5" y="T7"/>
                  </a:cxn>
                  <a:cxn ang="0">
                    <a:pos x="T9" y="T11"/>
                  </a:cxn>
                  <a:cxn ang="0">
                    <a:pos x="T13" y="T15"/>
                  </a:cxn>
                  <a:cxn ang="0">
                    <a:pos x="T17" y="T19"/>
                  </a:cxn>
                </a:cxnLst>
                <a:rect l="0" t="0" r="r" b="b"/>
                <a:pathLst>
                  <a:path w="3424" h="251">
                    <a:moveTo>
                      <a:pt x="1141" y="50"/>
                    </a:moveTo>
                    <a:lnTo>
                      <a:pt x="1154" y="75"/>
                    </a:lnTo>
                    <a:lnTo>
                      <a:pt x="1265" y="63"/>
                    </a:lnTo>
                    <a:lnTo>
                      <a:pt x="1154" y="63"/>
                    </a:lnTo>
                    <a:lnTo>
                      <a:pt x="1141" y="5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5" name="Freeform 17"/>
              <p:cNvSpPr>
                <a:spLocks/>
              </p:cNvSpPr>
              <p:nvPr/>
            </p:nvSpPr>
            <p:spPr bwMode="auto">
              <a:xfrm>
                <a:off x="1586" y="6686"/>
                <a:ext cx="3424" cy="251"/>
              </a:xfrm>
              <a:custGeom>
                <a:avLst/>
                <a:gdLst>
                  <a:gd name="T0" fmla="+- 0 3078 1586"/>
                  <a:gd name="T1" fmla="*/ T0 w 3424"/>
                  <a:gd name="T2" fmla="+- 0 6698 6686"/>
                  <a:gd name="T3" fmla="*/ 6698 h 251"/>
                  <a:gd name="T4" fmla="+- 0 2727 1586"/>
                  <a:gd name="T5" fmla="*/ T4 w 3424"/>
                  <a:gd name="T6" fmla="+- 0 6736 6686"/>
                  <a:gd name="T7" fmla="*/ 6736 h 251"/>
                  <a:gd name="T8" fmla="+- 0 2740 1586"/>
                  <a:gd name="T9" fmla="*/ T8 w 3424"/>
                  <a:gd name="T10" fmla="+- 0 6749 6686"/>
                  <a:gd name="T11" fmla="*/ 6749 h 251"/>
                  <a:gd name="T12" fmla="+- 0 2851 1586"/>
                  <a:gd name="T13" fmla="*/ T12 w 3424"/>
                  <a:gd name="T14" fmla="+- 0 6749 6686"/>
                  <a:gd name="T15" fmla="*/ 6749 h 251"/>
                  <a:gd name="T16" fmla="+- 0 3078 1586"/>
                  <a:gd name="T17" fmla="*/ T16 w 3424"/>
                  <a:gd name="T18" fmla="+- 0 6723 6686"/>
                  <a:gd name="T19" fmla="*/ 6723 h 251"/>
                  <a:gd name="T20" fmla="+- 0 3078 1586"/>
                  <a:gd name="T21" fmla="*/ T20 w 3424"/>
                  <a:gd name="T22" fmla="+- 0 6698 6686"/>
                  <a:gd name="T23" fmla="*/ 6698 h 251"/>
                </a:gdLst>
                <a:ahLst/>
                <a:cxnLst>
                  <a:cxn ang="0">
                    <a:pos x="T1" y="T3"/>
                  </a:cxn>
                  <a:cxn ang="0">
                    <a:pos x="T5" y="T7"/>
                  </a:cxn>
                  <a:cxn ang="0">
                    <a:pos x="T9" y="T11"/>
                  </a:cxn>
                  <a:cxn ang="0">
                    <a:pos x="T13" y="T15"/>
                  </a:cxn>
                  <a:cxn ang="0">
                    <a:pos x="T17" y="T19"/>
                  </a:cxn>
                  <a:cxn ang="0">
                    <a:pos x="T21" y="T23"/>
                  </a:cxn>
                </a:cxnLst>
                <a:rect l="0" t="0" r="r" b="b"/>
                <a:pathLst>
                  <a:path w="3424" h="251">
                    <a:moveTo>
                      <a:pt x="1492" y="12"/>
                    </a:moveTo>
                    <a:lnTo>
                      <a:pt x="1141" y="50"/>
                    </a:lnTo>
                    <a:lnTo>
                      <a:pt x="1154" y="63"/>
                    </a:lnTo>
                    <a:lnTo>
                      <a:pt x="1265" y="63"/>
                    </a:lnTo>
                    <a:lnTo>
                      <a:pt x="1492" y="37"/>
                    </a:lnTo>
                    <a:lnTo>
                      <a:pt x="1492" y="12"/>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6" name="Freeform 16"/>
              <p:cNvSpPr>
                <a:spLocks/>
              </p:cNvSpPr>
              <p:nvPr/>
            </p:nvSpPr>
            <p:spPr bwMode="auto">
              <a:xfrm>
                <a:off x="1586" y="6686"/>
                <a:ext cx="3424" cy="251"/>
              </a:xfrm>
              <a:custGeom>
                <a:avLst/>
                <a:gdLst>
                  <a:gd name="T0" fmla="+- 0 3818 1586"/>
                  <a:gd name="T1" fmla="*/ T0 w 3424"/>
                  <a:gd name="T2" fmla="+- 0 6698 6686"/>
                  <a:gd name="T3" fmla="*/ 6698 h 251"/>
                  <a:gd name="T4" fmla="+- 0 3818 1586"/>
                  <a:gd name="T5" fmla="*/ T4 w 3424"/>
                  <a:gd name="T6" fmla="+- 0 6723 6686"/>
                  <a:gd name="T7" fmla="*/ 6723 h 251"/>
                  <a:gd name="T8" fmla="+- 0 4232 1586"/>
                  <a:gd name="T9" fmla="*/ T8 w 3424"/>
                  <a:gd name="T10" fmla="+- 0 6749 6686"/>
                  <a:gd name="T11" fmla="*/ 6749 h 251"/>
                  <a:gd name="T12" fmla="+- 0 4232 1586"/>
                  <a:gd name="T13" fmla="*/ T12 w 3424"/>
                  <a:gd name="T14" fmla="+- 0 6723 6686"/>
                  <a:gd name="T15" fmla="*/ 6723 h 251"/>
                  <a:gd name="T16" fmla="+- 0 3818 1586"/>
                  <a:gd name="T17" fmla="*/ T16 w 3424"/>
                  <a:gd name="T18" fmla="+- 0 6698 6686"/>
                  <a:gd name="T19" fmla="*/ 6698 h 251"/>
                </a:gdLst>
                <a:ahLst/>
                <a:cxnLst>
                  <a:cxn ang="0">
                    <a:pos x="T1" y="T3"/>
                  </a:cxn>
                  <a:cxn ang="0">
                    <a:pos x="T5" y="T7"/>
                  </a:cxn>
                  <a:cxn ang="0">
                    <a:pos x="T9" y="T11"/>
                  </a:cxn>
                  <a:cxn ang="0">
                    <a:pos x="T13" y="T15"/>
                  </a:cxn>
                  <a:cxn ang="0">
                    <a:pos x="T17" y="T19"/>
                  </a:cxn>
                </a:cxnLst>
                <a:rect l="0" t="0" r="r" b="b"/>
                <a:pathLst>
                  <a:path w="3424" h="251">
                    <a:moveTo>
                      <a:pt x="2232" y="12"/>
                    </a:moveTo>
                    <a:lnTo>
                      <a:pt x="2232" y="37"/>
                    </a:lnTo>
                    <a:lnTo>
                      <a:pt x="2646" y="63"/>
                    </a:lnTo>
                    <a:lnTo>
                      <a:pt x="2646" y="37"/>
                    </a:lnTo>
                    <a:lnTo>
                      <a:pt x="2232" y="12"/>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7" name="Freeform 15"/>
              <p:cNvSpPr>
                <a:spLocks/>
              </p:cNvSpPr>
              <p:nvPr/>
            </p:nvSpPr>
            <p:spPr bwMode="auto">
              <a:xfrm>
                <a:off x="1586" y="6686"/>
                <a:ext cx="3424" cy="251"/>
              </a:xfrm>
              <a:custGeom>
                <a:avLst/>
                <a:gdLst>
                  <a:gd name="T0" fmla="+- 0 3492 1586"/>
                  <a:gd name="T1" fmla="*/ T0 w 3424"/>
                  <a:gd name="T2" fmla="+- 0 6686 6686"/>
                  <a:gd name="T3" fmla="*/ 6686 h 251"/>
                  <a:gd name="T4" fmla="+- 0 3078 1586"/>
                  <a:gd name="T5" fmla="*/ T4 w 3424"/>
                  <a:gd name="T6" fmla="+- 0 6698 6686"/>
                  <a:gd name="T7" fmla="*/ 6698 h 251"/>
                  <a:gd name="T8" fmla="+- 0 3078 1586"/>
                  <a:gd name="T9" fmla="*/ T8 w 3424"/>
                  <a:gd name="T10" fmla="+- 0 6723 6686"/>
                  <a:gd name="T11" fmla="*/ 6723 h 251"/>
                  <a:gd name="T12" fmla="+- 0 3492 1586"/>
                  <a:gd name="T13" fmla="*/ T12 w 3424"/>
                  <a:gd name="T14" fmla="+- 0 6711 6686"/>
                  <a:gd name="T15" fmla="*/ 6711 h 251"/>
                  <a:gd name="T16" fmla="+- 0 3492 1586"/>
                  <a:gd name="T17" fmla="*/ T16 w 3424"/>
                  <a:gd name="T18" fmla="+- 0 6686 6686"/>
                  <a:gd name="T19" fmla="*/ 6686 h 251"/>
                </a:gdLst>
                <a:ahLst/>
                <a:cxnLst>
                  <a:cxn ang="0">
                    <a:pos x="T1" y="T3"/>
                  </a:cxn>
                  <a:cxn ang="0">
                    <a:pos x="T5" y="T7"/>
                  </a:cxn>
                  <a:cxn ang="0">
                    <a:pos x="T9" y="T11"/>
                  </a:cxn>
                  <a:cxn ang="0">
                    <a:pos x="T13" y="T15"/>
                  </a:cxn>
                  <a:cxn ang="0">
                    <a:pos x="T17" y="T19"/>
                  </a:cxn>
                </a:cxnLst>
                <a:rect l="0" t="0" r="r" b="b"/>
                <a:pathLst>
                  <a:path w="3424" h="251">
                    <a:moveTo>
                      <a:pt x="1906" y="0"/>
                    </a:moveTo>
                    <a:lnTo>
                      <a:pt x="1492" y="12"/>
                    </a:lnTo>
                    <a:lnTo>
                      <a:pt x="1492" y="37"/>
                    </a:lnTo>
                    <a:lnTo>
                      <a:pt x="1906" y="25"/>
                    </a:lnTo>
                    <a:lnTo>
                      <a:pt x="190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28" name="Freeform 14"/>
              <p:cNvSpPr>
                <a:spLocks/>
              </p:cNvSpPr>
              <p:nvPr/>
            </p:nvSpPr>
            <p:spPr bwMode="auto">
              <a:xfrm>
                <a:off x="1586" y="6686"/>
                <a:ext cx="3424" cy="251"/>
              </a:xfrm>
              <a:custGeom>
                <a:avLst/>
                <a:gdLst>
                  <a:gd name="T0" fmla="+- 0 3492 1586"/>
                  <a:gd name="T1" fmla="*/ T0 w 3424"/>
                  <a:gd name="T2" fmla="+- 0 6686 6686"/>
                  <a:gd name="T3" fmla="*/ 6686 h 251"/>
                  <a:gd name="T4" fmla="+- 0 3492 1586"/>
                  <a:gd name="T5" fmla="*/ T4 w 3424"/>
                  <a:gd name="T6" fmla="+- 0 6711 6686"/>
                  <a:gd name="T7" fmla="*/ 6711 h 251"/>
                  <a:gd name="T8" fmla="+- 0 3818 1586"/>
                  <a:gd name="T9" fmla="*/ T8 w 3424"/>
                  <a:gd name="T10" fmla="+- 0 6723 6686"/>
                  <a:gd name="T11" fmla="*/ 6723 h 251"/>
                  <a:gd name="T12" fmla="+- 0 3818 1586"/>
                  <a:gd name="T13" fmla="*/ T12 w 3424"/>
                  <a:gd name="T14" fmla="+- 0 6698 6686"/>
                  <a:gd name="T15" fmla="*/ 6698 h 251"/>
                  <a:gd name="T16" fmla="+- 0 3492 1586"/>
                  <a:gd name="T17" fmla="*/ T16 w 3424"/>
                  <a:gd name="T18" fmla="+- 0 6686 6686"/>
                  <a:gd name="T19" fmla="*/ 6686 h 251"/>
                </a:gdLst>
                <a:ahLst/>
                <a:cxnLst>
                  <a:cxn ang="0">
                    <a:pos x="T1" y="T3"/>
                  </a:cxn>
                  <a:cxn ang="0">
                    <a:pos x="T5" y="T7"/>
                  </a:cxn>
                  <a:cxn ang="0">
                    <a:pos x="T9" y="T11"/>
                  </a:cxn>
                  <a:cxn ang="0">
                    <a:pos x="T13" y="T15"/>
                  </a:cxn>
                  <a:cxn ang="0">
                    <a:pos x="T17" y="T19"/>
                  </a:cxn>
                </a:cxnLst>
                <a:rect l="0" t="0" r="r" b="b"/>
                <a:pathLst>
                  <a:path w="3424" h="251">
                    <a:moveTo>
                      <a:pt x="1906" y="0"/>
                    </a:moveTo>
                    <a:lnTo>
                      <a:pt x="1906" y="25"/>
                    </a:lnTo>
                    <a:lnTo>
                      <a:pt x="2232" y="37"/>
                    </a:lnTo>
                    <a:lnTo>
                      <a:pt x="2232" y="12"/>
                    </a:lnTo>
                    <a:lnTo>
                      <a:pt x="190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 name="Group 11"/>
            <p:cNvGrpSpPr>
              <a:grpSpLocks/>
            </p:cNvGrpSpPr>
            <p:nvPr/>
          </p:nvGrpSpPr>
          <p:grpSpPr bwMode="auto">
            <a:xfrm>
              <a:off x="15" y="15"/>
              <a:ext cx="9351" cy="2"/>
              <a:chOff x="15" y="15"/>
              <a:chExt cx="9351" cy="2"/>
            </a:xfrm>
          </p:grpSpPr>
          <p:sp>
            <p:nvSpPr>
              <p:cNvPr id="17" name="Freeform 12"/>
              <p:cNvSpPr>
                <a:spLocks/>
              </p:cNvSpPr>
              <p:nvPr/>
            </p:nvSpPr>
            <p:spPr bwMode="auto">
              <a:xfrm>
                <a:off x="15" y="15"/>
                <a:ext cx="9351" cy="2"/>
              </a:xfrm>
              <a:custGeom>
                <a:avLst/>
                <a:gdLst>
                  <a:gd name="T0" fmla="+- 0 15 15"/>
                  <a:gd name="T1" fmla="*/ T0 w 9351"/>
                  <a:gd name="T2" fmla="+- 0 9366 15"/>
                  <a:gd name="T3" fmla="*/ T2 w 9351"/>
                </a:gdLst>
                <a:ahLst/>
                <a:cxnLst>
                  <a:cxn ang="0">
                    <a:pos x="T1" y="0"/>
                  </a:cxn>
                  <a:cxn ang="0">
                    <a:pos x="T3" y="0"/>
                  </a:cxn>
                </a:cxnLst>
                <a:rect l="0" t="0" r="r" b="b"/>
                <a:pathLst>
                  <a:path w="9351">
                    <a:moveTo>
                      <a:pt x="0" y="0"/>
                    </a:moveTo>
                    <a:lnTo>
                      <a:pt x="9351" y="0"/>
                    </a:lnTo>
                  </a:path>
                </a:pathLst>
              </a:custGeom>
              <a:noFill/>
              <a:ln w="195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8" name="Group 9"/>
            <p:cNvGrpSpPr>
              <a:grpSpLocks/>
            </p:cNvGrpSpPr>
            <p:nvPr/>
          </p:nvGrpSpPr>
          <p:grpSpPr bwMode="auto">
            <a:xfrm>
              <a:off x="30" y="30"/>
              <a:ext cx="2" cy="7200"/>
              <a:chOff x="30" y="30"/>
              <a:chExt cx="2" cy="7200"/>
            </a:xfrm>
          </p:grpSpPr>
          <p:sp>
            <p:nvSpPr>
              <p:cNvPr id="16" name="Freeform 10"/>
              <p:cNvSpPr>
                <a:spLocks/>
              </p:cNvSpPr>
              <p:nvPr/>
            </p:nvSpPr>
            <p:spPr bwMode="auto">
              <a:xfrm>
                <a:off x="30" y="30"/>
                <a:ext cx="2" cy="7200"/>
              </a:xfrm>
              <a:custGeom>
                <a:avLst/>
                <a:gdLst>
                  <a:gd name="T0" fmla="+- 0 30 30"/>
                  <a:gd name="T1" fmla="*/ 30 h 7200"/>
                  <a:gd name="T2" fmla="+- 0 7230 30"/>
                  <a:gd name="T3" fmla="*/ 7230 h 7200"/>
                </a:gdLst>
                <a:ahLst/>
                <a:cxnLst>
                  <a:cxn ang="0">
                    <a:pos x="0" y="T1"/>
                  </a:cxn>
                  <a:cxn ang="0">
                    <a:pos x="0" y="T3"/>
                  </a:cxn>
                </a:cxnLst>
                <a:rect l="0" t="0" r="r" b="b"/>
                <a:pathLst>
                  <a:path h="7200">
                    <a:moveTo>
                      <a:pt x="0" y="0"/>
                    </a:moveTo>
                    <a:lnTo>
                      <a:pt x="0" y="7200"/>
                    </a:lnTo>
                  </a:path>
                </a:pathLst>
              </a:custGeom>
              <a:noFill/>
              <a:ln w="195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9" name="Group 7"/>
            <p:cNvGrpSpPr>
              <a:grpSpLocks/>
            </p:cNvGrpSpPr>
            <p:nvPr/>
          </p:nvGrpSpPr>
          <p:grpSpPr bwMode="auto">
            <a:xfrm>
              <a:off x="9351" y="30"/>
              <a:ext cx="2" cy="7200"/>
              <a:chOff x="9351" y="30"/>
              <a:chExt cx="2" cy="7200"/>
            </a:xfrm>
          </p:grpSpPr>
          <p:sp>
            <p:nvSpPr>
              <p:cNvPr id="15" name="Freeform 8"/>
              <p:cNvSpPr>
                <a:spLocks/>
              </p:cNvSpPr>
              <p:nvPr/>
            </p:nvSpPr>
            <p:spPr bwMode="auto">
              <a:xfrm>
                <a:off x="9351" y="30"/>
                <a:ext cx="2" cy="7200"/>
              </a:xfrm>
              <a:custGeom>
                <a:avLst/>
                <a:gdLst>
                  <a:gd name="T0" fmla="+- 0 30 30"/>
                  <a:gd name="T1" fmla="*/ 30 h 7200"/>
                  <a:gd name="T2" fmla="+- 0 7230 30"/>
                  <a:gd name="T3" fmla="*/ 7230 h 7200"/>
                </a:gdLst>
                <a:ahLst/>
                <a:cxnLst>
                  <a:cxn ang="0">
                    <a:pos x="0" y="T1"/>
                  </a:cxn>
                  <a:cxn ang="0">
                    <a:pos x="0" y="T3"/>
                  </a:cxn>
                </a:cxnLst>
                <a:rect l="0" t="0" r="r" b="b"/>
                <a:pathLst>
                  <a:path h="7200">
                    <a:moveTo>
                      <a:pt x="0" y="0"/>
                    </a:moveTo>
                    <a:lnTo>
                      <a:pt x="0" y="7200"/>
                    </a:lnTo>
                  </a:path>
                </a:pathLst>
              </a:custGeom>
              <a:noFill/>
              <a:ln w="195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10" name="Group 2"/>
            <p:cNvGrpSpPr>
              <a:grpSpLocks/>
            </p:cNvGrpSpPr>
            <p:nvPr/>
          </p:nvGrpSpPr>
          <p:grpSpPr bwMode="auto">
            <a:xfrm>
              <a:off x="15" y="7244"/>
              <a:ext cx="9351" cy="2"/>
              <a:chOff x="15" y="7244"/>
              <a:chExt cx="9351" cy="2"/>
            </a:xfrm>
          </p:grpSpPr>
          <p:sp>
            <p:nvSpPr>
              <p:cNvPr id="11" name="Freeform 6"/>
              <p:cNvSpPr>
                <a:spLocks/>
              </p:cNvSpPr>
              <p:nvPr/>
            </p:nvSpPr>
            <p:spPr bwMode="auto">
              <a:xfrm>
                <a:off x="15" y="7244"/>
                <a:ext cx="9351" cy="2"/>
              </a:xfrm>
              <a:custGeom>
                <a:avLst/>
                <a:gdLst>
                  <a:gd name="T0" fmla="+- 0 15 15"/>
                  <a:gd name="T1" fmla="*/ T0 w 9351"/>
                  <a:gd name="T2" fmla="+- 0 9366 15"/>
                  <a:gd name="T3" fmla="*/ T2 w 9351"/>
                </a:gdLst>
                <a:ahLst/>
                <a:cxnLst>
                  <a:cxn ang="0">
                    <a:pos x="T1" y="0"/>
                  </a:cxn>
                  <a:cxn ang="0">
                    <a:pos x="T3" y="0"/>
                  </a:cxn>
                </a:cxnLst>
                <a:rect l="0" t="0" r="r" b="b"/>
                <a:pathLst>
                  <a:path w="9351">
                    <a:moveTo>
                      <a:pt x="0" y="0"/>
                    </a:moveTo>
                    <a:lnTo>
                      <a:pt x="9351" y="0"/>
                    </a:lnTo>
                  </a:path>
                </a:pathLst>
              </a:custGeom>
              <a:noFill/>
              <a:ln w="195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12" name="Text Box 5"/>
              <p:cNvSpPr txBox="1">
                <a:spLocks noChangeArrowheads="1"/>
              </p:cNvSpPr>
              <p:nvPr/>
            </p:nvSpPr>
            <p:spPr bwMode="auto">
              <a:xfrm>
                <a:off x="644" y="218"/>
                <a:ext cx="594"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tr-TR" sz="900" b="1" i="0" u="none" strike="noStrike" cap="none" normalizeH="0" baseline="0" smtClean="0">
                    <a:ln>
                      <a:noFill/>
                    </a:ln>
                    <a:solidFill>
                      <a:srgbClr val="23201D"/>
                    </a:solidFill>
                    <a:effectLst/>
                    <a:latin typeface="Arial" panose="020B0604020202020204" pitchFamily="34" charset="0"/>
                    <a:ea typeface="Calibri" panose="020F0502020204030204" pitchFamily="34" charset="0"/>
                    <a:cs typeface="Arial" panose="020B0604020202020204" pitchFamily="34" charset="0"/>
                  </a:rPr>
                  <a:t>Kuzey</a:t>
                </a:r>
                <a:endParaRPr kumimoji="0" lang="en-US" altLang="tr-TR" sz="1800" b="0" i="0" u="none" strike="noStrike" cap="none" normalizeH="0" baseline="0" smtClean="0">
                  <a:ln>
                    <a:noFill/>
                  </a:ln>
                  <a:solidFill>
                    <a:schemeClr val="tx1"/>
                  </a:solidFill>
                  <a:effectLst/>
                  <a:latin typeface="Arial" panose="020B0604020202020204" pitchFamily="34" charset="0"/>
                </a:endParaRPr>
              </a:p>
            </p:txBody>
          </p:sp>
          <p:sp>
            <p:nvSpPr>
              <p:cNvPr id="13" name="Text Box 4"/>
              <p:cNvSpPr txBox="1">
                <a:spLocks noChangeArrowheads="1"/>
              </p:cNvSpPr>
              <p:nvPr/>
            </p:nvSpPr>
            <p:spPr bwMode="auto">
              <a:xfrm>
                <a:off x="7854" y="218"/>
                <a:ext cx="618" cy="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tr-TR" sz="900" b="1" i="0" u="none" strike="noStrike" cap="none" normalizeH="0" baseline="0" smtClean="0">
                    <a:ln>
                      <a:noFill/>
                    </a:ln>
                    <a:solidFill>
                      <a:srgbClr val="23201D"/>
                    </a:solidFill>
                    <a:effectLst/>
                    <a:latin typeface="Arial" panose="020B0604020202020204" pitchFamily="34" charset="0"/>
                    <a:ea typeface="Calibri" panose="020F0502020204030204" pitchFamily="34" charset="0"/>
                    <a:cs typeface="Arial" panose="020B0604020202020204" pitchFamily="34" charset="0"/>
                  </a:rPr>
                  <a:t>G</a:t>
                </a:r>
                <a:r>
                  <a:rPr kumimoji="0" lang="en-US" altLang="tr-TR" sz="900" b="1" i="0" u="none" strike="noStrike" cap="none" normalizeH="0" baseline="0" smtClean="0">
                    <a:ln>
                      <a:noFill/>
                    </a:ln>
                    <a:solidFill>
                      <a:srgbClr val="23201D"/>
                    </a:solidFill>
                    <a:effectLst/>
                    <a:latin typeface="Calibri" panose="020F0502020204030204" pitchFamily="34" charset="0"/>
                    <a:ea typeface="Calibri" panose="020F0502020204030204" pitchFamily="34" charset="0"/>
                    <a:cs typeface="Arial" panose="020B0604020202020204" pitchFamily="34" charset="0"/>
                  </a:rPr>
                  <a:t>ü</a:t>
                </a:r>
                <a:r>
                  <a:rPr kumimoji="0" lang="en-US" altLang="tr-TR" sz="900" b="1" i="0" u="none" strike="noStrike" cap="none" normalizeH="0" baseline="0" smtClean="0">
                    <a:ln>
                      <a:noFill/>
                    </a:ln>
                    <a:solidFill>
                      <a:srgbClr val="23201D"/>
                    </a:solidFill>
                    <a:effectLst/>
                    <a:latin typeface="Arial" panose="020B0604020202020204" pitchFamily="34" charset="0"/>
                    <a:ea typeface="Calibri" panose="020F0502020204030204" pitchFamily="34" charset="0"/>
                    <a:cs typeface="Arial" panose="020B0604020202020204" pitchFamily="34" charset="0"/>
                  </a:rPr>
                  <a:t>ney</a:t>
                </a:r>
                <a:endParaRPr kumimoji="0" lang="en-US" altLang="tr-TR" sz="1800" b="0" i="0" u="none" strike="noStrike" cap="none" normalizeH="0" baseline="0" smtClean="0">
                  <a:ln>
                    <a:noFill/>
                  </a:ln>
                  <a:solidFill>
                    <a:schemeClr val="tx1"/>
                  </a:solidFill>
                  <a:effectLst/>
                  <a:latin typeface="Arial" panose="020B0604020202020204" pitchFamily="34" charset="0"/>
                </a:endParaRPr>
              </a:p>
            </p:txBody>
          </p:sp>
          <p:sp>
            <p:nvSpPr>
              <p:cNvPr id="14" name="Text Box 3"/>
              <p:cNvSpPr txBox="1">
                <a:spLocks noChangeArrowheads="1"/>
              </p:cNvSpPr>
              <p:nvPr/>
            </p:nvSpPr>
            <p:spPr bwMode="auto">
              <a:xfrm>
                <a:off x="3942" y="511"/>
                <a:ext cx="1164" cy="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tr-TR" sz="1500" b="1" i="0" u="none" strike="noStrike" cap="none" normalizeH="0" baseline="0" smtClean="0">
                    <a:ln>
                      <a:noFill/>
                    </a:ln>
                    <a:solidFill>
                      <a:srgbClr val="23201D"/>
                    </a:solidFill>
                    <a:effectLst/>
                    <a:latin typeface="Arial" panose="020B0604020202020204" pitchFamily="34" charset="0"/>
                    <a:ea typeface="Calibri" panose="020F0502020204030204" pitchFamily="34" charset="0"/>
                    <a:cs typeface="Arial" panose="020B0604020202020204" pitchFamily="34" charset="0"/>
                  </a:rPr>
                  <a:t>B Profili</a:t>
                </a:r>
                <a:endParaRPr kumimoji="0" lang="en-US" altLang="tr-TR" sz="1800" b="0" i="0" u="none" strike="noStrike" cap="none" normalizeH="0" baseline="0" smtClean="0">
                  <a:ln>
                    <a:noFill/>
                  </a:ln>
                  <a:solidFill>
                    <a:schemeClr val="tx1"/>
                  </a:solidFill>
                  <a:effectLst/>
                  <a:latin typeface="Arial" panose="020B0604020202020204" pitchFamily="34" charset="0"/>
                </a:endParaRPr>
              </a:p>
            </p:txBody>
          </p:sp>
        </p:grpSp>
      </p:grpSp>
      <p:sp>
        <p:nvSpPr>
          <p:cNvPr id="29" name="Dikdörtgen 28"/>
          <p:cNvSpPr/>
          <p:nvPr/>
        </p:nvSpPr>
        <p:spPr>
          <a:xfrm>
            <a:off x="1085854" y="6042987"/>
            <a:ext cx="6992635" cy="369332"/>
          </a:xfrm>
          <a:prstGeom prst="rect">
            <a:avLst/>
          </a:prstGeom>
        </p:spPr>
        <p:txBody>
          <a:bodyPr wrap="square">
            <a:spAutoFit/>
          </a:bodyPr>
          <a:lstStyle/>
          <a:p>
            <a:r>
              <a:rPr lang="en-US" b="1" dirty="0"/>
              <a:t>Figure</a:t>
            </a:r>
            <a:r>
              <a:rPr lang="tr-TR" b="1" dirty="0"/>
              <a:t> </a:t>
            </a:r>
            <a:r>
              <a:rPr lang="tr-TR" b="1" dirty="0" smtClean="0"/>
              <a:t>9</a:t>
            </a:r>
            <a:r>
              <a:rPr lang="en-US" b="1" dirty="0" smtClean="0"/>
              <a:t>.</a:t>
            </a:r>
            <a:r>
              <a:rPr lang="tr-TR" b="1" dirty="0" smtClean="0"/>
              <a:t> </a:t>
            </a:r>
            <a:r>
              <a:rPr lang="tr-TR" b="1" dirty="0" err="1"/>
              <a:t>Interpreted</a:t>
            </a:r>
            <a:r>
              <a:rPr lang="en-US" b="1" dirty="0"/>
              <a:t> MT Resistivity Cross-Section of Profile </a:t>
            </a:r>
            <a:r>
              <a:rPr lang="tr-TR" b="1" dirty="0" smtClean="0"/>
              <a:t>B</a:t>
            </a:r>
            <a:endParaRPr lang="tr-TR" dirty="0"/>
          </a:p>
        </p:txBody>
      </p:sp>
    </p:spTree>
    <p:extLst>
      <p:ext uri="{BB962C8B-B14F-4D97-AF65-F5344CB8AC3E}">
        <p14:creationId xmlns:p14="http://schemas.microsoft.com/office/powerpoint/2010/main" val="14047476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1166843"/>
            <a:ext cx="4572000" cy="4524315"/>
          </a:xfrm>
          <a:prstGeom prst="rect">
            <a:avLst/>
          </a:prstGeom>
        </p:spPr>
        <p:txBody>
          <a:bodyPr>
            <a:spAutoFit/>
          </a:bodyPr>
          <a:lstStyle/>
          <a:p>
            <a:r>
              <a:rPr lang="tr-TR" dirty="0" smtClean="0"/>
              <a:t>C profilinin kesiti de karmaşık bir görünüme sahiptir. Düşük dirençlerin baskın olduğu ve birçok hata tarafından kesildiği görülmektedir. Bu faylar genellikle güneye doğru meyillidir. Derinlere doğru dirençlerin önemli ölçüde arttığı görülüyor. Çok yüksek direnç birimleri bu bölümde üç bölümden oluşmaktadır. Kuzeyde yüzeye yakındır. Güneyde, birbirine yakın ve tabanda iki kütle bulunur. Bu iki bölge arasındaki arızalar ters arıza olabilir. Kuzey ve güney bölgeler arasında, kesitin ortasındaki yüzeye göreceli olarak düşük bir özdirenç girişi girmiştir. Güneyde, ayrılabilir tipte bir görünüm var. Bu kesitin üst kısımlarında gözlenen daha düşük direnç seviyeleri (+ </a:t>
            </a:r>
            <a:r>
              <a:rPr lang="tr-TR" dirty="0" err="1" smtClean="0"/>
              <a:t>1000m</a:t>
            </a:r>
            <a:r>
              <a:rPr lang="tr-TR" dirty="0" smtClean="0"/>
              <a:t> ila -</a:t>
            </a:r>
            <a:r>
              <a:rPr lang="tr-TR" dirty="0" err="1" smtClean="0"/>
              <a:t>500m</a:t>
            </a:r>
            <a:r>
              <a:rPr lang="tr-TR" dirty="0" smtClean="0"/>
              <a:t>) bir örtü kaya yapısı olarak tanımlanabilir (Şekil 10).</a:t>
            </a:r>
            <a:endParaRPr lang="tr-TR" dirty="0"/>
          </a:p>
        </p:txBody>
      </p:sp>
    </p:spTree>
    <p:extLst>
      <p:ext uri="{BB962C8B-B14F-4D97-AF65-F5344CB8AC3E}">
        <p14:creationId xmlns:p14="http://schemas.microsoft.com/office/powerpoint/2010/main" val="30914447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stomShape 4"/>
          <p:cNvSpPr/>
          <p:nvPr/>
        </p:nvSpPr>
        <p:spPr>
          <a:xfrm>
            <a:off x="0" y="6516000"/>
            <a:ext cx="9142920" cy="36396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tr-TR" sz="1800" b="0" strike="noStrike" spc="-1" dirty="0">
              <a:solidFill>
                <a:srgbClr val="000000"/>
              </a:solidFill>
              <a:uFill>
                <a:solidFill>
                  <a:srgbClr val="FFFFFF"/>
                </a:solidFill>
              </a:uFill>
              <a:latin typeface="Arial"/>
            </a:endParaRPr>
          </a:p>
        </p:txBody>
      </p:sp>
      <p:sp>
        <p:nvSpPr>
          <p:cNvPr id="2" name="Rectangle 748"/>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tr-TR"/>
          </a:p>
        </p:txBody>
      </p:sp>
      <p:grpSp>
        <p:nvGrpSpPr>
          <p:cNvPr id="3" name="Group 1"/>
          <p:cNvGrpSpPr>
            <a:grpSpLocks/>
          </p:cNvGrpSpPr>
          <p:nvPr/>
        </p:nvGrpSpPr>
        <p:grpSpPr bwMode="auto">
          <a:xfrm>
            <a:off x="755576" y="116632"/>
            <a:ext cx="7308304" cy="5904656"/>
            <a:chOff x="0" y="0"/>
            <a:chExt cx="9367" cy="7553"/>
          </a:xfrm>
        </p:grpSpPr>
        <p:pic>
          <p:nvPicPr>
            <p:cNvPr id="6891" name="Picture 7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 y="39"/>
              <a:ext cx="9254" cy="7474"/>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745"/>
            <p:cNvGrpSpPr>
              <a:grpSpLocks/>
            </p:cNvGrpSpPr>
            <p:nvPr/>
          </p:nvGrpSpPr>
          <p:grpSpPr bwMode="auto">
            <a:xfrm>
              <a:off x="978" y="1672"/>
              <a:ext cx="185" cy="185"/>
              <a:chOff x="978" y="1672"/>
              <a:chExt cx="185" cy="185"/>
            </a:xfrm>
          </p:grpSpPr>
          <p:sp>
            <p:nvSpPr>
              <p:cNvPr id="7599" name="Freeform 746"/>
              <p:cNvSpPr>
                <a:spLocks/>
              </p:cNvSpPr>
              <p:nvPr/>
            </p:nvSpPr>
            <p:spPr bwMode="auto">
              <a:xfrm>
                <a:off x="978" y="1672"/>
                <a:ext cx="185" cy="185"/>
              </a:xfrm>
              <a:custGeom>
                <a:avLst/>
                <a:gdLst>
                  <a:gd name="T0" fmla="+- 0 1011 978"/>
                  <a:gd name="T1" fmla="*/ T0 w 185"/>
                  <a:gd name="T2" fmla="+- 0 1672 1672"/>
                  <a:gd name="T3" fmla="*/ 1672 h 185"/>
                  <a:gd name="T4" fmla="+- 0 978 978"/>
                  <a:gd name="T5" fmla="*/ T4 w 185"/>
                  <a:gd name="T6" fmla="+- 0 1705 1672"/>
                  <a:gd name="T7" fmla="*/ 1705 h 185"/>
                  <a:gd name="T8" fmla="+- 0 1130 978"/>
                  <a:gd name="T9" fmla="*/ T8 w 185"/>
                  <a:gd name="T10" fmla="+- 0 1857 1672"/>
                  <a:gd name="T11" fmla="*/ 1857 h 185"/>
                  <a:gd name="T12" fmla="+- 0 1163 978"/>
                  <a:gd name="T13" fmla="*/ T12 w 185"/>
                  <a:gd name="T14" fmla="+- 0 1824 1672"/>
                  <a:gd name="T15" fmla="*/ 1824 h 185"/>
                  <a:gd name="T16" fmla="+- 0 1011 978"/>
                  <a:gd name="T17" fmla="*/ T16 w 185"/>
                  <a:gd name="T18" fmla="+- 0 1672 1672"/>
                  <a:gd name="T19" fmla="*/ 1672 h 185"/>
                </a:gdLst>
                <a:ahLst/>
                <a:cxnLst>
                  <a:cxn ang="0">
                    <a:pos x="T1" y="T3"/>
                  </a:cxn>
                  <a:cxn ang="0">
                    <a:pos x="T5" y="T7"/>
                  </a:cxn>
                  <a:cxn ang="0">
                    <a:pos x="T9" y="T11"/>
                  </a:cxn>
                  <a:cxn ang="0">
                    <a:pos x="T13" y="T15"/>
                  </a:cxn>
                  <a:cxn ang="0">
                    <a:pos x="T17" y="T19"/>
                  </a:cxn>
                </a:cxnLst>
                <a:rect l="0" t="0" r="r" b="b"/>
                <a:pathLst>
                  <a:path w="185" h="185">
                    <a:moveTo>
                      <a:pt x="33" y="0"/>
                    </a:moveTo>
                    <a:lnTo>
                      <a:pt x="0" y="33"/>
                    </a:lnTo>
                    <a:lnTo>
                      <a:pt x="152" y="185"/>
                    </a:lnTo>
                    <a:lnTo>
                      <a:pt x="185" y="152"/>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 name="Group 743"/>
            <p:cNvGrpSpPr>
              <a:grpSpLocks/>
            </p:cNvGrpSpPr>
            <p:nvPr/>
          </p:nvGrpSpPr>
          <p:grpSpPr bwMode="auto">
            <a:xfrm>
              <a:off x="1163" y="1857"/>
              <a:ext cx="153" cy="142"/>
              <a:chOff x="1163" y="1857"/>
              <a:chExt cx="153" cy="142"/>
            </a:xfrm>
          </p:grpSpPr>
          <p:sp>
            <p:nvSpPr>
              <p:cNvPr id="7598" name="Freeform 744"/>
              <p:cNvSpPr>
                <a:spLocks/>
              </p:cNvSpPr>
              <p:nvPr/>
            </p:nvSpPr>
            <p:spPr bwMode="auto">
              <a:xfrm>
                <a:off x="1163" y="1857"/>
                <a:ext cx="153" cy="142"/>
              </a:xfrm>
              <a:custGeom>
                <a:avLst/>
                <a:gdLst>
                  <a:gd name="T0" fmla="+- 0 1195 1163"/>
                  <a:gd name="T1" fmla="*/ T0 w 153"/>
                  <a:gd name="T2" fmla="+- 0 1857 1857"/>
                  <a:gd name="T3" fmla="*/ 1857 h 142"/>
                  <a:gd name="T4" fmla="+- 0 1163 1163"/>
                  <a:gd name="T5" fmla="*/ T4 w 153"/>
                  <a:gd name="T6" fmla="+- 0 1879 1857"/>
                  <a:gd name="T7" fmla="*/ 1879 h 142"/>
                  <a:gd name="T8" fmla="+- 0 1282 1163"/>
                  <a:gd name="T9" fmla="*/ T8 w 153"/>
                  <a:gd name="T10" fmla="+- 0 1999 1857"/>
                  <a:gd name="T11" fmla="*/ 1999 h 142"/>
                  <a:gd name="T12" fmla="+- 0 1315 1163"/>
                  <a:gd name="T13" fmla="*/ T12 w 153"/>
                  <a:gd name="T14" fmla="+- 0 1966 1857"/>
                  <a:gd name="T15" fmla="*/ 1966 h 142"/>
                  <a:gd name="T16" fmla="+- 0 1195 1163"/>
                  <a:gd name="T17" fmla="*/ T16 w 153"/>
                  <a:gd name="T18" fmla="+- 0 1857 1857"/>
                  <a:gd name="T19" fmla="*/ 1857 h 142"/>
                </a:gdLst>
                <a:ahLst/>
                <a:cxnLst>
                  <a:cxn ang="0">
                    <a:pos x="T1" y="T3"/>
                  </a:cxn>
                  <a:cxn ang="0">
                    <a:pos x="T5" y="T7"/>
                  </a:cxn>
                  <a:cxn ang="0">
                    <a:pos x="T9" y="T11"/>
                  </a:cxn>
                  <a:cxn ang="0">
                    <a:pos x="T13" y="T15"/>
                  </a:cxn>
                  <a:cxn ang="0">
                    <a:pos x="T17" y="T19"/>
                  </a:cxn>
                </a:cxnLst>
                <a:rect l="0" t="0" r="r" b="b"/>
                <a:pathLst>
                  <a:path w="153" h="142">
                    <a:moveTo>
                      <a:pt x="32" y="0"/>
                    </a:moveTo>
                    <a:lnTo>
                      <a:pt x="0" y="22"/>
                    </a:lnTo>
                    <a:lnTo>
                      <a:pt x="119" y="142"/>
                    </a:lnTo>
                    <a:lnTo>
                      <a:pt x="152" y="109"/>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8" name="Group 741"/>
            <p:cNvGrpSpPr>
              <a:grpSpLocks/>
            </p:cNvGrpSpPr>
            <p:nvPr/>
          </p:nvGrpSpPr>
          <p:grpSpPr bwMode="auto">
            <a:xfrm>
              <a:off x="1315" y="1966"/>
              <a:ext cx="2" cy="2"/>
              <a:chOff x="1315" y="1966"/>
              <a:chExt cx="2" cy="2"/>
            </a:xfrm>
          </p:grpSpPr>
          <p:sp>
            <p:nvSpPr>
              <p:cNvPr id="7597" name="Freeform 742"/>
              <p:cNvSpPr>
                <a:spLocks/>
              </p:cNvSpPr>
              <p:nvPr/>
            </p:nvSpPr>
            <p:spPr bwMode="auto">
              <a:xfrm>
                <a:off x="1315" y="1966"/>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9" name="Group 739"/>
            <p:cNvGrpSpPr>
              <a:grpSpLocks/>
            </p:cNvGrpSpPr>
            <p:nvPr/>
          </p:nvGrpSpPr>
          <p:grpSpPr bwMode="auto">
            <a:xfrm>
              <a:off x="1282" y="1966"/>
              <a:ext cx="66" cy="66"/>
              <a:chOff x="1282" y="1966"/>
              <a:chExt cx="66" cy="66"/>
            </a:xfrm>
          </p:grpSpPr>
          <p:sp>
            <p:nvSpPr>
              <p:cNvPr id="7596" name="Freeform 740"/>
              <p:cNvSpPr>
                <a:spLocks/>
              </p:cNvSpPr>
              <p:nvPr/>
            </p:nvSpPr>
            <p:spPr bwMode="auto">
              <a:xfrm>
                <a:off x="1282" y="1966"/>
                <a:ext cx="66" cy="66"/>
              </a:xfrm>
              <a:custGeom>
                <a:avLst/>
                <a:gdLst>
                  <a:gd name="T0" fmla="+- 0 1315 1282"/>
                  <a:gd name="T1" fmla="*/ T0 w 66"/>
                  <a:gd name="T2" fmla="+- 0 1966 1966"/>
                  <a:gd name="T3" fmla="*/ 1966 h 66"/>
                  <a:gd name="T4" fmla="+- 0 1282 1282"/>
                  <a:gd name="T5" fmla="*/ T4 w 66"/>
                  <a:gd name="T6" fmla="+- 0 1999 1966"/>
                  <a:gd name="T7" fmla="*/ 1999 h 66"/>
                  <a:gd name="T8" fmla="+- 0 1315 1282"/>
                  <a:gd name="T9" fmla="*/ T8 w 66"/>
                  <a:gd name="T10" fmla="+- 0 2031 1966"/>
                  <a:gd name="T11" fmla="*/ 2031 h 66"/>
                  <a:gd name="T12" fmla="+- 0 1347 1282"/>
                  <a:gd name="T13" fmla="*/ T12 w 66"/>
                  <a:gd name="T14" fmla="+- 0 2010 1966"/>
                  <a:gd name="T15" fmla="*/ 2010 h 66"/>
                  <a:gd name="T16" fmla="+- 0 1315 1282"/>
                  <a:gd name="T17" fmla="*/ T16 w 66"/>
                  <a:gd name="T18" fmla="+- 0 1966 1966"/>
                  <a:gd name="T19" fmla="*/ 1966 h 66"/>
                </a:gdLst>
                <a:ahLst/>
                <a:cxnLst>
                  <a:cxn ang="0">
                    <a:pos x="T1" y="T3"/>
                  </a:cxn>
                  <a:cxn ang="0">
                    <a:pos x="T5" y="T7"/>
                  </a:cxn>
                  <a:cxn ang="0">
                    <a:pos x="T9" y="T11"/>
                  </a:cxn>
                  <a:cxn ang="0">
                    <a:pos x="T13" y="T15"/>
                  </a:cxn>
                  <a:cxn ang="0">
                    <a:pos x="T17" y="T19"/>
                  </a:cxn>
                </a:cxnLst>
                <a:rect l="0" t="0" r="r" b="b"/>
                <a:pathLst>
                  <a:path w="66" h="66">
                    <a:moveTo>
                      <a:pt x="33" y="0"/>
                    </a:moveTo>
                    <a:lnTo>
                      <a:pt x="0" y="33"/>
                    </a:lnTo>
                    <a:lnTo>
                      <a:pt x="33" y="65"/>
                    </a:lnTo>
                    <a:lnTo>
                      <a:pt x="65" y="44"/>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0" name="Group 737"/>
            <p:cNvGrpSpPr>
              <a:grpSpLocks/>
            </p:cNvGrpSpPr>
            <p:nvPr/>
          </p:nvGrpSpPr>
          <p:grpSpPr bwMode="auto">
            <a:xfrm>
              <a:off x="1347" y="2042"/>
              <a:ext cx="174" cy="185"/>
              <a:chOff x="1347" y="2042"/>
              <a:chExt cx="174" cy="185"/>
            </a:xfrm>
          </p:grpSpPr>
          <p:sp>
            <p:nvSpPr>
              <p:cNvPr id="7595" name="Freeform 738"/>
              <p:cNvSpPr>
                <a:spLocks/>
              </p:cNvSpPr>
              <p:nvPr/>
            </p:nvSpPr>
            <p:spPr bwMode="auto">
              <a:xfrm>
                <a:off x="1347" y="2042"/>
                <a:ext cx="174" cy="185"/>
              </a:xfrm>
              <a:custGeom>
                <a:avLst/>
                <a:gdLst>
                  <a:gd name="T0" fmla="+- 0 1380 1347"/>
                  <a:gd name="T1" fmla="*/ T0 w 174"/>
                  <a:gd name="T2" fmla="+- 0 2042 2042"/>
                  <a:gd name="T3" fmla="*/ 2042 h 185"/>
                  <a:gd name="T4" fmla="+- 0 1347 1347"/>
                  <a:gd name="T5" fmla="*/ T4 w 174"/>
                  <a:gd name="T6" fmla="+- 0 2064 2042"/>
                  <a:gd name="T7" fmla="*/ 2064 h 185"/>
                  <a:gd name="T8" fmla="+- 0 1488 1347"/>
                  <a:gd name="T9" fmla="*/ T8 w 174"/>
                  <a:gd name="T10" fmla="+- 0 2227 2042"/>
                  <a:gd name="T11" fmla="*/ 2227 h 185"/>
                  <a:gd name="T12" fmla="+- 0 1500 1347"/>
                  <a:gd name="T13" fmla="*/ T12 w 174"/>
                  <a:gd name="T14" fmla="+- 0 2227 2042"/>
                  <a:gd name="T15" fmla="*/ 2227 h 185"/>
                  <a:gd name="T16" fmla="+- 0 1521 1347"/>
                  <a:gd name="T17" fmla="*/ T16 w 174"/>
                  <a:gd name="T18" fmla="+- 0 2194 2042"/>
                  <a:gd name="T19" fmla="*/ 2194 h 185"/>
                  <a:gd name="T20" fmla="+- 0 1380 1347"/>
                  <a:gd name="T21" fmla="*/ T20 w 174"/>
                  <a:gd name="T22" fmla="+- 0 2042 2042"/>
                  <a:gd name="T23" fmla="*/ 2042 h 185"/>
                </a:gdLst>
                <a:ahLst/>
                <a:cxnLst>
                  <a:cxn ang="0">
                    <a:pos x="T1" y="T3"/>
                  </a:cxn>
                  <a:cxn ang="0">
                    <a:pos x="T5" y="T7"/>
                  </a:cxn>
                  <a:cxn ang="0">
                    <a:pos x="T9" y="T11"/>
                  </a:cxn>
                  <a:cxn ang="0">
                    <a:pos x="T13" y="T15"/>
                  </a:cxn>
                  <a:cxn ang="0">
                    <a:pos x="T17" y="T19"/>
                  </a:cxn>
                  <a:cxn ang="0">
                    <a:pos x="T21" y="T23"/>
                  </a:cxn>
                </a:cxnLst>
                <a:rect l="0" t="0" r="r" b="b"/>
                <a:pathLst>
                  <a:path w="174" h="185">
                    <a:moveTo>
                      <a:pt x="33" y="0"/>
                    </a:moveTo>
                    <a:lnTo>
                      <a:pt x="0" y="22"/>
                    </a:lnTo>
                    <a:lnTo>
                      <a:pt x="141" y="185"/>
                    </a:lnTo>
                    <a:lnTo>
                      <a:pt x="153" y="185"/>
                    </a:lnTo>
                    <a:lnTo>
                      <a:pt x="174" y="152"/>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1" name="Group 735"/>
            <p:cNvGrpSpPr>
              <a:grpSpLocks/>
            </p:cNvGrpSpPr>
            <p:nvPr/>
          </p:nvGrpSpPr>
          <p:grpSpPr bwMode="auto">
            <a:xfrm>
              <a:off x="1488" y="2227"/>
              <a:ext cx="12" cy="2"/>
              <a:chOff x="1488" y="2227"/>
              <a:chExt cx="12" cy="2"/>
            </a:xfrm>
          </p:grpSpPr>
          <p:sp>
            <p:nvSpPr>
              <p:cNvPr id="7594" name="Freeform 736"/>
              <p:cNvSpPr>
                <a:spLocks/>
              </p:cNvSpPr>
              <p:nvPr/>
            </p:nvSpPr>
            <p:spPr bwMode="auto">
              <a:xfrm>
                <a:off x="1488" y="2227"/>
                <a:ext cx="12" cy="2"/>
              </a:xfrm>
              <a:custGeom>
                <a:avLst/>
                <a:gdLst>
                  <a:gd name="T0" fmla="+- 0 1488 1488"/>
                  <a:gd name="T1" fmla="*/ T0 w 12"/>
                  <a:gd name="T2" fmla="+- 0 1500 1488"/>
                  <a:gd name="T3" fmla="*/ T2 w 12"/>
                </a:gdLst>
                <a:ahLst/>
                <a:cxnLst>
                  <a:cxn ang="0">
                    <a:pos x="T1" y="0"/>
                  </a:cxn>
                  <a:cxn ang="0">
                    <a:pos x="T3" y="0"/>
                  </a:cxn>
                </a:cxnLst>
                <a:rect l="0" t="0" r="r" b="b"/>
                <a:pathLst>
                  <a:path w="12">
                    <a:moveTo>
                      <a:pt x="0" y="0"/>
                    </a:moveTo>
                    <a:lnTo>
                      <a:pt x="12" y="0"/>
                    </a:lnTo>
                  </a:path>
                </a:pathLst>
              </a:custGeom>
              <a:noFill/>
              <a:ln w="1270">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12" name="Group 733"/>
            <p:cNvGrpSpPr>
              <a:grpSpLocks/>
            </p:cNvGrpSpPr>
            <p:nvPr/>
          </p:nvGrpSpPr>
          <p:grpSpPr bwMode="auto">
            <a:xfrm>
              <a:off x="1532" y="2216"/>
              <a:ext cx="207" cy="164"/>
              <a:chOff x="1532" y="2216"/>
              <a:chExt cx="207" cy="164"/>
            </a:xfrm>
          </p:grpSpPr>
          <p:sp>
            <p:nvSpPr>
              <p:cNvPr id="7593" name="Freeform 734"/>
              <p:cNvSpPr>
                <a:spLocks/>
              </p:cNvSpPr>
              <p:nvPr/>
            </p:nvSpPr>
            <p:spPr bwMode="auto">
              <a:xfrm>
                <a:off x="1532" y="2216"/>
                <a:ext cx="207" cy="164"/>
              </a:xfrm>
              <a:custGeom>
                <a:avLst/>
                <a:gdLst>
                  <a:gd name="T0" fmla="+- 0 1554 1532"/>
                  <a:gd name="T1" fmla="*/ T0 w 207"/>
                  <a:gd name="T2" fmla="+- 0 2216 2216"/>
                  <a:gd name="T3" fmla="*/ 2216 h 164"/>
                  <a:gd name="T4" fmla="+- 0 1532 1532"/>
                  <a:gd name="T5" fmla="*/ T4 w 207"/>
                  <a:gd name="T6" fmla="+- 0 2260 2216"/>
                  <a:gd name="T7" fmla="*/ 2260 h 164"/>
                  <a:gd name="T8" fmla="+- 0 1717 1532"/>
                  <a:gd name="T9" fmla="*/ T8 w 207"/>
                  <a:gd name="T10" fmla="+- 0 2379 2216"/>
                  <a:gd name="T11" fmla="*/ 2379 h 164"/>
                  <a:gd name="T12" fmla="+- 0 1738 1532"/>
                  <a:gd name="T13" fmla="*/ T12 w 207"/>
                  <a:gd name="T14" fmla="+- 0 2347 2216"/>
                  <a:gd name="T15" fmla="*/ 2347 h 164"/>
                  <a:gd name="T16" fmla="+- 0 1554 1532"/>
                  <a:gd name="T17" fmla="*/ T16 w 207"/>
                  <a:gd name="T18" fmla="+- 0 2216 2216"/>
                  <a:gd name="T19" fmla="*/ 2216 h 164"/>
                </a:gdLst>
                <a:ahLst/>
                <a:cxnLst>
                  <a:cxn ang="0">
                    <a:pos x="T1" y="T3"/>
                  </a:cxn>
                  <a:cxn ang="0">
                    <a:pos x="T5" y="T7"/>
                  </a:cxn>
                  <a:cxn ang="0">
                    <a:pos x="T9" y="T11"/>
                  </a:cxn>
                  <a:cxn ang="0">
                    <a:pos x="T13" y="T15"/>
                  </a:cxn>
                  <a:cxn ang="0">
                    <a:pos x="T17" y="T19"/>
                  </a:cxn>
                </a:cxnLst>
                <a:rect l="0" t="0" r="r" b="b"/>
                <a:pathLst>
                  <a:path w="207" h="164">
                    <a:moveTo>
                      <a:pt x="22" y="0"/>
                    </a:moveTo>
                    <a:lnTo>
                      <a:pt x="0" y="44"/>
                    </a:lnTo>
                    <a:lnTo>
                      <a:pt x="185" y="163"/>
                    </a:lnTo>
                    <a:lnTo>
                      <a:pt x="206" y="13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3" name="Group 731"/>
            <p:cNvGrpSpPr>
              <a:grpSpLocks/>
            </p:cNvGrpSpPr>
            <p:nvPr/>
          </p:nvGrpSpPr>
          <p:grpSpPr bwMode="auto">
            <a:xfrm>
              <a:off x="1749" y="2368"/>
              <a:ext cx="87" cy="77"/>
              <a:chOff x="1749" y="2368"/>
              <a:chExt cx="87" cy="77"/>
            </a:xfrm>
          </p:grpSpPr>
          <p:sp>
            <p:nvSpPr>
              <p:cNvPr id="7592" name="Freeform 732"/>
              <p:cNvSpPr>
                <a:spLocks/>
              </p:cNvSpPr>
              <p:nvPr/>
            </p:nvSpPr>
            <p:spPr bwMode="auto">
              <a:xfrm>
                <a:off x="1749" y="2368"/>
                <a:ext cx="87" cy="77"/>
              </a:xfrm>
              <a:custGeom>
                <a:avLst/>
                <a:gdLst>
                  <a:gd name="T0" fmla="+- 0 1771 1749"/>
                  <a:gd name="T1" fmla="*/ T0 w 87"/>
                  <a:gd name="T2" fmla="+- 0 2368 2368"/>
                  <a:gd name="T3" fmla="*/ 2368 h 77"/>
                  <a:gd name="T4" fmla="+- 0 1749 1749"/>
                  <a:gd name="T5" fmla="*/ T4 w 87"/>
                  <a:gd name="T6" fmla="+- 0 2401 2368"/>
                  <a:gd name="T7" fmla="*/ 2401 h 77"/>
                  <a:gd name="T8" fmla="+- 0 1803 1749"/>
                  <a:gd name="T9" fmla="*/ T8 w 87"/>
                  <a:gd name="T10" fmla="+- 0 2444 2368"/>
                  <a:gd name="T11" fmla="*/ 2444 h 77"/>
                  <a:gd name="T12" fmla="+- 0 1836 1749"/>
                  <a:gd name="T13" fmla="*/ T12 w 87"/>
                  <a:gd name="T14" fmla="+- 0 2412 2368"/>
                  <a:gd name="T15" fmla="*/ 2412 h 77"/>
                  <a:gd name="T16" fmla="+- 0 1771 1749"/>
                  <a:gd name="T17" fmla="*/ T16 w 87"/>
                  <a:gd name="T18" fmla="+- 0 2368 2368"/>
                  <a:gd name="T19" fmla="*/ 2368 h 77"/>
                </a:gdLst>
                <a:ahLst/>
                <a:cxnLst>
                  <a:cxn ang="0">
                    <a:pos x="T1" y="T3"/>
                  </a:cxn>
                  <a:cxn ang="0">
                    <a:pos x="T5" y="T7"/>
                  </a:cxn>
                  <a:cxn ang="0">
                    <a:pos x="T9" y="T11"/>
                  </a:cxn>
                  <a:cxn ang="0">
                    <a:pos x="T13" y="T15"/>
                  </a:cxn>
                  <a:cxn ang="0">
                    <a:pos x="T17" y="T19"/>
                  </a:cxn>
                </a:cxnLst>
                <a:rect l="0" t="0" r="r" b="b"/>
                <a:pathLst>
                  <a:path w="87" h="77">
                    <a:moveTo>
                      <a:pt x="22" y="0"/>
                    </a:moveTo>
                    <a:lnTo>
                      <a:pt x="0" y="33"/>
                    </a:lnTo>
                    <a:lnTo>
                      <a:pt x="54" y="76"/>
                    </a:lnTo>
                    <a:lnTo>
                      <a:pt x="87" y="44"/>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4" name="Group 729"/>
            <p:cNvGrpSpPr>
              <a:grpSpLocks/>
            </p:cNvGrpSpPr>
            <p:nvPr/>
          </p:nvGrpSpPr>
          <p:grpSpPr bwMode="auto">
            <a:xfrm>
              <a:off x="1836" y="2412"/>
              <a:ext cx="2" cy="2"/>
              <a:chOff x="1836" y="2412"/>
              <a:chExt cx="2" cy="2"/>
            </a:xfrm>
          </p:grpSpPr>
          <p:sp>
            <p:nvSpPr>
              <p:cNvPr id="7591" name="Freeform 730"/>
              <p:cNvSpPr>
                <a:spLocks/>
              </p:cNvSpPr>
              <p:nvPr/>
            </p:nvSpPr>
            <p:spPr bwMode="auto">
              <a:xfrm>
                <a:off x="1836" y="2412"/>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5" name="Group 727"/>
            <p:cNvGrpSpPr>
              <a:grpSpLocks/>
            </p:cNvGrpSpPr>
            <p:nvPr/>
          </p:nvGrpSpPr>
          <p:grpSpPr bwMode="auto">
            <a:xfrm>
              <a:off x="1803" y="2412"/>
              <a:ext cx="142" cy="120"/>
              <a:chOff x="1803" y="2412"/>
              <a:chExt cx="142" cy="120"/>
            </a:xfrm>
          </p:grpSpPr>
          <p:sp>
            <p:nvSpPr>
              <p:cNvPr id="7590" name="Freeform 728"/>
              <p:cNvSpPr>
                <a:spLocks/>
              </p:cNvSpPr>
              <p:nvPr/>
            </p:nvSpPr>
            <p:spPr bwMode="auto">
              <a:xfrm>
                <a:off x="1803" y="2412"/>
                <a:ext cx="142" cy="120"/>
              </a:xfrm>
              <a:custGeom>
                <a:avLst/>
                <a:gdLst>
                  <a:gd name="T0" fmla="+- 0 1836 1803"/>
                  <a:gd name="T1" fmla="*/ T0 w 142"/>
                  <a:gd name="T2" fmla="+- 0 2412 2412"/>
                  <a:gd name="T3" fmla="*/ 2412 h 120"/>
                  <a:gd name="T4" fmla="+- 0 1803 1803"/>
                  <a:gd name="T5" fmla="*/ T4 w 142"/>
                  <a:gd name="T6" fmla="+- 0 2444 2412"/>
                  <a:gd name="T7" fmla="*/ 2444 h 120"/>
                  <a:gd name="T8" fmla="+- 0 1912 1803"/>
                  <a:gd name="T9" fmla="*/ T8 w 142"/>
                  <a:gd name="T10" fmla="+- 0 2532 2412"/>
                  <a:gd name="T11" fmla="*/ 2532 h 120"/>
                  <a:gd name="T12" fmla="+- 0 1945 1803"/>
                  <a:gd name="T13" fmla="*/ T12 w 142"/>
                  <a:gd name="T14" fmla="+- 0 2499 2412"/>
                  <a:gd name="T15" fmla="*/ 2499 h 120"/>
                  <a:gd name="T16" fmla="+- 0 1836 1803"/>
                  <a:gd name="T17" fmla="*/ T16 w 142"/>
                  <a:gd name="T18" fmla="+- 0 2412 2412"/>
                  <a:gd name="T19" fmla="*/ 2412 h 120"/>
                </a:gdLst>
                <a:ahLst/>
                <a:cxnLst>
                  <a:cxn ang="0">
                    <a:pos x="T1" y="T3"/>
                  </a:cxn>
                  <a:cxn ang="0">
                    <a:pos x="T5" y="T7"/>
                  </a:cxn>
                  <a:cxn ang="0">
                    <a:pos x="T9" y="T11"/>
                  </a:cxn>
                  <a:cxn ang="0">
                    <a:pos x="T13" y="T15"/>
                  </a:cxn>
                  <a:cxn ang="0">
                    <a:pos x="T17" y="T19"/>
                  </a:cxn>
                </a:cxnLst>
                <a:rect l="0" t="0" r="r" b="b"/>
                <a:pathLst>
                  <a:path w="142" h="120">
                    <a:moveTo>
                      <a:pt x="33" y="0"/>
                    </a:moveTo>
                    <a:lnTo>
                      <a:pt x="0" y="32"/>
                    </a:lnTo>
                    <a:lnTo>
                      <a:pt x="109" y="120"/>
                    </a:lnTo>
                    <a:lnTo>
                      <a:pt x="142" y="87"/>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6" name="Group 725"/>
            <p:cNvGrpSpPr>
              <a:grpSpLocks/>
            </p:cNvGrpSpPr>
            <p:nvPr/>
          </p:nvGrpSpPr>
          <p:grpSpPr bwMode="auto">
            <a:xfrm>
              <a:off x="1945" y="2532"/>
              <a:ext cx="174" cy="153"/>
              <a:chOff x="1945" y="2532"/>
              <a:chExt cx="174" cy="153"/>
            </a:xfrm>
          </p:grpSpPr>
          <p:sp>
            <p:nvSpPr>
              <p:cNvPr id="7589" name="Freeform 726"/>
              <p:cNvSpPr>
                <a:spLocks/>
              </p:cNvSpPr>
              <p:nvPr/>
            </p:nvSpPr>
            <p:spPr bwMode="auto">
              <a:xfrm>
                <a:off x="1945" y="2532"/>
                <a:ext cx="174" cy="153"/>
              </a:xfrm>
              <a:custGeom>
                <a:avLst/>
                <a:gdLst>
                  <a:gd name="T0" fmla="+- 0 1977 1945"/>
                  <a:gd name="T1" fmla="*/ T0 w 174"/>
                  <a:gd name="T2" fmla="+- 0 2532 2532"/>
                  <a:gd name="T3" fmla="*/ 2532 h 153"/>
                  <a:gd name="T4" fmla="+- 0 1945 1945"/>
                  <a:gd name="T5" fmla="*/ T4 w 174"/>
                  <a:gd name="T6" fmla="+- 0 2564 2532"/>
                  <a:gd name="T7" fmla="*/ 2564 h 153"/>
                  <a:gd name="T8" fmla="+- 0 2086 1945"/>
                  <a:gd name="T9" fmla="*/ T8 w 174"/>
                  <a:gd name="T10" fmla="+- 0 2684 2532"/>
                  <a:gd name="T11" fmla="*/ 2684 h 153"/>
                  <a:gd name="T12" fmla="+- 0 2118 1945"/>
                  <a:gd name="T13" fmla="*/ T12 w 174"/>
                  <a:gd name="T14" fmla="+- 0 2651 2532"/>
                  <a:gd name="T15" fmla="*/ 2651 h 153"/>
                  <a:gd name="T16" fmla="+- 0 1977 1945"/>
                  <a:gd name="T17" fmla="*/ T16 w 174"/>
                  <a:gd name="T18" fmla="+- 0 2532 2532"/>
                  <a:gd name="T19" fmla="*/ 2532 h 153"/>
                </a:gdLst>
                <a:ahLst/>
                <a:cxnLst>
                  <a:cxn ang="0">
                    <a:pos x="T1" y="T3"/>
                  </a:cxn>
                  <a:cxn ang="0">
                    <a:pos x="T5" y="T7"/>
                  </a:cxn>
                  <a:cxn ang="0">
                    <a:pos x="T9" y="T11"/>
                  </a:cxn>
                  <a:cxn ang="0">
                    <a:pos x="T13" y="T15"/>
                  </a:cxn>
                  <a:cxn ang="0">
                    <a:pos x="T17" y="T19"/>
                  </a:cxn>
                </a:cxnLst>
                <a:rect l="0" t="0" r="r" b="b"/>
                <a:pathLst>
                  <a:path w="174" h="153">
                    <a:moveTo>
                      <a:pt x="32" y="0"/>
                    </a:moveTo>
                    <a:lnTo>
                      <a:pt x="0" y="32"/>
                    </a:lnTo>
                    <a:lnTo>
                      <a:pt x="141" y="152"/>
                    </a:lnTo>
                    <a:lnTo>
                      <a:pt x="173" y="119"/>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7" name="Group 723"/>
            <p:cNvGrpSpPr>
              <a:grpSpLocks/>
            </p:cNvGrpSpPr>
            <p:nvPr/>
          </p:nvGrpSpPr>
          <p:grpSpPr bwMode="auto">
            <a:xfrm>
              <a:off x="2086" y="2684"/>
              <a:ext cx="2" cy="2"/>
              <a:chOff x="2086" y="2684"/>
              <a:chExt cx="2" cy="2"/>
            </a:xfrm>
          </p:grpSpPr>
          <p:sp>
            <p:nvSpPr>
              <p:cNvPr id="7588" name="Freeform 724"/>
              <p:cNvSpPr>
                <a:spLocks/>
              </p:cNvSpPr>
              <p:nvPr/>
            </p:nvSpPr>
            <p:spPr bwMode="auto">
              <a:xfrm>
                <a:off x="2086" y="2684"/>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8" name="Group 721"/>
            <p:cNvGrpSpPr>
              <a:grpSpLocks/>
            </p:cNvGrpSpPr>
            <p:nvPr/>
          </p:nvGrpSpPr>
          <p:grpSpPr bwMode="auto">
            <a:xfrm>
              <a:off x="2086" y="2651"/>
              <a:ext cx="55" cy="55"/>
              <a:chOff x="2086" y="2651"/>
              <a:chExt cx="55" cy="55"/>
            </a:xfrm>
          </p:grpSpPr>
          <p:sp>
            <p:nvSpPr>
              <p:cNvPr id="7587" name="Freeform 722"/>
              <p:cNvSpPr>
                <a:spLocks/>
              </p:cNvSpPr>
              <p:nvPr/>
            </p:nvSpPr>
            <p:spPr bwMode="auto">
              <a:xfrm>
                <a:off x="2086" y="2651"/>
                <a:ext cx="55" cy="55"/>
              </a:xfrm>
              <a:custGeom>
                <a:avLst/>
                <a:gdLst>
                  <a:gd name="T0" fmla="+- 0 2118 2086"/>
                  <a:gd name="T1" fmla="*/ T0 w 55"/>
                  <a:gd name="T2" fmla="+- 0 2651 2651"/>
                  <a:gd name="T3" fmla="*/ 2651 h 55"/>
                  <a:gd name="T4" fmla="+- 0 2086 2086"/>
                  <a:gd name="T5" fmla="*/ T4 w 55"/>
                  <a:gd name="T6" fmla="+- 0 2684 2651"/>
                  <a:gd name="T7" fmla="*/ 2684 h 55"/>
                  <a:gd name="T8" fmla="+- 0 2118 2086"/>
                  <a:gd name="T9" fmla="*/ T8 w 55"/>
                  <a:gd name="T10" fmla="+- 0 2706 2651"/>
                  <a:gd name="T11" fmla="*/ 2706 h 55"/>
                  <a:gd name="T12" fmla="+- 0 2140 2086"/>
                  <a:gd name="T13" fmla="*/ T12 w 55"/>
                  <a:gd name="T14" fmla="+- 0 2673 2651"/>
                  <a:gd name="T15" fmla="*/ 2673 h 55"/>
                  <a:gd name="T16" fmla="+- 0 2118 2086"/>
                  <a:gd name="T17" fmla="*/ T16 w 55"/>
                  <a:gd name="T18" fmla="+- 0 2651 2651"/>
                  <a:gd name="T19" fmla="*/ 2651 h 55"/>
                </a:gdLst>
                <a:ahLst/>
                <a:cxnLst>
                  <a:cxn ang="0">
                    <a:pos x="T1" y="T3"/>
                  </a:cxn>
                  <a:cxn ang="0">
                    <a:pos x="T5" y="T7"/>
                  </a:cxn>
                  <a:cxn ang="0">
                    <a:pos x="T9" y="T11"/>
                  </a:cxn>
                  <a:cxn ang="0">
                    <a:pos x="T13" y="T15"/>
                  </a:cxn>
                  <a:cxn ang="0">
                    <a:pos x="T17" y="T19"/>
                  </a:cxn>
                </a:cxnLst>
                <a:rect l="0" t="0" r="r" b="b"/>
                <a:pathLst>
                  <a:path w="55" h="55">
                    <a:moveTo>
                      <a:pt x="32" y="0"/>
                    </a:moveTo>
                    <a:lnTo>
                      <a:pt x="0" y="33"/>
                    </a:lnTo>
                    <a:lnTo>
                      <a:pt x="32" y="55"/>
                    </a:lnTo>
                    <a:lnTo>
                      <a:pt x="54" y="22"/>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19" name="Group 719"/>
            <p:cNvGrpSpPr>
              <a:grpSpLocks/>
            </p:cNvGrpSpPr>
            <p:nvPr/>
          </p:nvGrpSpPr>
          <p:grpSpPr bwMode="auto">
            <a:xfrm>
              <a:off x="2151" y="2695"/>
              <a:ext cx="196" cy="174"/>
              <a:chOff x="2151" y="2695"/>
              <a:chExt cx="196" cy="174"/>
            </a:xfrm>
          </p:grpSpPr>
          <p:sp>
            <p:nvSpPr>
              <p:cNvPr id="7586" name="Freeform 720"/>
              <p:cNvSpPr>
                <a:spLocks/>
              </p:cNvSpPr>
              <p:nvPr/>
            </p:nvSpPr>
            <p:spPr bwMode="auto">
              <a:xfrm>
                <a:off x="2151" y="2695"/>
                <a:ext cx="196" cy="174"/>
              </a:xfrm>
              <a:custGeom>
                <a:avLst/>
                <a:gdLst>
                  <a:gd name="T0" fmla="+- 0 2173 2151"/>
                  <a:gd name="T1" fmla="*/ T0 w 196"/>
                  <a:gd name="T2" fmla="+- 0 2695 2695"/>
                  <a:gd name="T3" fmla="*/ 2695 h 174"/>
                  <a:gd name="T4" fmla="+- 0 2151 2151"/>
                  <a:gd name="T5" fmla="*/ T4 w 196"/>
                  <a:gd name="T6" fmla="+- 0 2727 2695"/>
                  <a:gd name="T7" fmla="*/ 2727 h 174"/>
                  <a:gd name="T8" fmla="+- 0 2314 2151"/>
                  <a:gd name="T9" fmla="*/ T8 w 196"/>
                  <a:gd name="T10" fmla="+- 0 2869 2695"/>
                  <a:gd name="T11" fmla="*/ 2869 h 174"/>
                  <a:gd name="T12" fmla="+- 0 2346 2151"/>
                  <a:gd name="T13" fmla="*/ T12 w 196"/>
                  <a:gd name="T14" fmla="+- 0 2836 2695"/>
                  <a:gd name="T15" fmla="*/ 2836 h 174"/>
                  <a:gd name="T16" fmla="+- 0 2173 2151"/>
                  <a:gd name="T17" fmla="*/ T16 w 196"/>
                  <a:gd name="T18" fmla="+- 0 2695 2695"/>
                  <a:gd name="T19" fmla="*/ 2695 h 174"/>
                </a:gdLst>
                <a:ahLst/>
                <a:cxnLst>
                  <a:cxn ang="0">
                    <a:pos x="T1" y="T3"/>
                  </a:cxn>
                  <a:cxn ang="0">
                    <a:pos x="T5" y="T7"/>
                  </a:cxn>
                  <a:cxn ang="0">
                    <a:pos x="T9" y="T11"/>
                  </a:cxn>
                  <a:cxn ang="0">
                    <a:pos x="T13" y="T15"/>
                  </a:cxn>
                  <a:cxn ang="0">
                    <a:pos x="T17" y="T19"/>
                  </a:cxn>
                </a:cxnLst>
                <a:rect l="0" t="0" r="r" b="b"/>
                <a:pathLst>
                  <a:path w="196" h="174">
                    <a:moveTo>
                      <a:pt x="22" y="0"/>
                    </a:moveTo>
                    <a:lnTo>
                      <a:pt x="0" y="32"/>
                    </a:lnTo>
                    <a:lnTo>
                      <a:pt x="163" y="174"/>
                    </a:lnTo>
                    <a:lnTo>
                      <a:pt x="195" y="14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0" name="Group 717"/>
            <p:cNvGrpSpPr>
              <a:grpSpLocks/>
            </p:cNvGrpSpPr>
            <p:nvPr/>
          </p:nvGrpSpPr>
          <p:grpSpPr bwMode="auto">
            <a:xfrm>
              <a:off x="2357" y="2858"/>
              <a:ext cx="196" cy="174"/>
              <a:chOff x="2357" y="2858"/>
              <a:chExt cx="196" cy="174"/>
            </a:xfrm>
          </p:grpSpPr>
          <p:sp>
            <p:nvSpPr>
              <p:cNvPr id="7585" name="Freeform 718"/>
              <p:cNvSpPr>
                <a:spLocks/>
              </p:cNvSpPr>
              <p:nvPr/>
            </p:nvSpPr>
            <p:spPr bwMode="auto">
              <a:xfrm>
                <a:off x="2357" y="2858"/>
                <a:ext cx="196" cy="174"/>
              </a:xfrm>
              <a:custGeom>
                <a:avLst/>
                <a:gdLst>
                  <a:gd name="T0" fmla="+- 0 2379 2357"/>
                  <a:gd name="T1" fmla="*/ T0 w 196"/>
                  <a:gd name="T2" fmla="+- 0 2858 2858"/>
                  <a:gd name="T3" fmla="*/ 2858 h 174"/>
                  <a:gd name="T4" fmla="+- 0 2357 2357"/>
                  <a:gd name="T5" fmla="*/ T4 w 196"/>
                  <a:gd name="T6" fmla="+- 0 2891 2858"/>
                  <a:gd name="T7" fmla="*/ 2891 h 174"/>
                  <a:gd name="T8" fmla="+- 0 2520 2357"/>
                  <a:gd name="T9" fmla="*/ T8 w 196"/>
                  <a:gd name="T10" fmla="+- 0 3032 2858"/>
                  <a:gd name="T11" fmla="*/ 3032 h 174"/>
                  <a:gd name="T12" fmla="+- 0 2553 2357"/>
                  <a:gd name="T13" fmla="*/ T12 w 196"/>
                  <a:gd name="T14" fmla="+- 0 2999 2858"/>
                  <a:gd name="T15" fmla="*/ 2999 h 174"/>
                  <a:gd name="T16" fmla="+- 0 2379 2357"/>
                  <a:gd name="T17" fmla="*/ T16 w 196"/>
                  <a:gd name="T18" fmla="+- 0 2858 2858"/>
                  <a:gd name="T19" fmla="*/ 2858 h 174"/>
                </a:gdLst>
                <a:ahLst/>
                <a:cxnLst>
                  <a:cxn ang="0">
                    <a:pos x="T1" y="T3"/>
                  </a:cxn>
                  <a:cxn ang="0">
                    <a:pos x="T5" y="T7"/>
                  </a:cxn>
                  <a:cxn ang="0">
                    <a:pos x="T9" y="T11"/>
                  </a:cxn>
                  <a:cxn ang="0">
                    <a:pos x="T13" y="T15"/>
                  </a:cxn>
                  <a:cxn ang="0">
                    <a:pos x="T17" y="T19"/>
                  </a:cxn>
                </a:cxnLst>
                <a:rect l="0" t="0" r="r" b="b"/>
                <a:pathLst>
                  <a:path w="196" h="174">
                    <a:moveTo>
                      <a:pt x="22" y="0"/>
                    </a:moveTo>
                    <a:lnTo>
                      <a:pt x="0" y="33"/>
                    </a:lnTo>
                    <a:lnTo>
                      <a:pt x="163" y="174"/>
                    </a:lnTo>
                    <a:lnTo>
                      <a:pt x="196" y="14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1" name="Group 715"/>
            <p:cNvGrpSpPr>
              <a:grpSpLocks/>
            </p:cNvGrpSpPr>
            <p:nvPr/>
          </p:nvGrpSpPr>
          <p:grpSpPr bwMode="auto">
            <a:xfrm>
              <a:off x="2553" y="3021"/>
              <a:ext cx="44" cy="55"/>
              <a:chOff x="2553" y="3021"/>
              <a:chExt cx="44" cy="55"/>
            </a:xfrm>
          </p:grpSpPr>
          <p:sp>
            <p:nvSpPr>
              <p:cNvPr id="7584" name="Freeform 716"/>
              <p:cNvSpPr>
                <a:spLocks/>
              </p:cNvSpPr>
              <p:nvPr/>
            </p:nvSpPr>
            <p:spPr bwMode="auto">
              <a:xfrm>
                <a:off x="2553" y="3021"/>
                <a:ext cx="44" cy="55"/>
              </a:xfrm>
              <a:custGeom>
                <a:avLst/>
                <a:gdLst>
                  <a:gd name="T0" fmla="+- 0 2586 2553"/>
                  <a:gd name="T1" fmla="*/ T0 w 44"/>
                  <a:gd name="T2" fmla="+- 0 3021 3021"/>
                  <a:gd name="T3" fmla="*/ 3021 h 55"/>
                  <a:gd name="T4" fmla="+- 0 2553 2553"/>
                  <a:gd name="T5" fmla="*/ T4 w 44"/>
                  <a:gd name="T6" fmla="+- 0 3054 3021"/>
                  <a:gd name="T7" fmla="*/ 3054 h 55"/>
                  <a:gd name="T8" fmla="+- 0 2574 2553"/>
                  <a:gd name="T9" fmla="*/ T8 w 44"/>
                  <a:gd name="T10" fmla="+- 0 3075 3021"/>
                  <a:gd name="T11" fmla="*/ 3075 h 55"/>
                  <a:gd name="T12" fmla="+- 0 2596 2553"/>
                  <a:gd name="T13" fmla="*/ T12 w 44"/>
                  <a:gd name="T14" fmla="+- 0 3032 3021"/>
                  <a:gd name="T15" fmla="*/ 3032 h 55"/>
                  <a:gd name="T16" fmla="+- 0 2586 2553"/>
                  <a:gd name="T17" fmla="*/ T16 w 44"/>
                  <a:gd name="T18" fmla="+- 0 3021 3021"/>
                  <a:gd name="T19" fmla="*/ 3021 h 55"/>
                </a:gdLst>
                <a:ahLst/>
                <a:cxnLst>
                  <a:cxn ang="0">
                    <a:pos x="T1" y="T3"/>
                  </a:cxn>
                  <a:cxn ang="0">
                    <a:pos x="T5" y="T7"/>
                  </a:cxn>
                  <a:cxn ang="0">
                    <a:pos x="T9" y="T11"/>
                  </a:cxn>
                  <a:cxn ang="0">
                    <a:pos x="T13" y="T15"/>
                  </a:cxn>
                  <a:cxn ang="0">
                    <a:pos x="T17" y="T19"/>
                  </a:cxn>
                </a:cxnLst>
                <a:rect l="0" t="0" r="r" b="b"/>
                <a:pathLst>
                  <a:path w="44" h="55">
                    <a:moveTo>
                      <a:pt x="33" y="0"/>
                    </a:moveTo>
                    <a:lnTo>
                      <a:pt x="0" y="33"/>
                    </a:lnTo>
                    <a:lnTo>
                      <a:pt x="21" y="54"/>
                    </a:lnTo>
                    <a:lnTo>
                      <a:pt x="43" y="11"/>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2" name="Group 713"/>
            <p:cNvGrpSpPr>
              <a:grpSpLocks/>
            </p:cNvGrpSpPr>
            <p:nvPr/>
          </p:nvGrpSpPr>
          <p:grpSpPr bwMode="auto">
            <a:xfrm>
              <a:off x="2303" y="1737"/>
              <a:ext cx="207" cy="153"/>
              <a:chOff x="2303" y="1737"/>
              <a:chExt cx="207" cy="153"/>
            </a:xfrm>
          </p:grpSpPr>
          <p:sp>
            <p:nvSpPr>
              <p:cNvPr id="7583" name="Freeform 714"/>
              <p:cNvSpPr>
                <a:spLocks/>
              </p:cNvSpPr>
              <p:nvPr/>
            </p:nvSpPr>
            <p:spPr bwMode="auto">
              <a:xfrm>
                <a:off x="2303" y="1737"/>
                <a:ext cx="207" cy="153"/>
              </a:xfrm>
              <a:custGeom>
                <a:avLst/>
                <a:gdLst>
                  <a:gd name="T0" fmla="+- 0 2325 2303"/>
                  <a:gd name="T1" fmla="*/ T0 w 207"/>
                  <a:gd name="T2" fmla="+- 0 1737 1737"/>
                  <a:gd name="T3" fmla="*/ 1737 h 153"/>
                  <a:gd name="T4" fmla="+- 0 2303 2303"/>
                  <a:gd name="T5" fmla="*/ T4 w 207"/>
                  <a:gd name="T6" fmla="+- 0 1770 1737"/>
                  <a:gd name="T7" fmla="*/ 1770 h 153"/>
                  <a:gd name="T8" fmla="+- 0 2488 2303"/>
                  <a:gd name="T9" fmla="*/ T8 w 207"/>
                  <a:gd name="T10" fmla="+- 0 1890 1737"/>
                  <a:gd name="T11" fmla="*/ 1890 h 153"/>
                  <a:gd name="T12" fmla="+- 0 2509 2303"/>
                  <a:gd name="T13" fmla="*/ T12 w 207"/>
                  <a:gd name="T14" fmla="+- 0 1857 1737"/>
                  <a:gd name="T15" fmla="*/ 1857 h 153"/>
                  <a:gd name="T16" fmla="+- 0 2325 2303"/>
                  <a:gd name="T17" fmla="*/ T16 w 207"/>
                  <a:gd name="T18" fmla="+- 0 1737 1737"/>
                  <a:gd name="T19" fmla="*/ 1737 h 153"/>
                </a:gdLst>
                <a:ahLst/>
                <a:cxnLst>
                  <a:cxn ang="0">
                    <a:pos x="T1" y="T3"/>
                  </a:cxn>
                  <a:cxn ang="0">
                    <a:pos x="T5" y="T7"/>
                  </a:cxn>
                  <a:cxn ang="0">
                    <a:pos x="T9" y="T11"/>
                  </a:cxn>
                  <a:cxn ang="0">
                    <a:pos x="T13" y="T15"/>
                  </a:cxn>
                  <a:cxn ang="0">
                    <a:pos x="T17" y="T19"/>
                  </a:cxn>
                </a:cxnLst>
                <a:rect l="0" t="0" r="r" b="b"/>
                <a:pathLst>
                  <a:path w="207" h="153">
                    <a:moveTo>
                      <a:pt x="22" y="0"/>
                    </a:moveTo>
                    <a:lnTo>
                      <a:pt x="0" y="33"/>
                    </a:lnTo>
                    <a:lnTo>
                      <a:pt x="185" y="153"/>
                    </a:lnTo>
                    <a:lnTo>
                      <a:pt x="206" y="120"/>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3" name="Group 711"/>
            <p:cNvGrpSpPr>
              <a:grpSpLocks/>
            </p:cNvGrpSpPr>
            <p:nvPr/>
          </p:nvGrpSpPr>
          <p:grpSpPr bwMode="auto">
            <a:xfrm>
              <a:off x="2520" y="1879"/>
              <a:ext cx="207" cy="153"/>
              <a:chOff x="2520" y="1879"/>
              <a:chExt cx="207" cy="153"/>
            </a:xfrm>
          </p:grpSpPr>
          <p:sp>
            <p:nvSpPr>
              <p:cNvPr id="7582" name="Freeform 712"/>
              <p:cNvSpPr>
                <a:spLocks/>
              </p:cNvSpPr>
              <p:nvPr/>
            </p:nvSpPr>
            <p:spPr bwMode="auto">
              <a:xfrm>
                <a:off x="2520" y="1879"/>
                <a:ext cx="207" cy="153"/>
              </a:xfrm>
              <a:custGeom>
                <a:avLst/>
                <a:gdLst>
                  <a:gd name="T0" fmla="+- 0 2542 2520"/>
                  <a:gd name="T1" fmla="*/ T0 w 207"/>
                  <a:gd name="T2" fmla="+- 0 1879 1879"/>
                  <a:gd name="T3" fmla="*/ 1879 h 153"/>
                  <a:gd name="T4" fmla="+- 0 2520 2520"/>
                  <a:gd name="T5" fmla="*/ T4 w 207"/>
                  <a:gd name="T6" fmla="+- 0 1912 1879"/>
                  <a:gd name="T7" fmla="*/ 1912 h 153"/>
                  <a:gd name="T8" fmla="+- 0 2705 2520"/>
                  <a:gd name="T9" fmla="*/ T8 w 207"/>
                  <a:gd name="T10" fmla="+- 0 2031 1879"/>
                  <a:gd name="T11" fmla="*/ 2031 h 153"/>
                  <a:gd name="T12" fmla="+- 0 2727 2520"/>
                  <a:gd name="T13" fmla="*/ T12 w 207"/>
                  <a:gd name="T14" fmla="+- 0 1988 1879"/>
                  <a:gd name="T15" fmla="*/ 1988 h 153"/>
                  <a:gd name="T16" fmla="+- 0 2542 2520"/>
                  <a:gd name="T17" fmla="*/ T16 w 207"/>
                  <a:gd name="T18" fmla="+- 0 1879 1879"/>
                  <a:gd name="T19" fmla="*/ 1879 h 153"/>
                </a:gdLst>
                <a:ahLst/>
                <a:cxnLst>
                  <a:cxn ang="0">
                    <a:pos x="T1" y="T3"/>
                  </a:cxn>
                  <a:cxn ang="0">
                    <a:pos x="T5" y="T7"/>
                  </a:cxn>
                  <a:cxn ang="0">
                    <a:pos x="T9" y="T11"/>
                  </a:cxn>
                  <a:cxn ang="0">
                    <a:pos x="T13" y="T15"/>
                  </a:cxn>
                  <a:cxn ang="0">
                    <a:pos x="T17" y="T19"/>
                  </a:cxn>
                </a:cxnLst>
                <a:rect l="0" t="0" r="r" b="b"/>
                <a:pathLst>
                  <a:path w="207" h="153">
                    <a:moveTo>
                      <a:pt x="22" y="0"/>
                    </a:moveTo>
                    <a:lnTo>
                      <a:pt x="0" y="33"/>
                    </a:lnTo>
                    <a:lnTo>
                      <a:pt x="185" y="152"/>
                    </a:lnTo>
                    <a:lnTo>
                      <a:pt x="207" y="109"/>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4" name="Group 709"/>
            <p:cNvGrpSpPr>
              <a:grpSpLocks/>
            </p:cNvGrpSpPr>
            <p:nvPr/>
          </p:nvGrpSpPr>
          <p:grpSpPr bwMode="auto">
            <a:xfrm>
              <a:off x="2737" y="2010"/>
              <a:ext cx="207" cy="164"/>
              <a:chOff x="2737" y="2010"/>
              <a:chExt cx="207" cy="164"/>
            </a:xfrm>
          </p:grpSpPr>
          <p:sp>
            <p:nvSpPr>
              <p:cNvPr id="7581" name="Freeform 710"/>
              <p:cNvSpPr>
                <a:spLocks/>
              </p:cNvSpPr>
              <p:nvPr/>
            </p:nvSpPr>
            <p:spPr bwMode="auto">
              <a:xfrm>
                <a:off x="2737" y="2010"/>
                <a:ext cx="207" cy="164"/>
              </a:xfrm>
              <a:custGeom>
                <a:avLst/>
                <a:gdLst>
                  <a:gd name="T0" fmla="+- 0 2770 2737"/>
                  <a:gd name="T1" fmla="*/ T0 w 207"/>
                  <a:gd name="T2" fmla="+- 0 2010 2010"/>
                  <a:gd name="T3" fmla="*/ 2010 h 164"/>
                  <a:gd name="T4" fmla="+- 0 2737 2737"/>
                  <a:gd name="T5" fmla="*/ T4 w 207"/>
                  <a:gd name="T6" fmla="+- 0 2053 2010"/>
                  <a:gd name="T7" fmla="*/ 2053 h 164"/>
                  <a:gd name="T8" fmla="+- 0 2922 2737"/>
                  <a:gd name="T9" fmla="*/ T8 w 207"/>
                  <a:gd name="T10" fmla="+- 0 2173 2010"/>
                  <a:gd name="T11" fmla="*/ 2173 h 164"/>
                  <a:gd name="T12" fmla="+- 0 2944 2737"/>
                  <a:gd name="T13" fmla="*/ T12 w 207"/>
                  <a:gd name="T14" fmla="+- 0 2129 2010"/>
                  <a:gd name="T15" fmla="*/ 2129 h 164"/>
                  <a:gd name="T16" fmla="+- 0 2770 2737"/>
                  <a:gd name="T17" fmla="*/ T16 w 207"/>
                  <a:gd name="T18" fmla="+- 0 2010 2010"/>
                  <a:gd name="T19" fmla="*/ 2010 h 164"/>
                </a:gdLst>
                <a:ahLst/>
                <a:cxnLst>
                  <a:cxn ang="0">
                    <a:pos x="T1" y="T3"/>
                  </a:cxn>
                  <a:cxn ang="0">
                    <a:pos x="T5" y="T7"/>
                  </a:cxn>
                  <a:cxn ang="0">
                    <a:pos x="T9" y="T11"/>
                  </a:cxn>
                  <a:cxn ang="0">
                    <a:pos x="T13" y="T15"/>
                  </a:cxn>
                  <a:cxn ang="0">
                    <a:pos x="T17" y="T19"/>
                  </a:cxn>
                </a:cxnLst>
                <a:rect l="0" t="0" r="r" b="b"/>
                <a:pathLst>
                  <a:path w="207" h="164">
                    <a:moveTo>
                      <a:pt x="33" y="0"/>
                    </a:moveTo>
                    <a:lnTo>
                      <a:pt x="0" y="43"/>
                    </a:lnTo>
                    <a:lnTo>
                      <a:pt x="185" y="163"/>
                    </a:lnTo>
                    <a:lnTo>
                      <a:pt x="207" y="119"/>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5" name="Group 707"/>
            <p:cNvGrpSpPr>
              <a:grpSpLocks/>
            </p:cNvGrpSpPr>
            <p:nvPr/>
          </p:nvGrpSpPr>
          <p:grpSpPr bwMode="auto">
            <a:xfrm>
              <a:off x="2966" y="2151"/>
              <a:ext cx="207" cy="153"/>
              <a:chOff x="2966" y="2151"/>
              <a:chExt cx="207" cy="153"/>
            </a:xfrm>
          </p:grpSpPr>
          <p:sp>
            <p:nvSpPr>
              <p:cNvPr id="7580" name="Freeform 708"/>
              <p:cNvSpPr>
                <a:spLocks/>
              </p:cNvSpPr>
              <p:nvPr/>
            </p:nvSpPr>
            <p:spPr bwMode="auto">
              <a:xfrm>
                <a:off x="2966" y="2151"/>
                <a:ext cx="207" cy="153"/>
              </a:xfrm>
              <a:custGeom>
                <a:avLst/>
                <a:gdLst>
                  <a:gd name="T0" fmla="+- 0 2987 2966"/>
                  <a:gd name="T1" fmla="*/ T0 w 207"/>
                  <a:gd name="T2" fmla="+- 0 2151 2151"/>
                  <a:gd name="T3" fmla="*/ 2151 h 153"/>
                  <a:gd name="T4" fmla="+- 0 2966 2966"/>
                  <a:gd name="T5" fmla="*/ T4 w 207"/>
                  <a:gd name="T6" fmla="+- 0 2194 2151"/>
                  <a:gd name="T7" fmla="*/ 2194 h 153"/>
                  <a:gd name="T8" fmla="+- 0 3150 2966"/>
                  <a:gd name="T9" fmla="*/ T8 w 207"/>
                  <a:gd name="T10" fmla="+- 0 2303 2151"/>
                  <a:gd name="T11" fmla="*/ 2303 h 153"/>
                  <a:gd name="T12" fmla="+- 0 3172 2966"/>
                  <a:gd name="T13" fmla="*/ T12 w 207"/>
                  <a:gd name="T14" fmla="+- 0 2270 2151"/>
                  <a:gd name="T15" fmla="*/ 2270 h 153"/>
                  <a:gd name="T16" fmla="+- 0 2987 2966"/>
                  <a:gd name="T17" fmla="*/ T16 w 207"/>
                  <a:gd name="T18" fmla="+- 0 2151 2151"/>
                  <a:gd name="T19" fmla="*/ 2151 h 153"/>
                </a:gdLst>
                <a:ahLst/>
                <a:cxnLst>
                  <a:cxn ang="0">
                    <a:pos x="T1" y="T3"/>
                  </a:cxn>
                  <a:cxn ang="0">
                    <a:pos x="T5" y="T7"/>
                  </a:cxn>
                  <a:cxn ang="0">
                    <a:pos x="T9" y="T11"/>
                  </a:cxn>
                  <a:cxn ang="0">
                    <a:pos x="T13" y="T15"/>
                  </a:cxn>
                  <a:cxn ang="0">
                    <a:pos x="T17" y="T19"/>
                  </a:cxn>
                </a:cxnLst>
                <a:rect l="0" t="0" r="r" b="b"/>
                <a:pathLst>
                  <a:path w="207" h="153">
                    <a:moveTo>
                      <a:pt x="21" y="0"/>
                    </a:moveTo>
                    <a:lnTo>
                      <a:pt x="0" y="43"/>
                    </a:lnTo>
                    <a:lnTo>
                      <a:pt x="184" y="152"/>
                    </a:lnTo>
                    <a:lnTo>
                      <a:pt x="206" y="119"/>
                    </a:lnTo>
                    <a:lnTo>
                      <a:pt x="2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6" name="Group 705"/>
            <p:cNvGrpSpPr>
              <a:grpSpLocks/>
            </p:cNvGrpSpPr>
            <p:nvPr/>
          </p:nvGrpSpPr>
          <p:grpSpPr bwMode="auto">
            <a:xfrm>
              <a:off x="3183" y="2292"/>
              <a:ext cx="120" cy="98"/>
              <a:chOff x="3183" y="2292"/>
              <a:chExt cx="120" cy="98"/>
            </a:xfrm>
          </p:grpSpPr>
          <p:sp>
            <p:nvSpPr>
              <p:cNvPr id="7579" name="Freeform 706"/>
              <p:cNvSpPr>
                <a:spLocks/>
              </p:cNvSpPr>
              <p:nvPr/>
            </p:nvSpPr>
            <p:spPr bwMode="auto">
              <a:xfrm>
                <a:off x="3183" y="2292"/>
                <a:ext cx="120" cy="98"/>
              </a:xfrm>
              <a:custGeom>
                <a:avLst/>
                <a:gdLst>
                  <a:gd name="T0" fmla="+- 0 3204 3183"/>
                  <a:gd name="T1" fmla="*/ T0 w 120"/>
                  <a:gd name="T2" fmla="+- 0 2292 2292"/>
                  <a:gd name="T3" fmla="*/ 2292 h 98"/>
                  <a:gd name="T4" fmla="+- 0 3183 3183"/>
                  <a:gd name="T5" fmla="*/ T4 w 120"/>
                  <a:gd name="T6" fmla="+- 0 2325 2292"/>
                  <a:gd name="T7" fmla="*/ 2325 h 98"/>
                  <a:gd name="T8" fmla="+- 0 3280 3183"/>
                  <a:gd name="T9" fmla="*/ T8 w 120"/>
                  <a:gd name="T10" fmla="+- 0 2390 2292"/>
                  <a:gd name="T11" fmla="*/ 2390 h 98"/>
                  <a:gd name="T12" fmla="+- 0 3302 3183"/>
                  <a:gd name="T13" fmla="*/ T12 w 120"/>
                  <a:gd name="T14" fmla="+- 0 2358 2292"/>
                  <a:gd name="T15" fmla="*/ 2358 h 98"/>
                  <a:gd name="T16" fmla="+- 0 3204 3183"/>
                  <a:gd name="T17" fmla="*/ T16 w 120"/>
                  <a:gd name="T18" fmla="+- 0 2292 2292"/>
                  <a:gd name="T19" fmla="*/ 2292 h 98"/>
                </a:gdLst>
                <a:ahLst/>
                <a:cxnLst>
                  <a:cxn ang="0">
                    <a:pos x="T1" y="T3"/>
                  </a:cxn>
                  <a:cxn ang="0">
                    <a:pos x="T5" y="T7"/>
                  </a:cxn>
                  <a:cxn ang="0">
                    <a:pos x="T9" y="T11"/>
                  </a:cxn>
                  <a:cxn ang="0">
                    <a:pos x="T13" y="T15"/>
                  </a:cxn>
                  <a:cxn ang="0">
                    <a:pos x="T17" y="T19"/>
                  </a:cxn>
                </a:cxnLst>
                <a:rect l="0" t="0" r="r" b="b"/>
                <a:pathLst>
                  <a:path w="120" h="98">
                    <a:moveTo>
                      <a:pt x="21" y="0"/>
                    </a:moveTo>
                    <a:lnTo>
                      <a:pt x="0" y="33"/>
                    </a:lnTo>
                    <a:lnTo>
                      <a:pt x="97" y="98"/>
                    </a:lnTo>
                    <a:lnTo>
                      <a:pt x="119" y="66"/>
                    </a:lnTo>
                    <a:lnTo>
                      <a:pt x="2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7" name="Group 703"/>
            <p:cNvGrpSpPr>
              <a:grpSpLocks/>
            </p:cNvGrpSpPr>
            <p:nvPr/>
          </p:nvGrpSpPr>
          <p:grpSpPr bwMode="auto">
            <a:xfrm>
              <a:off x="3302" y="2358"/>
              <a:ext cx="2" cy="2"/>
              <a:chOff x="3302" y="2358"/>
              <a:chExt cx="2" cy="2"/>
            </a:xfrm>
          </p:grpSpPr>
          <p:sp>
            <p:nvSpPr>
              <p:cNvPr id="7578" name="Freeform 704"/>
              <p:cNvSpPr>
                <a:spLocks/>
              </p:cNvSpPr>
              <p:nvPr/>
            </p:nvSpPr>
            <p:spPr bwMode="auto">
              <a:xfrm>
                <a:off x="3302" y="2358"/>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8" name="Group 701"/>
            <p:cNvGrpSpPr>
              <a:grpSpLocks/>
            </p:cNvGrpSpPr>
            <p:nvPr/>
          </p:nvGrpSpPr>
          <p:grpSpPr bwMode="auto">
            <a:xfrm>
              <a:off x="3280" y="2358"/>
              <a:ext cx="98" cy="98"/>
              <a:chOff x="3280" y="2358"/>
              <a:chExt cx="98" cy="98"/>
            </a:xfrm>
          </p:grpSpPr>
          <p:sp>
            <p:nvSpPr>
              <p:cNvPr id="7577" name="Freeform 702"/>
              <p:cNvSpPr>
                <a:spLocks/>
              </p:cNvSpPr>
              <p:nvPr/>
            </p:nvSpPr>
            <p:spPr bwMode="auto">
              <a:xfrm>
                <a:off x="3280" y="2358"/>
                <a:ext cx="98" cy="98"/>
              </a:xfrm>
              <a:custGeom>
                <a:avLst/>
                <a:gdLst>
                  <a:gd name="T0" fmla="+- 0 3302 3280"/>
                  <a:gd name="T1" fmla="*/ T0 w 98"/>
                  <a:gd name="T2" fmla="+- 0 2358 2358"/>
                  <a:gd name="T3" fmla="*/ 2358 h 98"/>
                  <a:gd name="T4" fmla="+- 0 3280 3280"/>
                  <a:gd name="T5" fmla="*/ T4 w 98"/>
                  <a:gd name="T6" fmla="+- 0 2390 2358"/>
                  <a:gd name="T7" fmla="*/ 2390 h 98"/>
                  <a:gd name="T8" fmla="+- 0 3357 3280"/>
                  <a:gd name="T9" fmla="*/ T8 w 98"/>
                  <a:gd name="T10" fmla="+- 0 2455 2358"/>
                  <a:gd name="T11" fmla="*/ 2455 h 98"/>
                  <a:gd name="T12" fmla="+- 0 3378 3280"/>
                  <a:gd name="T13" fmla="*/ T12 w 98"/>
                  <a:gd name="T14" fmla="+- 0 2423 2358"/>
                  <a:gd name="T15" fmla="*/ 2423 h 98"/>
                  <a:gd name="T16" fmla="+- 0 3302 3280"/>
                  <a:gd name="T17" fmla="*/ T16 w 98"/>
                  <a:gd name="T18" fmla="+- 0 2358 2358"/>
                  <a:gd name="T19" fmla="*/ 2358 h 98"/>
                </a:gdLst>
                <a:ahLst/>
                <a:cxnLst>
                  <a:cxn ang="0">
                    <a:pos x="T1" y="T3"/>
                  </a:cxn>
                  <a:cxn ang="0">
                    <a:pos x="T5" y="T7"/>
                  </a:cxn>
                  <a:cxn ang="0">
                    <a:pos x="T9" y="T11"/>
                  </a:cxn>
                  <a:cxn ang="0">
                    <a:pos x="T13" y="T15"/>
                  </a:cxn>
                  <a:cxn ang="0">
                    <a:pos x="T17" y="T19"/>
                  </a:cxn>
                </a:cxnLst>
                <a:rect l="0" t="0" r="r" b="b"/>
                <a:pathLst>
                  <a:path w="98" h="98">
                    <a:moveTo>
                      <a:pt x="22" y="0"/>
                    </a:moveTo>
                    <a:lnTo>
                      <a:pt x="0" y="32"/>
                    </a:lnTo>
                    <a:lnTo>
                      <a:pt x="77" y="97"/>
                    </a:lnTo>
                    <a:lnTo>
                      <a:pt x="98" y="65"/>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29" name="Group 699"/>
            <p:cNvGrpSpPr>
              <a:grpSpLocks/>
            </p:cNvGrpSpPr>
            <p:nvPr/>
          </p:nvGrpSpPr>
          <p:grpSpPr bwMode="auto">
            <a:xfrm>
              <a:off x="3389" y="2444"/>
              <a:ext cx="98" cy="98"/>
              <a:chOff x="3389" y="2444"/>
              <a:chExt cx="98" cy="98"/>
            </a:xfrm>
          </p:grpSpPr>
          <p:sp>
            <p:nvSpPr>
              <p:cNvPr id="7576" name="Freeform 700"/>
              <p:cNvSpPr>
                <a:spLocks/>
              </p:cNvSpPr>
              <p:nvPr/>
            </p:nvSpPr>
            <p:spPr bwMode="auto">
              <a:xfrm>
                <a:off x="3389" y="2444"/>
                <a:ext cx="98" cy="98"/>
              </a:xfrm>
              <a:custGeom>
                <a:avLst/>
                <a:gdLst>
                  <a:gd name="T0" fmla="+- 0 3422 3389"/>
                  <a:gd name="T1" fmla="*/ T0 w 98"/>
                  <a:gd name="T2" fmla="+- 0 2444 2444"/>
                  <a:gd name="T3" fmla="*/ 2444 h 98"/>
                  <a:gd name="T4" fmla="+- 0 3389 3389"/>
                  <a:gd name="T5" fmla="*/ T4 w 98"/>
                  <a:gd name="T6" fmla="+- 0 2488 2444"/>
                  <a:gd name="T7" fmla="*/ 2488 h 98"/>
                  <a:gd name="T8" fmla="+- 0 3465 3389"/>
                  <a:gd name="T9" fmla="*/ T8 w 98"/>
                  <a:gd name="T10" fmla="+- 0 2542 2444"/>
                  <a:gd name="T11" fmla="*/ 2542 h 98"/>
                  <a:gd name="T12" fmla="+- 0 3487 3389"/>
                  <a:gd name="T13" fmla="*/ T12 w 98"/>
                  <a:gd name="T14" fmla="+- 0 2510 2444"/>
                  <a:gd name="T15" fmla="*/ 2510 h 98"/>
                  <a:gd name="T16" fmla="+- 0 3422 3389"/>
                  <a:gd name="T17" fmla="*/ T16 w 98"/>
                  <a:gd name="T18" fmla="+- 0 2444 2444"/>
                  <a:gd name="T19" fmla="*/ 2444 h 98"/>
                </a:gdLst>
                <a:ahLst/>
                <a:cxnLst>
                  <a:cxn ang="0">
                    <a:pos x="T1" y="T3"/>
                  </a:cxn>
                  <a:cxn ang="0">
                    <a:pos x="T5" y="T7"/>
                  </a:cxn>
                  <a:cxn ang="0">
                    <a:pos x="T9" y="T11"/>
                  </a:cxn>
                  <a:cxn ang="0">
                    <a:pos x="T13" y="T15"/>
                  </a:cxn>
                  <a:cxn ang="0">
                    <a:pos x="T17" y="T19"/>
                  </a:cxn>
                </a:cxnLst>
                <a:rect l="0" t="0" r="r" b="b"/>
                <a:pathLst>
                  <a:path w="98" h="98">
                    <a:moveTo>
                      <a:pt x="33" y="0"/>
                    </a:moveTo>
                    <a:lnTo>
                      <a:pt x="0" y="44"/>
                    </a:lnTo>
                    <a:lnTo>
                      <a:pt x="76" y="98"/>
                    </a:lnTo>
                    <a:lnTo>
                      <a:pt x="98" y="66"/>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0" name="Group 697"/>
            <p:cNvGrpSpPr>
              <a:grpSpLocks/>
            </p:cNvGrpSpPr>
            <p:nvPr/>
          </p:nvGrpSpPr>
          <p:grpSpPr bwMode="auto">
            <a:xfrm>
              <a:off x="3465" y="2510"/>
              <a:ext cx="120" cy="109"/>
              <a:chOff x="3465" y="2510"/>
              <a:chExt cx="120" cy="109"/>
            </a:xfrm>
          </p:grpSpPr>
          <p:sp>
            <p:nvSpPr>
              <p:cNvPr id="7575" name="Freeform 698"/>
              <p:cNvSpPr>
                <a:spLocks/>
              </p:cNvSpPr>
              <p:nvPr/>
            </p:nvSpPr>
            <p:spPr bwMode="auto">
              <a:xfrm>
                <a:off x="3465" y="2510"/>
                <a:ext cx="120" cy="109"/>
              </a:xfrm>
              <a:custGeom>
                <a:avLst/>
                <a:gdLst>
                  <a:gd name="T0" fmla="+- 0 3487 3465"/>
                  <a:gd name="T1" fmla="*/ T0 w 120"/>
                  <a:gd name="T2" fmla="+- 0 2510 2510"/>
                  <a:gd name="T3" fmla="*/ 2510 h 109"/>
                  <a:gd name="T4" fmla="+- 0 3465 3465"/>
                  <a:gd name="T5" fmla="*/ T4 w 120"/>
                  <a:gd name="T6" fmla="+- 0 2542 2510"/>
                  <a:gd name="T7" fmla="*/ 2542 h 109"/>
                  <a:gd name="T8" fmla="+- 0 3552 3465"/>
                  <a:gd name="T9" fmla="*/ T8 w 120"/>
                  <a:gd name="T10" fmla="+- 0 2618 2510"/>
                  <a:gd name="T11" fmla="*/ 2618 h 109"/>
                  <a:gd name="T12" fmla="+- 0 3584 3465"/>
                  <a:gd name="T13" fmla="*/ T12 w 120"/>
                  <a:gd name="T14" fmla="+- 0 2586 2510"/>
                  <a:gd name="T15" fmla="*/ 2586 h 109"/>
                  <a:gd name="T16" fmla="+- 0 3487 3465"/>
                  <a:gd name="T17" fmla="*/ T16 w 120"/>
                  <a:gd name="T18" fmla="+- 0 2510 2510"/>
                  <a:gd name="T19" fmla="*/ 2510 h 109"/>
                </a:gdLst>
                <a:ahLst/>
                <a:cxnLst>
                  <a:cxn ang="0">
                    <a:pos x="T1" y="T3"/>
                  </a:cxn>
                  <a:cxn ang="0">
                    <a:pos x="T5" y="T7"/>
                  </a:cxn>
                  <a:cxn ang="0">
                    <a:pos x="T9" y="T11"/>
                  </a:cxn>
                  <a:cxn ang="0">
                    <a:pos x="T13" y="T15"/>
                  </a:cxn>
                  <a:cxn ang="0">
                    <a:pos x="T17" y="T19"/>
                  </a:cxn>
                </a:cxnLst>
                <a:rect l="0" t="0" r="r" b="b"/>
                <a:pathLst>
                  <a:path w="120" h="109">
                    <a:moveTo>
                      <a:pt x="22" y="0"/>
                    </a:moveTo>
                    <a:lnTo>
                      <a:pt x="0" y="32"/>
                    </a:lnTo>
                    <a:lnTo>
                      <a:pt x="87" y="108"/>
                    </a:lnTo>
                    <a:lnTo>
                      <a:pt x="119" y="76"/>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31" name="Group 695"/>
            <p:cNvGrpSpPr>
              <a:grpSpLocks/>
            </p:cNvGrpSpPr>
            <p:nvPr/>
          </p:nvGrpSpPr>
          <p:grpSpPr bwMode="auto">
            <a:xfrm>
              <a:off x="3584" y="2618"/>
              <a:ext cx="196" cy="174"/>
              <a:chOff x="3584" y="2618"/>
              <a:chExt cx="196" cy="174"/>
            </a:xfrm>
          </p:grpSpPr>
          <p:sp>
            <p:nvSpPr>
              <p:cNvPr id="7574" name="Freeform 696"/>
              <p:cNvSpPr>
                <a:spLocks/>
              </p:cNvSpPr>
              <p:nvPr/>
            </p:nvSpPr>
            <p:spPr bwMode="auto">
              <a:xfrm>
                <a:off x="3584" y="2618"/>
                <a:ext cx="196" cy="174"/>
              </a:xfrm>
              <a:custGeom>
                <a:avLst/>
                <a:gdLst>
                  <a:gd name="T0" fmla="+- 0 3617 3584"/>
                  <a:gd name="T1" fmla="*/ T0 w 196"/>
                  <a:gd name="T2" fmla="+- 0 2618 2618"/>
                  <a:gd name="T3" fmla="*/ 2618 h 174"/>
                  <a:gd name="T4" fmla="+- 0 3584 3584"/>
                  <a:gd name="T5" fmla="*/ T4 w 196"/>
                  <a:gd name="T6" fmla="+- 0 2651 2618"/>
                  <a:gd name="T7" fmla="*/ 2651 h 174"/>
                  <a:gd name="T8" fmla="+- 0 3758 3584"/>
                  <a:gd name="T9" fmla="*/ T8 w 196"/>
                  <a:gd name="T10" fmla="+- 0 2782 2618"/>
                  <a:gd name="T11" fmla="*/ 2782 h 174"/>
                  <a:gd name="T12" fmla="+- 0 3758 3584"/>
                  <a:gd name="T13" fmla="*/ T12 w 196"/>
                  <a:gd name="T14" fmla="+- 0 2792 2618"/>
                  <a:gd name="T15" fmla="*/ 2792 h 174"/>
                  <a:gd name="T16" fmla="+- 0 3780 3584"/>
                  <a:gd name="T17" fmla="*/ T16 w 196"/>
                  <a:gd name="T18" fmla="+- 0 2749 2618"/>
                  <a:gd name="T19" fmla="*/ 2749 h 174"/>
                  <a:gd name="T20" fmla="+- 0 3617 3584"/>
                  <a:gd name="T21" fmla="*/ T20 w 196"/>
                  <a:gd name="T22" fmla="+- 0 2618 2618"/>
                  <a:gd name="T23" fmla="*/ 2618 h 174"/>
                </a:gdLst>
                <a:ahLst/>
                <a:cxnLst>
                  <a:cxn ang="0">
                    <a:pos x="T1" y="T3"/>
                  </a:cxn>
                  <a:cxn ang="0">
                    <a:pos x="T5" y="T7"/>
                  </a:cxn>
                  <a:cxn ang="0">
                    <a:pos x="T9" y="T11"/>
                  </a:cxn>
                  <a:cxn ang="0">
                    <a:pos x="T13" y="T15"/>
                  </a:cxn>
                  <a:cxn ang="0">
                    <a:pos x="T17" y="T19"/>
                  </a:cxn>
                  <a:cxn ang="0">
                    <a:pos x="T21" y="T23"/>
                  </a:cxn>
                </a:cxnLst>
                <a:rect l="0" t="0" r="r" b="b"/>
                <a:pathLst>
                  <a:path w="196" h="174">
                    <a:moveTo>
                      <a:pt x="33" y="0"/>
                    </a:moveTo>
                    <a:lnTo>
                      <a:pt x="0" y="33"/>
                    </a:lnTo>
                    <a:lnTo>
                      <a:pt x="174" y="164"/>
                    </a:lnTo>
                    <a:lnTo>
                      <a:pt x="174" y="174"/>
                    </a:lnTo>
                    <a:lnTo>
                      <a:pt x="196" y="131"/>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80" name="Group 693"/>
            <p:cNvGrpSpPr>
              <a:grpSpLocks/>
            </p:cNvGrpSpPr>
            <p:nvPr/>
          </p:nvGrpSpPr>
          <p:grpSpPr bwMode="auto">
            <a:xfrm>
              <a:off x="3758" y="2782"/>
              <a:ext cx="2" cy="11"/>
              <a:chOff x="3758" y="2782"/>
              <a:chExt cx="2" cy="11"/>
            </a:xfrm>
          </p:grpSpPr>
          <p:sp>
            <p:nvSpPr>
              <p:cNvPr id="7573" name="Freeform 694"/>
              <p:cNvSpPr>
                <a:spLocks/>
              </p:cNvSpPr>
              <p:nvPr/>
            </p:nvSpPr>
            <p:spPr bwMode="auto">
              <a:xfrm>
                <a:off x="3758" y="2782"/>
                <a:ext cx="2" cy="11"/>
              </a:xfrm>
              <a:custGeom>
                <a:avLst/>
                <a:gdLst>
                  <a:gd name="T0" fmla="+- 0 2787 2782"/>
                  <a:gd name="T1" fmla="*/ 2787 h 11"/>
                  <a:gd name="T2" fmla="+- 0 2787 2782"/>
                  <a:gd name="T3" fmla="*/ 2787 h 11"/>
                </a:gdLst>
                <a:ahLst/>
                <a:cxnLst>
                  <a:cxn ang="0">
                    <a:pos x="0" y="T1"/>
                  </a:cxn>
                  <a:cxn ang="0">
                    <a:pos x="0" y="T3"/>
                  </a:cxn>
                </a:cxnLst>
                <a:rect l="0" t="0" r="r" b="b"/>
                <a:pathLst>
                  <a:path h="11">
                    <a:moveTo>
                      <a:pt x="0" y="5"/>
                    </a:moveTo>
                    <a:lnTo>
                      <a:pt x="0" y="5"/>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6881" name="Group 691"/>
            <p:cNvGrpSpPr>
              <a:grpSpLocks/>
            </p:cNvGrpSpPr>
            <p:nvPr/>
          </p:nvGrpSpPr>
          <p:grpSpPr bwMode="auto">
            <a:xfrm>
              <a:off x="3802" y="2771"/>
              <a:ext cx="207" cy="153"/>
              <a:chOff x="3802" y="2771"/>
              <a:chExt cx="207" cy="153"/>
            </a:xfrm>
          </p:grpSpPr>
          <p:sp>
            <p:nvSpPr>
              <p:cNvPr id="7572" name="Freeform 692"/>
              <p:cNvSpPr>
                <a:spLocks/>
              </p:cNvSpPr>
              <p:nvPr/>
            </p:nvSpPr>
            <p:spPr bwMode="auto">
              <a:xfrm>
                <a:off x="3802" y="2771"/>
                <a:ext cx="207" cy="153"/>
              </a:xfrm>
              <a:custGeom>
                <a:avLst/>
                <a:gdLst>
                  <a:gd name="T0" fmla="+- 0 3823 3802"/>
                  <a:gd name="T1" fmla="*/ T0 w 207"/>
                  <a:gd name="T2" fmla="+- 0 2771 2771"/>
                  <a:gd name="T3" fmla="*/ 2771 h 153"/>
                  <a:gd name="T4" fmla="+- 0 3802 3802"/>
                  <a:gd name="T5" fmla="*/ T4 w 207"/>
                  <a:gd name="T6" fmla="+- 0 2814 2771"/>
                  <a:gd name="T7" fmla="*/ 2814 h 153"/>
                  <a:gd name="T8" fmla="+- 0 3986 3802"/>
                  <a:gd name="T9" fmla="*/ T8 w 207"/>
                  <a:gd name="T10" fmla="+- 0 2923 2771"/>
                  <a:gd name="T11" fmla="*/ 2923 h 153"/>
                  <a:gd name="T12" fmla="+- 0 4008 3802"/>
                  <a:gd name="T13" fmla="*/ T12 w 207"/>
                  <a:gd name="T14" fmla="+- 0 2880 2771"/>
                  <a:gd name="T15" fmla="*/ 2880 h 153"/>
                  <a:gd name="T16" fmla="+- 0 3823 3802"/>
                  <a:gd name="T17" fmla="*/ T16 w 207"/>
                  <a:gd name="T18" fmla="+- 0 2771 2771"/>
                  <a:gd name="T19" fmla="*/ 2771 h 153"/>
                </a:gdLst>
                <a:ahLst/>
                <a:cxnLst>
                  <a:cxn ang="0">
                    <a:pos x="T1" y="T3"/>
                  </a:cxn>
                  <a:cxn ang="0">
                    <a:pos x="T5" y="T7"/>
                  </a:cxn>
                  <a:cxn ang="0">
                    <a:pos x="T9" y="T11"/>
                  </a:cxn>
                  <a:cxn ang="0">
                    <a:pos x="T13" y="T15"/>
                  </a:cxn>
                  <a:cxn ang="0">
                    <a:pos x="T17" y="T19"/>
                  </a:cxn>
                </a:cxnLst>
                <a:rect l="0" t="0" r="r" b="b"/>
                <a:pathLst>
                  <a:path w="207" h="153">
                    <a:moveTo>
                      <a:pt x="21" y="0"/>
                    </a:moveTo>
                    <a:lnTo>
                      <a:pt x="0" y="43"/>
                    </a:lnTo>
                    <a:lnTo>
                      <a:pt x="184" y="152"/>
                    </a:lnTo>
                    <a:lnTo>
                      <a:pt x="206" y="109"/>
                    </a:lnTo>
                    <a:lnTo>
                      <a:pt x="2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82" name="Group 689"/>
            <p:cNvGrpSpPr>
              <a:grpSpLocks/>
            </p:cNvGrpSpPr>
            <p:nvPr/>
          </p:nvGrpSpPr>
          <p:grpSpPr bwMode="auto">
            <a:xfrm>
              <a:off x="4019" y="2901"/>
              <a:ext cx="44" cy="55"/>
              <a:chOff x="4019" y="2901"/>
              <a:chExt cx="44" cy="55"/>
            </a:xfrm>
          </p:grpSpPr>
          <p:sp>
            <p:nvSpPr>
              <p:cNvPr id="7571" name="Freeform 690"/>
              <p:cNvSpPr>
                <a:spLocks/>
              </p:cNvSpPr>
              <p:nvPr/>
            </p:nvSpPr>
            <p:spPr bwMode="auto">
              <a:xfrm>
                <a:off x="4019" y="2901"/>
                <a:ext cx="44" cy="55"/>
              </a:xfrm>
              <a:custGeom>
                <a:avLst/>
                <a:gdLst>
                  <a:gd name="T0" fmla="+- 0 4040 4019"/>
                  <a:gd name="T1" fmla="*/ T0 w 44"/>
                  <a:gd name="T2" fmla="+- 0 2901 2901"/>
                  <a:gd name="T3" fmla="*/ 2901 h 55"/>
                  <a:gd name="T4" fmla="+- 0 4019 4019"/>
                  <a:gd name="T5" fmla="*/ T4 w 44"/>
                  <a:gd name="T6" fmla="+- 0 2945 2901"/>
                  <a:gd name="T7" fmla="*/ 2945 h 55"/>
                  <a:gd name="T8" fmla="+- 0 4040 4019"/>
                  <a:gd name="T9" fmla="*/ T8 w 44"/>
                  <a:gd name="T10" fmla="+- 0 2956 2901"/>
                  <a:gd name="T11" fmla="*/ 2956 h 55"/>
                  <a:gd name="T12" fmla="+- 0 4062 4019"/>
                  <a:gd name="T13" fmla="*/ T12 w 44"/>
                  <a:gd name="T14" fmla="+- 0 2912 2901"/>
                  <a:gd name="T15" fmla="*/ 2912 h 55"/>
                  <a:gd name="T16" fmla="+- 0 4040 4019"/>
                  <a:gd name="T17" fmla="*/ T16 w 44"/>
                  <a:gd name="T18" fmla="+- 0 2901 2901"/>
                  <a:gd name="T19" fmla="*/ 2901 h 55"/>
                </a:gdLst>
                <a:ahLst/>
                <a:cxnLst>
                  <a:cxn ang="0">
                    <a:pos x="T1" y="T3"/>
                  </a:cxn>
                  <a:cxn ang="0">
                    <a:pos x="T5" y="T7"/>
                  </a:cxn>
                  <a:cxn ang="0">
                    <a:pos x="T9" y="T11"/>
                  </a:cxn>
                  <a:cxn ang="0">
                    <a:pos x="T13" y="T15"/>
                  </a:cxn>
                  <a:cxn ang="0">
                    <a:pos x="T17" y="T19"/>
                  </a:cxn>
                </a:cxnLst>
                <a:rect l="0" t="0" r="r" b="b"/>
                <a:pathLst>
                  <a:path w="44" h="55">
                    <a:moveTo>
                      <a:pt x="21" y="0"/>
                    </a:moveTo>
                    <a:lnTo>
                      <a:pt x="0" y="44"/>
                    </a:lnTo>
                    <a:lnTo>
                      <a:pt x="21" y="55"/>
                    </a:lnTo>
                    <a:lnTo>
                      <a:pt x="43" y="11"/>
                    </a:lnTo>
                    <a:lnTo>
                      <a:pt x="2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83" name="Group 687"/>
            <p:cNvGrpSpPr>
              <a:grpSpLocks/>
            </p:cNvGrpSpPr>
            <p:nvPr/>
          </p:nvGrpSpPr>
          <p:grpSpPr bwMode="auto">
            <a:xfrm>
              <a:off x="4062" y="2912"/>
              <a:ext cx="2" cy="2"/>
              <a:chOff x="4062" y="2912"/>
              <a:chExt cx="2" cy="2"/>
            </a:xfrm>
          </p:grpSpPr>
          <p:sp>
            <p:nvSpPr>
              <p:cNvPr id="7570" name="Freeform 688"/>
              <p:cNvSpPr>
                <a:spLocks/>
              </p:cNvSpPr>
              <p:nvPr/>
            </p:nvSpPr>
            <p:spPr bwMode="auto">
              <a:xfrm>
                <a:off x="4062" y="2912"/>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84" name="Group 685"/>
            <p:cNvGrpSpPr>
              <a:grpSpLocks/>
            </p:cNvGrpSpPr>
            <p:nvPr/>
          </p:nvGrpSpPr>
          <p:grpSpPr bwMode="auto">
            <a:xfrm>
              <a:off x="4040" y="2912"/>
              <a:ext cx="174" cy="164"/>
              <a:chOff x="4040" y="2912"/>
              <a:chExt cx="174" cy="164"/>
            </a:xfrm>
          </p:grpSpPr>
          <p:sp>
            <p:nvSpPr>
              <p:cNvPr id="7569" name="Freeform 686"/>
              <p:cNvSpPr>
                <a:spLocks/>
              </p:cNvSpPr>
              <p:nvPr/>
            </p:nvSpPr>
            <p:spPr bwMode="auto">
              <a:xfrm>
                <a:off x="4040" y="2912"/>
                <a:ext cx="174" cy="164"/>
              </a:xfrm>
              <a:custGeom>
                <a:avLst/>
                <a:gdLst>
                  <a:gd name="T0" fmla="+- 0 4062 4040"/>
                  <a:gd name="T1" fmla="*/ T0 w 174"/>
                  <a:gd name="T2" fmla="+- 0 2912 2912"/>
                  <a:gd name="T3" fmla="*/ 2912 h 164"/>
                  <a:gd name="T4" fmla="+- 0 4040 4040"/>
                  <a:gd name="T5" fmla="*/ T4 w 174"/>
                  <a:gd name="T6" fmla="+- 0 2945 2912"/>
                  <a:gd name="T7" fmla="*/ 2945 h 164"/>
                  <a:gd name="T8" fmla="+- 0 4182 4040"/>
                  <a:gd name="T9" fmla="*/ T8 w 174"/>
                  <a:gd name="T10" fmla="+- 0 3075 2912"/>
                  <a:gd name="T11" fmla="*/ 3075 h 164"/>
                  <a:gd name="T12" fmla="+- 0 4214 4040"/>
                  <a:gd name="T13" fmla="*/ T12 w 174"/>
                  <a:gd name="T14" fmla="+- 0 3043 2912"/>
                  <a:gd name="T15" fmla="*/ 3043 h 164"/>
                  <a:gd name="T16" fmla="+- 0 4062 4040"/>
                  <a:gd name="T17" fmla="*/ T16 w 174"/>
                  <a:gd name="T18" fmla="+- 0 2912 2912"/>
                  <a:gd name="T19" fmla="*/ 2912 h 164"/>
                </a:gdLst>
                <a:ahLst/>
                <a:cxnLst>
                  <a:cxn ang="0">
                    <a:pos x="T1" y="T3"/>
                  </a:cxn>
                  <a:cxn ang="0">
                    <a:pos x="T5" y="T7"/>
                  </a:cxn>
                  <a:cxn ang="0">
                    <a:pos x="T9" y="T11"/>
                  </a:cxn>
                  <a:cxn ang="0">
                    <a:pos x="T13" y="T15"/>
                  </a:cxn>
                  <a:cxn ang="0">
                    <a:pos x="T17" y="T19"/>
                  </a:cxn>
                </a:cxnLst>
                <a:rect l="0" t="0" r="r" b="b"/>
                <a:pathLst>
                  <a:path w="174" h="164">
                    <a:moveTo>
                      <a:pt x="22" y="0"/>
                    </a:moveTo>
                    <a:lnTo>
                      <a:pt x="0" y="33"/>
                    </a:lnTo>
                    <a:lnTo>
                      <a:pt x="142" y="163"/>
                    </a:lnTo>
                    <a:lnTo>
                      <a:pt x="174" y="13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85" name="Group 683"/>
            <p:cNvGrpSpPr>
              <a:grpSpLocks/>
            </p:cNvGrpSpPr>
            <p:nvPr/>
          </p:nvGrpSpPr>
          <p:grpSpPr bwMode="auto">
            <a:xfrm>
              <a:off x="4214" y="3075"/>
              <a:ext cx="44" cy="44"/>
              <a:chOff x="4214" y="3075"/>
              <a:chExt cx="44" cy="44"/>
            </a:xfrm>
          </p:grpSpPr>
          <p:sp>
            <p:nvSpPr>
              <p:cNvPr id="7568" name="Freeform 684"/>
              <p:cNvSpPr>
                <a:spLocks/>
              </p:cNvSpPr>
              <p:nvPr/>
            </p:nvSpPr>
            <p:spPr bwMode="auto">
              <a:xfrm>
                <a:off x="4214" y="3075"/>
                <a:ext cx="44" cy="44"/>
              </a:xfrm>
              <a:custGeom>
                <a:avLst/>
                <a:gdLst>
                  <a:gd name="T0" fmla="+- 0 4247 4214"/>
                  <a:gd name="T1" fmla="*/ T0 w 44"/>
                  <a:gd name="T2" fmla="+- 0 3075 3075"/>
                  <a:gd name="T3" fmla="*/ 3075 h 44"/>
                  <a:gd name="T4" fmla="+- 0 4214 4214"/>
                  <a:gd name="T5" fmla="*/ T4 w 44"/>
                  <a:gd name="T6" fmla="+- 0 3108 3075"/>
                  <a:gd name="T7" fmla="*/ 3108 h 44"/>
                  <a:gd name="T8" fmla="+- 0 4225 4214"/>
                  <a:gd name="T9" fmla="*/ T8 w 44"/>
                  <a:gd name="T10" fmla="+- 0 3119 3075"/>
                  <a:gd name="T11" fmla="*/ 3119 h 44"/>
                  <a:gd name="T12" fmla="+- 0 4258 4214"/>
                  <a:gd name="T13" fmla="*/ T12 w 44"/>
                  <a:gd name="T14" fmla="+- 0 3086 3075"/>
                  <a:gd name="T15" fmla="*/ 3086 h 44"/>
                  <a:gd name="T16" fmla="+- 0 4247 4214"/>
                  <a:gd name="T17" fmla="*/ T16 w 44"/>
                  <a:gd name="T18" fmla="+- 0 3075 3075"/>
                  <a:gd name="T19" fmla="*/ 3075 h 44"/>
                </a:gdLst>
                <a:ahLst/>
                <a:cxnLst>
                  <a:cxn ang="0">
                    <a:pos x="T1" y="T3"/>
                  </a:cxn>
                  <a:cxn ang="0">
                    <a:pos x="T5" y="T7"/>
                  </a:cxn>
                  <a:cxn ang="0">
                    <a:pos x="T9" y="T11"/>
                  </a:cxn>
                  <a:cxn ang="0">
                    <a:pos x="T13" y="T15"/>
                  </a:cxn>
                  <a:cxn ang="0">
                    <a:pos x="T17" y="T19"/>
                  </a:cxn>
                </a:cxnLst>
                <a:rect l="0" t="0" r="r" b="b"/>
                <a:pathLst>
                  <a:path w="44" h="44">
                    <a:moveTo>
                      <a:pt x="33" y="0"/>
                    </a:moveTo>
                    <a:lnTo>
                      <a:pt x="0" y="33"/>
                    </a:lnTo>
                    <a:lnTo>
                      <a:pt x="11" y="44"/>
                    </a:lnTo>
                    <a:lnTo>
                      <a:pt x="44" y="11"/>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86" name="Group 681"/>
            <p:cNvGrpSpPr>
              <a:grpSpLocks/>
            </p:cNvGrpSpPr>
            <p:nvPr/>
          </p:nvGrpSpPr>
          <p:grpSpPr bwMode="auto">
            <a:xfrm>
              <a:off x="5072" y="2336"/>
              <a:ext cx="185" cy="196"/>
              <a:chOff x="5072" y="2336"/>
              <a:chExt cx="185" cy="196"/>
            </a:xfrm>
          </p:grpSpPr>
          <p:sp>
            <p:nvSpPr>
              <p:cNvPr id="7567" name="Freeform 682"/>
              <p:cNvSpPr>
                <a:spLocks/>
              </p:cNvSpPr>
              <p:nvPr/>
            </p:nvSpPr>
            <p:spPr bwMode="auto">
              <a:xfrm>
                <a:off x="5072" y="2336"/>
                <a:ext cx="185" cy="196"/>
              </a:xfrm>
              <a:custGeom>
                <a:avLst/>
                <a:gdLst>
                  <a:gd name="T0" fmla="+- 0 5105 5072"/>
                  <a:gd name="T1" fmla="*/ T0 w 185"/>
                  <a:gd name="T2" fmla="+- 0 2336 2336"/>
                  <a:gd name="T3" fmla="*/ 2336 h 196"/>
                  <a:gd name="T4" fmla="+- 0 5072 5072"/>
                  <a:gd name="T5" fmla="*/ T4 w 185"/>
                  <a:gd name="T6" fmla="+- 0 2368 2336"/>
                  <a:gd name="T7" fmla="*/ 2368 h 196"/>
                  <a:gd name="T8" fmla="+- 0 5224 5072"/>
                  <a:gd name="T9" fmla="*/ T8 w 185"/>
                  <a:gd name="T10" fmla="+- 0 2532 2336"/>
                  <a:gd name="T11" fmla="*/ 2532 h 196"/>
                  <a:gd name="T12" fmla="+- 0 5257 5072"/>
                  <a:gd name="T13" fmla="*/ T12 w 185"/>
                  <a:gd name="T14" fmla="+- 0 2499 2336"/>
                  <a:gd name="T15" fmla="*/ 2499 h 196"/>
                  <a:gd name="T16" fmla="+- 0 5105 5072"/>
                  <a:gd name="T17" fmla="*/ T16 w 185"/>
                  <a:gd name="T18" fmla="+- 0 2336 2336"/>
                  <a:gd name="T19" fmla="*/ 2336 h 196"/>
                </a:gdLst>
                <a:ahLst/>
                <a:cxnLst>
                  <a:cxn ang="0">
                    <a:pos x="T1" y="T3"/>
                  </a:cxn>
                  <a:cxn ang="0">
                    <a:pos x="T5" y="T7"/>
                  </a:cxn>
                  <a:cxn ang="0">
                    <a:pos x="T9" y="T11"/>
                  </a:cxn>
                  <a:cxn ang="0">
                    <a:pos x="T13" y="T15"/>
                  </a:cxn>
                  <a:cxn ang="0">
                    <a:pos x="T17" y="T19"/>
                  </a:cxn>
                </a:cxnLst>
                <a:rect l="0" t="0" r="r" b="b"/>
                <a:pathLst>
                  <a:path w="185" h="196">
                    <a:moveTo>
                      <a:pt x="33" y="0"/>
                    </a:moveTo>
                    <a:lnTo>
                      <a:pt x="0" y="32"/>
                    </a:lnTo>
                    <a:lnTo>
                      <a:pt x="152" y="196"/>
                    </a:lnTo>
                    <a:lnTo>
                      <a:pt x="185" y="163"/>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87" name="Group 679"/>
            <p:cNvGrpSpPr>
              <a:grpSpLocks/>
            </p:cNvGrpSpPr>
            <p:nvPr/>
          </p:nvGrpSpPr>
          <p:grpSpPr bwMode="auto">
            <a:xfrm>
              <a:off x="5257" y="2532"/>
              <a:ext cx="174" cy="186"/>
              <a:chOff x="5257" y="2532"/>
              <a:chExt cx="174" cy="186"/>
            </a:xfrm>
          </p:grpSpPr>
          <p:sp>
            <p:nvSpPr>
              <p:cNvPr id="7566" name="Freeform 680"/>
              <p:cNvSpPr>
                <a:spLocks/>
              </p:cNvSpPr>
              <p:nvPr/>
            </p:nvSpPr>
            <p:spPr bwMode="auto">
              <a:xfrm>
                <a:off x="5257" y="2532"/>
                <a:ext cx="174" cy="186"/>
              </a:xfrm>
              <a:custGeom>
                <a:avLst/>
                <a:gdLst>
                  <a:gd name="T0" fmla="+- 0 5279 5257"/>
                  <a:gd name="T1" fmla="*/ T0 w 174"/>
                  <a:gd name="T2" fmla="+- 0 2532 2532"/>
                  <a:gd name="T3" fmla="*/ 2532 h 186"/>
                  <a:gd name="T4" fmla="+- 0 5257 5257"/>
                  <a:gd name="T5" fmla="*/ T4 w 174"/>
                  <a:gd name="T6" fmla="+- 0 2564 2532"/>
                  <a:gd name="T7" fmla="*/ 2564 h 186"/>
                  <a:gd name="T8" fmla="+- 0 5398 5257"/>
                  <a:gd name="T9" fmla="*/ T8 w 174"/>
                  <a:gd name="T10" fmla="+- 0 2717 2532"/>
                  <a:gd name="T11" fmla="*/ 2717 h 186"/>
                  <a:gd name="T12" fmla="+- 0 5431 5257"/>
                  <a:gd name="T13" fmla="*/ T12 w 174"/>
                  <a:gd name="T14" fmla="+- 0 2684 2532"/>
                  <a:gd name="T15" fmla="*/ 2684 h 186"/>
                  <a:gd name="T16" fmla="+- 0 5279 5257"/>
                  <a:gd name="T17" fmla="*/ T16 w 174"/>
                  <a:gd name="T18" fmla="+- 0 2532 2532"/>
                  <a:gd name="T19" fmla="*/ 2532 h 186"/>
                </a:gdLst>
                <a:ahLst/>
                <a:cxnLst>
                  <a:cxn ang="0">
                    <a:pos x="T1" y="T3"/>
                  </a:cxn>
                  <a:cxn ang="0">
                    <a:pos x="T5" y="T7"/>
                  </a:cxn>
                  <a:cxn ang="0">
                    <a:pos x="T9" y="T11"/>
                  </a:cxn>
                  <a:cxn ang="0">
                    <a:pos x="T13" y="T15"/>
                  </a:cxn>
                  <a:cxn ang="0">
                    <a:pos x="T17" y="T19"/>
                  </a:cxn>
                </a:cxnLst>
                <a:rect l="0" t="0" r="r" b="b"/>
                <a:pathLst>
                  <a:path w="174" h="186">
                    <a:moveTo>
                      <a:pt x="22" y="0"/>
                    </a:moveTo>
                    <a:lnTo>
                      <a:pt x="0" y="32"/>
                    </a:lnTo>
                    <a:lnTo>
                      <a:pt x="141" y="185"/>
                    </a:lnTo>
                    <a:lnTo>
                      <a:pt x="174" y="152"/>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88" name="Group 677"/>
            <p:cNvGrpSpPr>
              <a:grpSpLocks/>
            </p:cNvGrpSpPr>
            <p:nvPr/>
          </p:nvGrpSpPr>
          <p:grpSpPr bwMode="auto">
            <a:xfrm>
              <a:off x="5420" y="2727"/>
              <a:ext cx="153" cy="207"/>
              <a:chOff x="5420" y="2727"/>
              <a:chExt cx="153" cy="207"/>
            </a:xfrm>
          </p:grpSpPr>
          <p:sp>
            <p:nvSpPr>
              <p:cNvPr id="7565" name="Freeform 678"/>
              <p:cNvSpPr>
                <a:spLocks/>
              </p:cNvSpPr>
              <p:nvPr/>
            </p:nvSpPr>
            <p:spPr bwMode="auto">
              <a:xfrm>
                <a:off x="5420" y="2727"/>
                <a:ext cx="153" cy="207"/>
              </a:xfrm>
              <a:custGeom>
                <a:avLst/>
                <a:gdLst>
                  <a:gd name="T0" fmla="+- 0 5463 5420"/>
                  <a:gd name="T1" fmla="*/ T0 w 153"/>
                  <a:gd name="T2" fmla="+- 0 2727 2727"/>
                  <a:gd name="T3" fmla="*/ 2727 h 207"/>
                  <a:gd name="T4" fmla="+- 0 5420 5420"/>
                  <a:gd name="T5" fmla="*/ T4 w 153"/>
                  <a:gd name="T6" fmla="+- 0 2749 2727"/>
                  <a:gd name="T7" fmla="*/ 2749 h 207"/>
                  <a:gd name="T8" fmla="+- 0 5539 5420"/>
                  <a:gd name="T9" fmla="*/ T8 w 153"/>
                  <a:gd name="T10" fmla="+- 0 2934 2727"/>
                  <a:gd name="T11" fmla="*/ 2934 h 207"/>
                  <a:gd name="T12" fmla="+- 0 5572 5420"/>
                  <a:gd name="T13" fmla="*/ T12 w 153"/>
                  <a:gd name="T14" fmla="+- 0 2912 2727"/>
                  <a:gd name="T15" fmla="*/ 2912 h 207"/>
                  <a:gd name="T16" fmla="+- 0 5463 5420"/>
                  <a:gd name="T17" fmla="*/ T16 w 153"/>
                  <a:gd name="T18" fmla="+- 0 2727 2727"/>
                  <a:gd name="T19" fmla="*/ 2727 h 207"/>
                </a:gdLst>
                <a:ahLst/>
                <a:cxnLst>
                  <a:cxn ang="0">
                    <a:pos x="T1" y="T3"/>
                  </a:cxn>
                  <a:cxn ang="0">
                    <a:pos x="T5" y="T7"/>
                  </a:cxn>
                  <a:cxn ang="0">
                    <a:pos x="T9" y="T11"/>
                  </a:cxn>
                  <a:cxn ang="0">
                    <a:pos x="T13" y="T15"/>
                  </a:cxn>
                  <a:cxn ang="0">
                    <a:pos x="T17" y="T19"/>
                  </a:cxn>
                </a:cxnLst>
                <a:rect l="0" t="0" r="r" b="b"/>
                <a:pathLst>
                  <a:path w="153" h="207">
                    <a:moveTo>
                      <a:pt x="43" y="0"/>
                    </a:moveTo>
                    <a:lnTo>
                      <a:pt x="0" y="22"/>
                    </a:lnTo>
                    <a:lnTo>
                      <a:pt x="119" y="207"/>
                    </a:lnTo>
                    <a:lnTo>
                      <a:pt x="152" y="185"/>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89" name="Group 675"/>
            <p:cNvGrpSpPr>
              <a:grpSpLocks/>
            </p:cNvGrpSpPr>
            <p:nvPr/>
          </p:nvGrpSpPr>
          <p:grpSpPr bwMode="auto">
            <a:xfrm>
              <a:off x="5561" y="2945"/>
              <a:ext cx="55" cy="55"/>
              <a:chOff x="5561" y="2945"/>
              <a:chExt cx="55" cy="55"/>
            </a:xfrm>
          </p:grpSpPr>
          <p:sp>
            <p:nvSpPr>
              <p:cNvPr id="7564" name="Freeform 676"/>
              <p:cNvSpPr>
                <a:spLocks/>
              </p:cNvSpPr>
              <p:nvPr/>
            </p:nvSpPr>
            <p:spPr bwMode="auto">
              <a:xfrm>
                <a:off x="5561" y="2945"/>
                <a:ext cx="55" cy="55"/>
              </a:xfrm>
              <a:custGeom>
                <a:avLst/>
                <a:gdLst>
                  <a:gd name="T0" fmla="+- 0 5594 5561"/>
                  <a:gd name="T1" fmla="*/ T0 w 55"/>
                  <a:gd name="T2" fmla="+- 0 2945 2945"/>
                  <a:gd name="T3" fmla="*/ 2945 h 55"/>
                  <a:gd name="T4" fmla="+- 0 5561 5561"/>
                  <a:gd name="T5" fmla="*/ T4 w 55"/>
                  <a:gd name="T6" fmla="+- 0 2967 2945"/>
                  <a:gd name="T7" fmla="*/ 2967 h 55"/>
                  <a:gd name="T8" fmla="+- 0 5572 5561"/>
                  <a:gd name="T9" fmla="*/ T8 w 55"/>
                  <a:gd name="T10" fmla="+- 0 2999 2945"/>
                  <a:gd name="T11" fmla="*/ 2999 h 55"/>
                  <a:gd name="T12" fmla="+- 0 5615 5561"/>
                  <a:gd name="T13" fmla="*/ T12 w 55"/>
                  <a:gd name="T14" fmla="+- 0 2978 2945"/>
                  <a:gd name="T15" fmla="*/ 2978 h 55"/>
                  <a:gd name="T16" fmla="+- 0 5615 5561"/>
                  <a:gd name="T17" fmla="*/ T16 w 55"/>
                  <a:gd name="T18" fmla="+- 0 2967 2945"/>
                  <a:gd name="T19" fmla="*/ 2967 h 55"/>
                  <a:gd name="T20" fmla="+- 0 5594 5561"/>
                  <a:gd name="T21" fmla="*/ T20 w 55"/>
                  <a:gd name="T22" fmla="+- 0 2945 2945"/>
                  <a:gd name="T23" fmla="*/ 2945 h 55"/>
                </a:gdLst>
                <a:ahLst/>
                <a:cxnLst>
                  <a:cxn ang="0">
                    <a:pos x="T1" y="T3"/>
                  </a:cxn>
                  <a:cxn ang="0">
                    <a:pos x="T5" y="T7"/>
                  </a:cxn>
                  <a:cxn ang="0">
                    <a:pos x="T9" y="T11"/>
                  </a:cxn>
                  <a:cxn ang="0">
                    <a:pos x="T13" y="T15"/>
                  </a:cxn>
                  <a:cxn ang="0">
                    <a:pos x="T17" y="T19"/>
                  </a:cxn>
                  <a:cxn ang="0">
                    <a:pos x="T21" y="T23"/>
                  </a:cxn>
                </a:cxnLst>
                <a:rect l="0" t="0" r="r" b="b"/>
                <a:pathLst>
                  <a:path w="55" h="55">
                    <a:moveTo>
                      <a:pt x="33" y="0"/>
                    </a:moveTo>
                    <a:lnTo>
                      <a:pt x="0" y="22"/>
                    </a:lnTo>
                    <a:lnTo>
                      <a:pt x="11" y="54"/>
                    </a:lnTo>
                    <a:lnTo>
                      <a:pt x="54" y="33"/>
                    </a:lnTo>
                    <a:lnTo>
                      <a:pt x="54" y="22"/>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90" name="Group 673"/>
            <p:cNvGrpSpPr>
              <a:grpSpLocks/>
            </p:cNvGrpSpPr>
            <p:nvPr/>
          </p:nvGrpSpPr>
          <p:grpSpPr bwMode="auto">
            <a:xfrm>
              <a:off x="5615" y="2967"/>
              <a:ext cx="2" cy="11"/>
              <a:chOff x="5615" y="2967"/>
              <a:chExt cx="2" cy="11"/>
            </a:xfrm>
          </p:grpSpPr>
          <p:sp>
            <p:nvSpPr>
              <p:cNvPr id="7563" name="Freeform 674"/>
              <p:cNvSpPr>
                <a:spLocks/>
              </p:cNvSpPr>
              <p:nvPr/>
            </p:nvSpPr>
            <p:spPr bwMode="auto">
              <a:xfrm>
                <a:off x="5615" y="2967"/>
                <a:ext cx="2" cy="11"/>
              </a:xfrm>
              <a:custGeom>
                <a:avLst/>
                <a:gdLst>
                  <a:gd name="T0" fmla="+- 0 2972 2967"/>
                  <a:gd name="T1" fmla="*/ 2972 h 11"/>
                  <a:gd name="T2" fmla="+- 0 2972 2967"/>
                  <a:gd name="T3" fmla="*/ 2972 h 11"/>
                </a:gdLst>
                <a:ahLst/>
                <a:cxnLst>
                  <a:cxn ang="0">
                    <a:pos x="0" y="T1"/>
                  </a:cxn>
                  <a:cxn ang="0">
                    <a:pos x="0" y="T3"/>
                  </a:cxn>
                </a:cxnLst>
                <a:rect l="0" t="0" r="r" b="b"/>
                <a:pathLst>
                  <a:path h="11">
                    <a:moveTo>
                      <a:pt x="0" y="5"/>
                    </a:moveTo>
                    <a:lnTo>
                      <a:pt x="0" y="5"/>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6892" name="Group 671"/>
            <p:cNvGrpSpPr>
              <a:grpSpLocks/>
            </p:cNvGrpSpPr>
            <p:nvPr/>
          </p:nvGrpSpPr>
          <p:grpSpPr bwMode="auto">
            <a:xfrm>
              <a:off x="5572" y="2978"/>
              <a:ext cx="131" cy="185"/>
              <a:chOff x="5572" y="2978"/>
              <a:chExt cx="131" cy="185"/>
            </a:xfrm>
          </p:grpSpPr>
          <p:sp>
            <p:nvSpPr>
              <p:cNvPr id="7562" name="Freeform 672"/>
              <p:cNvSpPr>
                <a:spLocks/>
              </p:cNvSpPr>
              <p:nvPr/>
            </p:nvSpPr>
            <p:spPr bwMode="auto">
              <a:xfrm>
                <a:off x="5572" y="2978"/>
                <a:ext cx="131" cy="185"/>
              </a:xfrm>
              <a:custGeom>
                <a:avLst/>
                <a:gdLst>
                  <a:gd name="T0" fmla="+- 0 5615 5572"/>
                  <a:gd name="T1" fmla="*/ T0 w 131"/>
                  <a:gd name="T2" fmla="+- 0 2978 2978"/>
                  <a:gd name="T3" fmla="*/ 2978 h 185"/>
                  <a:gd name="T4" fmla="+- 0 5572 5572"/>
                  <a:gd name="T5" fmla="*/ T4 w 131"/>
                  <a:gd name="T6" fmla="+- 0 2988 2978"/>
                  <a:gd name="T7" fmla="*/ 2988 h 185"/>
                  <a:gd name="T8" fmla="+- 0 5659 5572"/>
                  <a:gd name="T9" fmla="*/ T8 w 131"/>
                  <a:gd name="T10" fmla="+- 0 3162 2978"/>
                  <a:gd name="T11" fmla="*/ 3162 h 185"/>
                  <a:gd name="T12" fmla="+- 0 5702 5572"/>
                  <a:gd name="T13" fmla="*/ T12 w 131"/>
                  <a:gd name="T14" fmla="+- 0 3141 2978"/>
                  <a:gd name="T15" fmla="*/ 3141 h 185"/>
                  <a:gd name="T16" fmla="+- 0 5615 5572"/>
                  <a:gd name="T17" fmla="*/ T16 w 131"/>
                  <a:gd name="T18" fmla="+- 0 2978 2978"/>
                  <a:gd name="T19" fmla="*/ 2978 h 185"/>
                </a:gdLst>
                <a:ahLst/>
                <a:cxnLst>
                  <a:cxn ang="0">
                    <a:pos x="T1" y="T3"/>
                  </a:cxn>
                  <a:cxn ang="0">
                    <a:pos x="T5" y="T7"/>
                  </a:cxn>
                  <a:cxn ang="0">
                    <a:pos x="T9" y="T11"/>
                  </a:cxn>
                  <a:cxn ang="0">
                    <a:pos x="T13" y="T15"/>
                  </a:cxn>
                  <a:cxn ang="0">
                    <a:pos x="T17" y="T19"/>
                  </a:cxn>
                </a:cxnLst>
                <a:rect l="0" t="0" r="r" b="b"/>
                <a:pathLst>
                  <a:path w="131" h="185">
                    <a:moveTo>
                      <a:pt x="43" y="0"/>
                    </a:moveTo>
                    <a:lnTo>
                      <a:pt x="0" y="10"/>
                    </a:lnTo>
                    <a:lnTo>
                      <a:pt x="87" y="184"/>
                    </a:lnTo>
                    <a:lnTo>
                      <a:pt x="130" y="163"/>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93" name="Group 669"/>
            <p:cNvGrpSpPr>
              <a:grpSpLocks/>
            </p:cNvGrpSpPr>
            <p:nvPr/>
          </p:nvGrpSpPr>
          <p:grpSpPr bwMode="auto">
            <a:xfrm>
              <a:off x="5680" y="3184"/>
              <a:ext cx="142" cy="207"/>
              <a:chOff x="5680" y="3184"/>
              <a:chExt cx="142" cy="207"/>
            </a:xfrm>
          </p:grpSpPr>
          <p:sp>
            <p:nvSpPr>
              <p:cNvPr id="7561" name="Freeform 670"/>
              <p:cNvSpPr>
                <a:spLocks/>
              </p:cNvSpPr>
              <p:nvPr/>
            </p:nvSpPr>
            <p:spPr bwMode="auto">
              <a:xfrm>
                <a:off x="5680" y="3184"/>
                <a:ext cx="142" cy="207"/>
              </a:xfrm>
              <a:custGeom>
                <a:avLst/>
                <a:gdLst>
                  <a:gd name="T0" fmla="+- 0 5724 5680"/>
                  <a:gd name="T1" fmla="*/ T0 w 142"/>
                  <a:gd name="T2" fmla="+- 0 3184 3184"/>
                  <a:gd name="T3" fmla="*/ 3184 h 207"/>
                  <a:gd name="T4" fmla="+- 0 5680 5680"/>
                  <a:gd name="T5" fmla="*/ T4 w 142"/>
                  <a:gd name="T6" fmla="+- 0 3195 3184"/>
                  <a:gd name="T7" fmla="*/ 3195 h 207"/>
                  <a:gd name="T8" fmla="+- 0 5778 5680"/>
                  <a:gd name="T9" fmla="*/ T8 w 142"/>
                  <a:gd name="T10" fmla="+- 0 3391 3184"/>
                  <a:gd name="T11" fmla="*/ 3391 h 207"/>
                  <a:gd name="T12" fmla="+- 0 5822 5680"/>
                  <a:gd name="T13" fmla="*/ T12 w 142"/>
                  <a:gd name="T14" fmla="+- 0 3369 3184"/>
                  <a:gd name="T15" fmla="*/ 3369 h 207"/>
                  <a:gd name="T16" fmla="+- 0 5724 5680"/>
                  <a:gd name="T17" fmla="*/ T16 w 142"/>
                  <a:gd name="T18" fmla="+- 0 3184 3184"/>
                  <a:gd name="T19" fmla="*/ 3184 h 207"/>
                </a:gdLst>
                <a:ahLst/>
                <a:cxnLst>
                  <a:cxn ang="0">
                    <a:pos x="T1" y="T3"/>
                  </a:cxn>
                  <a:cxn ang="0">
                    <a:pos x="T5" y="T7"/>
                  </a:cxn>
                  <a:cxn ang="0">
                    <a:pos x="T9" y="T11"/>
                  </a:cxn>
                  <a:cxn ang="0">
                    <a:pos x="T13" y="T15"/>
                  </a:cxn>
                  <a:cxn ang="0">
                    <a:pos x="T17" y="T19"/>
                  </a:cxn>
                </a:cxnLst>
                <a:rect l="0" t="0" r="r" b="b"/>
                <a:pathLst>
                  <a:path w="142" h="207">
                    <a:moveTo>
                      <a:pt x="44" y="0"/>
                    </a:moveTo>
                    <a:lnTo>
                      <a:pt x="0" y="11"/>
                    </a:lnTo>
                    <a:lnTo>
                      <a:pt x="98" y="207"/>
                    </a:lnTo>
                    <a:lnTo>
                      <a:pt x="142" y="185"/>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94" name="Group 667"/>
            <p:cNvGrpSpPr>
              <a:grpSpLocks/>
            </p:cNvGrpSpPr>
            <p:nvPr/>
          </p:nvGrpSpPr>
          <p:grpSpPr bwMode="auto">
            <a:xfrm>
              <a:off x="5800" y="3413"/>
              <a:ext cx="55" cy="55"/>
              <a:chOff x="5800" y="3413"/>
              <a:chExt cx="55" cy="55"/>
            </a:xfrm>
          </p:grpSpPr>
          <p:sp>
            <p:nvSpPr>
              <p:cNvPr id="7560" name="Freeform 668"/>
              <p:cNvSpPr>
                <a:spLocks/>
              </p:cNvSpPr>
              <p:nvPr/>
            </p:nvSpPr>
            <p:spPr bwMode="auto">
              <a:xfrm>
                <a:off x="5800" y="3413"/>
                <a:ext cx="55" cy="55"/>
              </a:xfrm>
              <a:custGeom>
                <a:avLst/>
                <a:gdLst>
                  <a:gd name="T0" fmla="+- 0 5832 5800"/>
                  <a:gd name="T1" fmla="*/ T0 w 55"/>
                  <a:gd name="T2" fmla="+- 0 3413 3413"/>
                  <a:gd name="T3" fmla="*/ 3413 h 55"/>
                  <a:gd name="T4" fmla="+- 0 5800 5800"/>
                  <a:gd name="T5" fmla="*/ T4 w 55"/>
                  <a:gd name="T6" fmla="+- 0 3434 3413"/>
                  <a:gd name="T7" fmla="*/ 3434 h 55"/>
                  <a:gd name="T8" fmla="+- 0 5822 5800"/>
                  <a:gd name="T9" fmla="*/ T8 w 55"/>
                  <a:gd name="T10" fmla="+- 0 3467 3413"/>
                  <a:gd name="T11" fmla="*/ 3467 h 55"/>
                  <a:gd name="T12" fmla="+- 0 5854 5800"/>
                  <a:gd name="T13" fmla="*/ T12 w 55"/>
                  <a:gd name="T14" fmla="+- 0 3445 3413"/>
                  <a:gd name="T15" fmla="*/ 3445 h 55"/>
                  <a:gd name="T16" fmla="+- 0 5832 5800"/>
                  <a:gd name="T17" fmla="*/ T16 w 55"/>
                  <a:gd name="T18" fmla="+- 0 3413 3413"/>
                  <a:gd name="T19" fmla="*/ 3413 h 55"/>
                </a:gdLst>
                <a:ahLst/>
                <a:cxnLst>
                  <a:cxn ang="0">
                    <a:pos x="T1" y="T3"/>
                  </a:cxn>
                  <a:cxn ang="0">
                    <a:pos x="T5" y="T7"/>
                  </a:cxn>
                  <a:cxn ang="0">
                    <a:pos x="T9" y="T11"/>
                  </a:cxn>
                  <a:cxn ang="0">
                    <a:pos x="T13" y="T15"/>
                  </a:cxn>
                  <a:cxn ang="0">
                    <a:pos x="T17" y="T19"/>
                  </a:cxn>
                </a:cxnLst>
                <a:rect l="0" t="0" r="r" b="b"/>
                <a:pathLst>
                  <a:path w="55" h="55">
                    <a:moveTo>
                      <a:pt x="32" y="0"/>
                    </a:moveTo>
                    <a:lnTo>
                      <a:pt x="0" y="21"/>
                    </a:lnTo>
                    <a:lnTo>
                      <a:pt x="22" y="54"/>
                    </a:lnTo>
                    <a:lnTo>
                      <a:pt x="54" y="32"/>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95" name="Group 665"/>
            <p:cNvGrpSpPr>
              <a:grpSpLocks/>
            </p:cNvGrpSpPr>
            <p:nvPr/>
          </p:nvGrpSpPr>
          <p:grpSpPr bwMode="auto">
            <a:xfrm>
              <a:off x="5822" y="3467"/>
              <a:ext cx="2" cy="2"/>
              <a:chOff x="5822" y="3467"/>
              <a:chExt cx="2" cy="2"/>
            </a:xfrm>
          </p:grpSpPr>
          <p:sp>
            <p:nvSpPr>
              <p:cNvPr id="7559" name="Freeform 666"/>
              <p:cNvSpPr>
                <a:spLocks/>
              </p:cNvSpPr>
              <p:nvPr/>
            </p:nvSpPr>
            <p:spPr bwMode="auto">
              <a:xfrm>
                <a:off x="5822" y="3467"/>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96" name="Group 663"/>
            <p:cNvGrpSpPr>
              <a:grpSpLocks/>
            </p:cNvGrpSpPr>
            <p:nvPr/>
          </p:nvGrpSpPr>
          <p:grpSpPr bwMode="auto">
            <a:xfrm>
              <a:off x="5822" y="3445"/>
              <a:ext cx="120" cy="174"/>
              <a:chOff x="5822" y="3445"/>
              <a:chExt cx="120" cy="174"/>
            </a:xfrm>
          </p:grpSpPr>
          <p:sp>
            <p:nvSpPr>
              <p:cNvPr id="7558" name="Freeform 664"/>
              <p:cNvSpPr>
                <a:spLocks/>
              </p:cNvSpPr>
              <p:nvPr/>
            </p:nvSpPr>
            <p:spPr bwMode="auto">
              <a:xfrm>
                <a:off x="5822" y="3445"/>
                <a:ext cx="120" cy="174"/>
              </a:xfrm>
              <a:custGeom>
                <a:avLst/>
                <a:gdLst>
                  <a:gd name="T0" fmla="+- 0 5854 5822"/>
                  <a:gd name="T1" fmla="*/ T0 w 120"/>
                  <a:gd name="T2" fmla="+- 0 3445 3445"/>
                  <a:gd name="T3" fmla="*/ 3445 h 174"/>
                  <a:gd name="T4" fmla="+- 0 5822 5822"/>
                  <a:gd name="T5" fmla="*/ T4 w 120"/>
                  <a:gd name="T6" fmla="+- 0 3467 3445"/>
                  <a:gd name="T7" fmla="*/ 3467 h 174"/>
                  <a:gd name="T8" fmla="+- 0 5908 5822"/>
                  <a:gd name="T9" fmla="*/ T8 w 120"/>
                  <a:gd name="T10" fmla="+- 0 3619 3445"/>
                  <a:gd name="T11" fmla="*/ 3619 h 174"/>
                  <a:gd name="T12" fmla="+- 0 5941 5822"/>
                  <a:gd name="T13" fmla="*/ T12 w 120"/>
                  <a:gd name="T14" fmla="+- 0 3597 3445"/>
                  <a:gd name="T15" fmla="*/ 3597 h 174"/>
                  <a:gd name="T16" fmla="+- 0 5854 5822"/>
                  <a:gd name="T17" fmla="*/ T16 w 120"/>
                  <a:gd name="T18" fmla="+- 0 3445 3445"/>
                  <a:gd name="T19" fmla="*/ 3445 h 174"/>
                </a:gdLst>
                <a:ahLst/>
                <a:cxnLst>
                  <a:cxn ang="0">
                    <a:pos x="T1" y="T3"/>
                  </a:cxn>
                  <a:cxn ang="0">
                    <a:pos x="T5" y="T7"/>
                  </a:cxn>
                  <a:cxn ang="0">
                    <a:pos x="T9" y="T11"/>
                  </a:cxn>
                  <a:cxn ang="0">
                    <a:pos x="T13" y="T15"/>
                  </a:cxn>
                  <a:cxn ang="0">
                    <a:pos x="T17" y="T19"/>
                  </a:cxn>
                </a:cxnLst>
                <a:rect l="0" t="0" r="r" b="b"/>
                <a:pathLst>
                  <a:path w="120" h="174">
                    <a:moveTo>
                      <a:pt x="32" y="0"/>
                    </a:moveTo>
                    <a:lnTo>
                      <a:pt x="0" y="22"/>
                    </a:lnTo>
                    <a:lnTo>
                      <a:pt x="86" y="174"/>
                    </a:lnTo>
                    <a:lnTo>
                      <a:pt x="119" y="152"/>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97" name="Group 661"/>
            <p:cNvGrpSpPr>
              <a:grpSpLocks/>
            </p:cNvGrpSpPr>
            <p:nvPr/>
          </p:nvGrpSpPr>
          <p:grpSpPr bwMode="auto">
            <a:xfrm>
              <a:off x="5930" y="3641"/>
              <a:ext cx="109" cy="131"/>
              <a:chOff x="5930" y="3641"/>
              <a:chExt cx="109" cy="131"/>
            </a:xfrm>
          </p:grpSpPr>
          <p:sp>
            <p:nvSpPr>
              <p:cNvPr id="7557" name="Freeform 662"/>
              <p:cNvSpPr>
                <a:spLocks/>
              </p:cNvSpPr>
              <p:nvPr/>
            </p:nvSpPr>
            <p:spPr bwMode="auto">
              <a:xfrm>
                <a:off x="5930" y="3641"/>
                <a:ext cx="109" cy="131"/>
              </a:xfrm>
              <a:custGeom>
                <a:avLst/>
                <a:gdLst>
                  <a:gd name="T0" fmla="+- 0 5974 5930"/>
                  <a:gd name="T1" fmla="*/ T0 w 109"/>
                  <a:gd name="T2" fmla="+- 0 3641 3641"/>
                  <a:gd name="T3" fmla="*/ 3641 h 131"/>
                  <a:gd name="T4" fmla="+- 0 5930 5930"/>
                  <a:gd name="T5" fmla="*/ T4 w 109"/>
                  <a:gd name="T6" fmla="+- 0 3663 3641"/>
                  <a:gd name="T7" fmla="*/ 3663 h 131"/>
                  <a:gd name="T8" fmla="+- 0 5995 5930"/>
                  <a:gd name="T9" fmla="*/ T8 w 109"/>
                  <a:gd name="T10" fmla="+- 0 3772 3641"/>
                  <a:gd name="T11" fmla="*/ 3772 h 131"/>
                  <a:gd name="T12" fmla="+- 0 6006 5930"/>
                  <a:gd name="T13" fmla="*/ T12 w 109"/>
                  <a:gd name="T14" fmla="+- 0 3772 3641"/>
                  <a:gd name="T15" fmla="*/ 3772 h 131"/>
                  <a:gd name="T16" fmla="+- 0 6039 5930"/>
                  <a:gd name="T17" fmla="*/ T16 w 109"/>
                  <a:gd name="T18" fmla="+- 0 3750 3641"/>
                  <a:gd name="T19" fmla="*/ 3750 h 131"/>
                  <a:gd name="T20" fmla="+- 0 5974 5930"/>
                  <a:gd name="T21" fmla="*/ T20 w 109"/>
                  <a:gd name="T22" fmla="+- 0 3641 3641"/>
                  <a:gd name="T23" fmla="*/ 3641 h 131"/>
                </a:gdLst>
                <a:ahLst/>
                <a:cxnLst>
                  <a:cxn ang="0">
                    <a:pos x="T1" y="T3"/>
                  </a:cxn>
                  <a:cxn ang="0">
                    <a:pos x="T5" y="T7"/>
                  </a:cxn>
                  <a:cxn ang="0">
                    <a:pos x="T9" y="T11"/>
                  </a:cxn>
                  <a:cxn ang="0">
                    <a:pos x="T13" y="T15"/>
                  </a:cxn>
                  <a:cxn ang="0">
                    <a:pos x="T17" y="T19"/>
                  </a:cxn>
                  <a:cxn ang="0">
                    <a:pos x="T21" y="T23"/>
                  </a:cxn>
                </a:cxnLst>
                <a:rect l="0" t="0" r="r" b="b"/>
                <a:pathLst>
                  <a:path w="109" h="131">
                    <a:moveTo>
                      <a:pt x="44" y="0"/>
                    </a:moveTo>
                    <a:lnTo>
                      <a:pt x="0" y="22"/>
                    </a:lnTo>
                    <a:lnTo>
                      <a:pt x="65" y="131"/>
                    </a:lnTo>
                    <a:lnTo>
                      <a:pt x="76" y="131"/>
                    </a:lnTo>
                    <a:lnTo>
                      <a:pt x="109" y="109"/>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898" name="Group 659"/>
            <p:cNvGrpSpPr>
              <a:grpSpLocks/>
            </p:cNvGrpSpPr>
            <p:nvPr/>
          </p:nvGrpSpPr>
          <p:grpSpPr bwMode="auto">
            <a:xfrm>
              <a:off x="5995" y="3772"/>
              <a:ext cx="11" cy="2"/>
              <a:chOff x="5995" y="3772"/>
              <a:chExt cx="11" cy="2"/>
            </a:xfrm>
          </p:grpSpPr>
          <p:sp>
            <p:nvSpPr>
              <p:cNvPr id="7556" name="Freeform 660"/>
              <p:cNvSpPr>
                <a:spLocks/>
              </p:cNvSpPr>
              <p:nvPr/>
            </p:nvSpPr>
            <p:spPr bwMode="auto">
              <a:xfrm>
                <a:off x="5995" y="3772"/>
                <a:ext cx="11" cy="2"/>
              </a:xfrm>
              <a:custGeom>
                <a:avLst/>
                <a:gdLst>
                  <a:gd name="T0" fmla="+- 0 5995 5995"/>
                  <a:gd name="T1" fmla="*/ T0 w 11"/>
                  <a:gd name="T2" fmla="+- 0 6006 5995"/>
                  <a:gd name="T3" fmla="*/ T2 w 11"/>
                </a:gdLst>
                <a:ahLst/>
                <a:cxnLst>
                  <a:cxn ang="0">
                    <a:pos x="T1" y="0"/>
                  </a:cxn>
                  <a:cxn ang="0">
                    <a:pos x="T3" y="0"/>
                  </a:cxn>
                </a:cxnLst>
                <a:rect l="0" t="0" r="r" b="b"/>
                <a:pathLst>
                  <a:path w="11">
                    <a:moveTo>
                      <a:pt x="0" y="0"/>
                    </a:moveTo>
                    <a:lnTo>
                      <a:pt x="11" y="0"/>
                    </a:lnTo>
                  </a:path>
                </a:pathLst>
              </a:custGeom>
              <a:noFill/>
              <a:ln w="1270">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6899" name="Group 657"/>
            <p:cNvGrpSpPr>
              <a:grpSpLocks/>
            </p:cNvGrpSpPr>
            <p:nvPr/>
          </p:nvGrpSpPr>
          <p:grpSpPr bwMode="auto">
            <a:xfrm>
              <a:off x="6006" y="3750"/>
              <a:ext cx="88" cy="87"/>
              <a:chOff x="6006" y="3750"/>
              <a:chExt cx="88" cy="87"/>
            </a:xfrm>
          </p:grpSpPr>
          <p:sp>
            <p:nvSpPr>
              <p:cNvPr id="7555" name="Freeform 658"/>
              <p:cNvSpPr>
                <a:spLocks/>
              </p:cNvSpPr>
              <p:nvPr/>
            </p:nvSpPr>
            <p:spPr bwMode="auto">
              <a:xfrm>
                <a:off x="6006" y="3750"/>
                <a:ext cx="88" cy="87"/>
              </a:xfrm>
              <a:custGeom>
                <a:avLst/>
                <a:gdLst>
                  <a:gd name="T0" fmla="+- 0 6039 6006"/>
                  <a:gd name="T1" fmla="*/ T0 w 88"/>
                  <a:gd name="T2" fmla="+- 0 3750 3750"/>
                  <a:gd name="T3" fmla="*/ 3750 h 87"/>
                  <a:gd name="T4" fmla="+- 0 6006 6006"/>
                  <a:gd name="T5" fmla="*/ T4 w 88"/>
                  <a:gd name="T6" fmla="+- 0 3772 3750"/>
                  <a:gd name="T7" fmla="*/ 3772 h 87"/>
                  <a:gd name="T8" fmla="+- 0 6060 6006"/>
                  <a:gd name="T9" fmla="*/ T8 w 88"/>
                  <a:gd name="T10" fmla="+- 0 3837 3750"/>
                  <a:gd name="T11" fmla="*/ 3837 h 87"/>
                  <a:gd name="T12" fmla="+- 0 6093 6006"/>
                  <a:gd name="T13" fmla="*/ T12 w 88"/>
                  <a:gd name="T14" fmla="+- 0 3815 3750"/>
                  <a:gd name="T15" fmla="*/ 3815 h 87"/>
                  <a:gd name="T16" fmla="+- 0 6039 6006"/>
                  <a:gd name="T17" fmla="*/ T16 w 88"/>
                  <a:gd name="T18" fmla="+- 0 3750 3750"/>
                  <a:gd name="T19" fmla="*/ 3750 h 87"/>
                </a:gdLst>
                <a:ahLst/>
                <a:cxnLst>
                  <a:cxn ang="0">
                    <a:pos x="T1" y="T3"/>
                  </a:cxn>
                  <a:cxn ang="0">
                    <a:pos x="T5" y="T7"/>
                  </a:cxn>
                  <a:cxn ang="0">
                    <a:pos x="T9" y="T11"/>
                  </a:cxn>
                  <a:cxn ang="0">
                    <a:pos x="T13" y="T15"/>
                  </a:cxn>
                  <a:cxn ang="0">
                    <a:pos x="T17" y="T19"/>
                  </a:cxn>
                </a:cxnLst>
                <a:rect l="0" t="0" r="r" b="b"/>
                <a:pathLst>
                  <a:path w="88" h="87">
                    <a:moveTo>
                      <a:pt x="33" y="0"/>
                    </a:moveTo>
                    <a:lnTo>
                      <a:pt x="0" y="22"/>
                    </a:lnTo>
                    <a:lnTo>
                      <a:pt x="54" y="87"/>
                    </a:lnTo>
                    <a:lnTo>
                      <a:pt x="87" y="65"/>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00" name="Group 655"/>
            <p:cNvGrpSpPr>
              <a:grpSpLocks/>
            </p:cNvGrpSpPr>
            <p:nvPr/>
          </p:nvGrpSpPr>
          <p:grpSpPr bwMode="auto">
            <a:xfrm>
              <a:off x="6082" y="3848"/>
              <a:ext cx="174" cy="186"/>
              <a:chOff x="6082" y="3848"/>
              <a:chExt cx="174" cy="186"/>
            </a:xfrm>
          </p:grpSpPr>
          <p:sp>
            <p:nvSpPr>
              <p:cNvPr id="7554" name="Freeform 656"/>
              <p:cNvSpPr>
                <a:spLocks/>
              </p:cNvSpPr>
              <p:nvPr/>
            </p:nvSpPr>
            <p:spPr bwMode="auto">
              <a:xfrm>
                <a:off x="6082" y="3848"/>
                <a:ext cx="174" cy="186"/>
              </a:xfrm>
              <a:custGeom>
                <a:avLst/>
                <a:gdLst>
                  <a:gd name="T0" fmla="+- 0 6115 6082"/>
                  <a:gd name="T1" fmla="*/ T0 w 174"/>
                  <a:gd name="T2" fmla="+- 0 3848 3848"/>
                  <a:gd name="T3" fmla="*/ 3848 h 186"/>
                  <a:gd name="T4" fmla="+- 0 6082 6082"/>
                  <a:gd name="T5" fmla="*/ T4 w 174"/>
                  <a:gd name="T6" fmla="+- 0 3870 3848"/>
                  <a:gd name="T7" fmla="*/ 3870 h 186"/>
                  <a:gd name="T8" fmla="+- 0 6223 6082"/>
                  <a:gd name="T9" fmla="*/ T8 w 174"/>
                  <a:gd name="T10" fmla="+- 0 4033 3848"/>
                  <a:gd name="T11" fmla="*/ 4033 h 186"/>
                  <a:gd name="T12" fmla="+- 0 6256 6082"/>
                  <a:gd name="T13" fmla="*/ T12 w 174"/>
                  <a:gd name="T14" fmla="+- 0 4011 3848"/>
                  <a:gd name="T15" fmla="*/ 4011 h 186"/>
                  <a:gd name="T16" fmla="+- 0 6115 6082"/>
                  <a:gd name="T17" fmla="*/ T16 w 174"/>
                  <a:gd name="T18" fmla="+- 0 3848 3848"/>
                  <a:gd name="T19" fmla="*/ 3848 h 186"/>
                </a:gdLst>
                <a:ahLst/>
                <a:cxnLst>
                  <a:cxn ang="0">
                    <a:pos x="T1" y="T3"/>
                  </a:cxn>
                  <a:cxn ang="0">
                    <a:pos x="T5" y="T7"/>
                  </a:cxn>
                  <a:cxn ang="0">
                    <a:pos x="T9" y="T11"/>
                  </a:cxn>
                  <a:cxn ang="0">
                    <a:pos x="T13" y="T15"/>
                  </a:cxn>
                  <a:cxn ang="0">
                    <a:pos x="T17" y="T19"/>
                  </a:cxn>
                </a:cxnLst>
                <a:rect l="0" t="0" r="r" b="b"/>
                <a:pathLst>
                  <a:path w="174" h="186">
                    <a:moveTo>
                      <a:pt x="33" y="0"/>
                    </a:moveTo>
                    <a:lnTo>
                      <a:pt x="0" y="22"/>
                    </a:lnTo>
                    <a:lnTo>
                      <a:pt x="141" y="185"/>
                    </a:lnTo>
                    <a:lnTo>
                      <a:pt x="174" y="163"/>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01" name="Group 653"/>
            <p:cNvGrpSpPr>
              <a:grpSpLocks/>
            </p:cNvGrpSpPr>
            <p:nvPr/>
          </p:nvGrpSpPr>
          <p:grpSpPr bwMode="auto">
            <a:xfrm>
              <a:off x="6256" y="4044"/>
              <a:ext cx="44" cy="33"/>
              <a:chOff x="6256" y="4044"/>
              <a:chExt cx="44" cy="33"/>
            </a:xfrm>
          </p:grpSpPr>
          <p:sp>
            <p:nvSpPr>
              <p:cNvPr id="7553" name="Freeform 654"/>
              <p:cNvSpPr>
                <a:spLocks/>
              </p:cNvSpPr>
              <p:nvPr/>
            </p:nvSpPr>
            <p:spPr bwMode="auto">
              <a:xfrm>
                <a:off x="6256" y="4044"/>
                <a:ext cx="44" cy="33"/>
              </a:xfrm>
              <a:custGeom>
                <a:avLst/>
                <a:gdLst>
                  <a:gd name="T0" fmla="+- 0 6288 6256"/>
                  <a:gd name="T1" fmla="*/ T0 w 44"/>
                  <a:gd name="T2" fmla="+- 0 4044 4044"/>
                  <a:gd name="T3" fmla="*/ 4044 h 33"/>
                  <a:gd name="T4" fmla="+- 0 6256 6256"/>
                  <a:gd name="T5" fmla="*/ T4 w 44"/>
                  <a:gd name="T6" fmla="+- 0 4065 4044"/>
                  <a:gd name="T7" fmla="*/ 4065 h 33"/>
                  <a:gd name="T8" fmla="+- 0 6267 6256"/>
                  <a:gd name="T9" fmla="*/ T8 w 44"/>
                  <a:gd name="T10" fmla="+- 0 4076 4044"/>
                  <a:gd name="T11" fmla="*/ 4076 h 33"/>
                  <a:gd name="T12" fmla="+- 0 6300 6256"/>
                  <a:gd name="T13" fmla="*/ T12 w 44"/>
                  <a:gd name="T14" fmla="+- 0 4054 4044"/>
                  <a:gd name="T15" fmla="*/ 4054 h 33"/>
                  <a:gd name="T16" fmla="+- 0 6288 6256"/>
                  <a:gd name="T17" fmla="*/ T16 w 44"/>
                  <a:gd name="T18" fmla="+- 0 4044 4044"/>
                  <a:gd name="T19" fmla="*/ 4044 h 33"/>
                </a:gdLst>
                <a:ahLst/>
                <a:cxnLst>
                  <a:cxn ang="0">
                    <a:pos x="T1" y="T3"/>
                  </a:cxn>
                  <a:cxn ang="0">
                    <a:pos x="T5" y="T7"/>
                  </a:cxn>
                  <a:cxn ang="0">
                    <a:pos x="T9" y="T11"/>
                  </a:cxn>
                  <a:cxn ang="0">
                    <a:pos x="T13" y="T15"/>
                  </a:cxn>
                  <a:cxn ang="0">
                    <a:pos x="T17" y="T19"/>
                  </a:cxn>
                </a:cxnLst>
                <a:rect l="0" t="0" r="r" b="b"/>
                <a:pathLst>
                  <a:path w="44" h="33">
                    <a:moveTo>
                      <a:pt x="32" y="0"/>
                    </a:moveTo>
                    <a:lnTo>
                      <a:pt x="0" y="21"/>
                    </a:lnTo>
                    <a:lnTo>
                      <a:pt x="11" y="32"/>
                    </a:lnTo>
                    <a:lnTo>
                      <a:pt x="44" y="10"/>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02" name="Group 651"/>
            <p:cNvGrpSpPr>
              <a:grpSpLocks/>
            </p:cNvGrpSpPr>
            <p:nvPr/>
          </p:nvGrpSpPr>
          <p:grpSpPr bwMode="auto">
            <a:xfrm>
              <a:off x="6300" y="4054"/>
              <a:ext cx="2" cy="2"/>
              <a:chOff x="6300" y="4054"/>
              <a:chExt cx="2" cy="2"/>
            </a:xfrm>
          </p:grpSpPr>
          <p:sp>
            <p:nvSpPr>
              <p:cNvPr id="7552" name="Freeform 652"/>
              <p:cNvSpPr>
                <a:spLocks/>
              </p:cNvSpPr>
              <p:nvPr/>
            </p:nvSpPr>
            <p:spPr bwMode="auto">
              <a:xfrm>
                <a:off x="6300" y="4054"/>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03" name="Group 649"/>
            <p:cNvGrpSpPr>
              <a:grpSpLocks/>
            </p:cNvGrpSpPr>
            <p:nvPr/>
          </p:nvGrpSpPr>
          <p:grpSpPr bwMode="auto">
            <a:xfrm>
              <a:off x="6256" y="4054"/>
              <a:ext cx="131" cy="207"/>
              <a:chOff x="6256" y="4054"/>
              <a:chExt cx="131" cy="207"/>
            </a:xfrm>
          </p:grpSpPr>
          <p:sp>
            <p:nvSpPr>
              <p:cNvPr id="7551" name="Freeform 650"/>
              <p:cNvSpPr>
                <a:spLocks/>
              </p:cNvSpPr>
              <p:nvPr/>
            </p:nvSpPr>
            <p:spPr bwMode="auto">
              <a:xfrm>
                <a:off x="6256" y="4054"/>
                <a:ext cx="131" cy="207"/>
              </a:xfrm>
              <a:custGeom>
                <a:avLst/>
                <a:gdLst>
                  <a:gd name="T0" fmla="+- 0 6300 6256"/>
                  <a:gd name="T1" fmla="*/ T0 w 131"/>
                  <a:gd name="T2" fmla="+- 0 4054 4054"/>
                  <a:gd name="T3" fmla="*/ 4054 h 207"/>
                  <a:gd name="T4" fmla="+- 0 6256 6256"/>
                  <a:gd name="T5" fmla="*/ T4 w 131"/>
                  <a:gd name="T6" fmla="+- 0 4076 4054"/>
                  <a:gd name="T7" fmla="*/ 4076 h 207"/>
                  <a:gd name="T8" fmla="+- 0 6354 6256"/>
                  <a:gd name="T9" fmla="*/ T8 w 131"/>
                  <a:gd name="T10" fmla="+- 0 4261 4054"/>
                  <a:gd name="T11" fmla="*/ 4261 h 207"/>
                  <a:gd name="T12" fmla="+- 0 6386 6256"/>
                  <a:gd name="T13" fmla="*/ T12 w 131"/>
                  <a:gd name="T14" fmla="+- 0 4239 4054"/>
                  <a:gd name="T15" fmla="*/ 4239 h 207"/>
                  <a:gd name="T16" fmla="+- 0 6300 6256"/>
                  <a:gd name="T17" fmla="*/ T16 w 131"/>
                  <a:gd name="T18" fmla="+- 0 4054 4054"/>
                  <a:gd name="T19" fmla="*/ 4054 h 207"/>
                </a:gdLst>
                <a:ahLst/>
                <a:cxnLst>
                  <a:cxn ang="0">
                    <a:pos x="T1" y="T3"/>
                  </a:cxn>
                  <a:cxn ang="0">
                    <a:pos x="T5" y="T7"/>
                  </a:cxn>
                  <a:cxn ang="0">
                    <a:pos x="T9" y="T11"/>
                  </a:cxn>
                  <a:cxn ang="0">
                    <a:pos x="T13" y="T15"/>
                  </a:cxn>
                  <a:cxn ang="0">
                    <a:pos x="T17" y="T19"/>
                  </a:cxn>
                </a:cxnLst>
                <a:rect l="0" t="0" r="r" b="b"/>
                <a:pathLst>
                  <a:path w="131" h="207">
                    <a:moveTo>
                      <a:pt x="44" y="0"/>
                    </a:moveTo>
                    <a:lnTo>
                      <a:pt x="0" y="22"/>
                    </a:lnTo>
                    <a:lnTo>
                      <a:pt x="98" y="207"/>
                    </a:lnTo>
                    <a:lnTo>
                      <a:pt x="130" y="185"/>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04" name="Group 647"/>
            <p:cNvGrpSpPr>
              <a:grpSpLocks/>
            </p:cNvGrpSpPr>
            <p:nvPr/>
          </p:nvGrpSpPr>
          <p:grpSpPr bwMode="auto">
            <a:xfrm>
              <a:off x="6375" y="4283"/>
              <a:ext cx="131" cy="207"/>
              <a:chOff x="6375" y="4283"/>
              <a:chExt cx="131" cy="207"/>
            </a:xfrm>
          </p:grpSpPr>
          <p:sp>
            <p:nvSpPr>
              <p:cNvPr id="7550" name="Freeform 648"/>
              <p:cNvSpPr>
                <a:spLocks/>
              </p:cNvSpPr>
              <p:nvPr/>
            </p:nvSpPr>
            <p:spPr bwMode="auto">
              <a:xfrm>
                <a:off x="6375" y="4283"/>
                <a:ext cx="131" cy="207"/>
              </a:xfrm>
              <a:custGeom>
                <a:avLst/>
                <a:gdLst>
                  <a:gd name="T0" fmla="+- 0 6408 6375"/>
                  <a:gd name="T1" fmla="*/ T0 w 131"/>
                  <a:gd name="T2" fmla="+- 0 4283 4283"/>
                  <a:gd name="T3" fmla="*/ 4283 h 207"/>
                  <a:gd name="T4" fmla="+- 0 6375 6375"/>
                  <a:gd name="T5" fmla="*/ T4 w 131"/>
                  <a:gd name="T6" fmla="+- 0 4294 4283"/>
                  <a:gd name="T7" fmla="*/ 4294 h 207"/>
                  <a:gd name="T8" fmla="+- 0 6473 6375"/>
                  <a:gd name="T9" fmla="*/ T8 w 131"/>
                  <a:gd name="T10" fmla="+- 0 4490 4283"/>
                  <a:gd name="T11" fmla="*/ 4490 h 207"/>
                  <a:gd name="T12" fmla="+- 0 6506 6375"/>
                  <a:gd name="T13" fmla="*/ T12 w 131"/>
                  <a:gd name="T14" fmla="+- 0 4468 4283"/>
                  <a:gd name="T15" fmla="*/ 4468 h 207"/>
                  <a:gd name="T16" fmla="+- 0 6408 6375"/>
                  <a:gd name="T17" fmla="*/ T16 w 131"/>
                  <a:gd name="T18" fmla="+- 0 4283 4283"/>
                  <a:gd name="T19" fmla="*/ 4283 h 207"/>
                </a:gdLst>
                <a:ahLst/>
                <a:cxnLst>
                  <a:cxn ang="0">
                    <a:pos x="T1" y="T3"/>
                  </a:cxn>
                  <a:cxn ang="0">
                    <a:pos x="T5" y="T7"/>
                  </a:cxn>
                  <a:cxn ang="0">
                    <a:pos x="T9" y="T11"/>
                  </a:cxn>
                  <a:cxn ang="0">
                    <a:pos x="T13" y="T15"/>
                  </a:cxn>
                  <a:cxn ang="0">
                    <a:pos x="T17" y="T19"/>
                  </a:cxn>
                </a:cxnLst>
                <a:rect l="0" t="0" r="r" b="b"/>
                <a:pathLst>
                  <a:path w="131" h="207">
                    <a:moveTo>
                      <a:pt x="33" y="0"/>
                    </a:moveTo>
                    <a:lnTo>
                      <a:pt x="0" y="11"/>
                    </a:lnTo>
                    <a:lnTo>
                      <a:pt x="98" y="207"/>
                    </a:lnTo>
                    <a:lnTo>
                      <a:pt x="131" y="185"/>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05" name="Group 645"/>
            <p:cNvGrpSpPr>
              <a:grpSpLocks/>
            </p:cNvGrpSpPr>
            <p:nvPr/>
          </p:nvGrpSpPr>
          <p:grpSpPr bwMode="auto">
            <a:xfrm>
              <a:off x="7125" y="1901"/>
              <a:ext cx="196" cy="174"/>
              <a:chOff x="7125" y="1901"/>
              <a:chExt cx="196" cy="174"/>
            </a:xfrm>
          </p:grpSpPr>
          <p:sp>
            <p:nvSpPr>
              <p:cNvPr id="7549" name="Freeform 646"/>
              <p:cNvSpPr>
                <a:spLocks/>
              </p:cNvSpPr>
              <p:nvPr/>
            </p:nvSpPr>
            <p:spPr bwMode="auto">
              <a:xfrm>
                <a:off x="7125" y="1901"/>
                <a:ext cx="196" cy="174"/>
              </a:xfrm>
              <a:custGeom>
                <a:avLst/>
                <a:gdLst>
                  <a:gd name="T0" fmla="+- 0 7157 7125"/>
                  <a:gd name="T1" fmla="*/ T0 w 196"/>
                  <a:gd name="T2" fmla="+- 0 1901 1901"/>
                  <a:gd name="T3" fmla="*/ 1901 h 174"/>
                  <a:gd name="T4" fmla="+- 0 7125 7125"/>
                  <a:gd name="T5" fmla="*/ T4 w 196"/>
                  <a:gd name="T6" fmla="+- 0 1933 1901"/>
                  <a:gd name="T7" fmla="*/ 1933 h 174"/>
                  <a:gd name="T8" fmla="+- 0 7288 7125"/>
                  <a:gd name="T9" fmla="*/ T8 w 196"/>
                  <a:gd name="T10" fmla="+- 0 2075 1901"/>
                  <a:gd name="T11" fmla="*/ 2075 h 174"/>
                  <a:gd name="T12" fmla="+- 0 7320 7125"/>
                  <a:gd name="T13" fmla="*/ T12 w 196"/>
                  <a:gd name="T14" fmla="+- 0 2042 1901"/>
                  <a:gd name="T15" fmla="*/ 2042 h 174"/>
                  <a:gd name="T16" fmla="+- 0 7157 7125"/>
                  <a:gd name="T17" fmla="*/ T16 w 196"/>
                  <a:gd name="T18" fmla="+- 0 1901 1901"/>
                  <a:gd name="T19" fmla="*/ 1901 h 174"/>
                </a:gdLst>
                <a:ahLst/>
                <a:cxnLst>
                  <a:cxn ang="0">
                    <a:pos x="T1" y="T3"/>
                  </a:cxn>
                  <a:cxn ang="0">
                    <a:pos x="T5" y="T7"/>
                  </a:cxn>
                  <a:cxn ang="0">
                    <a:pos x="T9" y="T11"/>
                  </a:cxn>
                  <a:cxn ang="0">
                    <a:pos x="T13" y="T15"/>
                  </a:cxn>
                  <a:cxn ang="0">
                    <a:pos x="T17" y="T19"/>
                  </a:cxn>
                </a:cxnLst>
                <a:rect l="0" t="0" r="r" b="b"/>
                <a:pathLst>
                  <a:path w="196" h="174">
                    <a:moveTo>
                      <a:pt x="32" y="0"/>
                    </a:moveTo>
                    <a:lnTo>
                      <a:pt x="0" y="32"/>
                    </a:lnTo>
                    <a:lnTo>
                      <a:pt x="163" y="174"/>
                    </a:lnTo>
                    <a:lnTo>
                      <a:pt x="195" y="141"/>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06" name="Group 643"/>
            <p:cNvGrpSpPr>
              <a:grpSpLocks/>
            </p:cNvGrpSpPr>
            <p:nvPr/>
          </p:nvGrpSpPr>
          <p:grpSpPr bwMode="auto">
            <a:xfrm>
              <a:off x="7320" y="2075"/>
              <a:ext cx="98" cy="87"/>
              <a:chOff x="7320" y="2075"/>
              <a:chExt cx="98" cy="87"/>
            </a:xfrm>
          </p:grpSpPr>
          <p:sp>
            <p:nvSpPr>
              <p:cNvPr id="7548" name="Freeform 644"/>
              <p:cNvSpPr>
                <a:spLocks/>
              </p:cNvSpPr>
              <p:nvPr/>
            </p:nvSpPr>
            <p:spPr bwMode="auto">
              <a:xfrm>
                <a:off x="7320" y="2075"/>
                <a:ext cx="98" cy="87"/>
              </a:xfrm>
              <a:custGeom>
                <a:avLst/>
                <a:gdLst>
                  <a:gd name="T0" fmla="+- 0 7353 7320"/>
                  <a:gd name="T1" fmla="*/ T0 w 98"/>
                  <a:gd name="T2" fmla="+- 0 2075 2075"/>
                  <a:gd name="T3" fmla="*/ 2075 h 87"/>
                  <a:gd name="T4" fmla="+- 0 7320 7320"/>
                  <a:gd name="T5" fmla="*/ T4 w 98"/>
                  <a:gd name="T6" fmla="+- 0 2107 2075"/>
                  <a:gd name="T7" fmla="*/ 2107 h 87"/>
                  <a:gd name="T8" fmla="+- 0 7386 7320"/>
                  <a:gd name="T9" fmla="*/ T8 w 98"/>
                  <a:gd name="T10" fmla="+- 0 2162 2075"/>
                  <a:gd name="T11" fmla="*/ 2162 h 87"/>
                  <a:gd name="T12" fmla="+- 0 7418 7320"/>
                  <a:gd name="T13" fmla="*/ T12 w 98"/>
                  <a:gd name="T14" fmla="+- 0 2129 2075"/>
                  <a:gd name="T15" fmla="*/ 2129 h 87"/>
                  <a:gd name="T16" fmla="+- 0 7353 7320"/>
                  <a:gd name="T17" fmla="*/ T16 w 98"/>
                  <a:gd name="T18" fmla="+- 0 2075 2075"/>
                  <a:gd name="T19" fmla="*/ 2075 h 87"/>
                </a:gdLst>
                <a:ahLst/>
                <a:cxnLst>
                  <a:cxn ang="0">
                    <a:pos x="T1" y="T3"/>
                  </a:cxn>
                  <a:cxn ang="0">
                    <a:pos x="T5" y="T7"/>
                  </a:cxn>
                  <a:cxn ang="0">
                    <a:pos x="T9" y="T11"/>
                  </a:cxn>
                  <a:cxn ang="0">
                    <a:pos x="T13" y="T15"/>
                  </a:cxn>
                  <a:cxn ang="0">
                    <a:pos x="T17" y="T19"/>
                  </a:cxn>
                </a:cxnLst>
                <a:rect l="0" t="0" r="r" b="b"/>
                <a:pathLst>
                  <a:path w="98" h="87">
                    <a:moveTo>
                      <a:pt x="33" y="0"/>
                    </a:moveTo>
                    <a:lnTo>
                      <a:pt x="0" y="32"/>
                    </a:lnTo>
                    <a:lnTo>
                      <a:pt x="66" y="87"/>
                    </a:lnTo>
                    <a:lnTo>
                      <a:pt x="98" y="54"/>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07" name="Group 641"/>
            <p:cNvGrpSpPr>
              <a:grpSpLocks/>
            </p:cNvGrpSpPr>
            <p:nvPr/>
          </p:nvGrpSpPr>
          <p:grpSpPr bwMode="auto">
            <a:xfrm>
              <a:off x="7418" y="2129"/>
              <a:ext cx="2" cy="2"/>
              <a:chOff x="7418" y="2129"/>
              <a:chExt cx="2" cy="2"/>
            </a:xfrm>
          </p:grpSpPr>
          <p:sp>
            <p:nvSpPr>
              <p:cNvPr id="7547" name="Freeform 642"/>
              <p:cNvSpPr>
                <a:spLocks/>
              </p:cNvSpPr>
              <p:nvPr/>
            </p:nvSpPr>
            <p:spPr bwMode="auto">
              <a:xfrm>
                <a:off x="7418" y="2129"/>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08" name="Group 639"/>
            <p:cNvGrpSpPr>
              <a:grpSpLocks/>
            </p:cNvGrpSpPr>
            <p:nvPr/>
          </p:nvGrpSpPr>
          <p:grpSpPr bwMode="auto">
            <a:xfrm>
              <a:off x="7386" y="2129"/>
              <a:ext cx="120" cy="131"/>
              <a:chOff x="7386" y="2129"/>
              <a:chExt cx="120" cy="131"/>
            </a:xfrm>
          </p:grpSpPr>
          <p:sp>
            <p:nvSpPr>
              <p:cNvPr id="7546" name="Freeform 640"/>
              <p:cNvSpPr>
                <a:spLocks/>
              </p:cNvSpPr>
              <p:nvPr/>
            </p:nvSpPr>
            <p:spPr bwMode="auto">
              <a:xfrm>
                <a:off x="7386" y="2129"/>
                <a:ext cx="120" cy="131"/>
              </a:xfrm>
              <a:custGeom>
                <a:avLst/>
                <a:gdLst>
                  <a:gd name="T0" fmla="+- 0 7418 7386"/>
                  <a:gd name="T1" fmla="*/ T0 w 120"/>
                  <a:gd name="T2" fmla="+- 0 2129 2129"/>
                  <a:gd name="T3" fmla="*/ 2129 h 131"/>
                  <a:gd name="T4" fmla="+- 0 7386 7386"/>
                  <a:gd name="T5" fmla="*/ T4 w 120"/>
                  <a:gd name="T6" fmla="+- 0 2162 2129"/>
                  <a:gd name="T7" fmla="*/ 2162 h 131"/>
                  <a:gd name="T8" fmla="+- 0 7472 7386"/>
                  <a:gd name="T9" fmla="*/ T8 w 120"/>
                  <a:gd name="T10" fmla="+- 0 2260 2129"/>
                  <a:gd name="T11" fmla="*/ 2260 h 131"/>
                  <a:gd name="T12" fmla="+- 0 7505 7386"/>
                  <a:gd name="T13" fmla="*/ T12 w 120"/>
                  <a:gd name="T14" fmla="+- 0 2227 2129"/>
                  <a:gd name="T15" fmla="*/ 2227 h 131"/>
                  <a:gd name="T16" fmla="+- 0 7418 7386"/>
                  <a:gd name="T17" fmla="*/ T16 w 120"/>
                  <a:gd name="T18" fmla="+- 0 2129 2129"/>
                  <a:gd name="T19" fmla="*/ 2129 h 131"/>
                </a:gdLst>
                <a:ahLst/>
                <a:cxnLst>
                  <a:cxn ang="0">
                    <a:pos x="T1" y="T3"/>
                  </a:cxn>
                  <a:cxn ang="0">
                    <a:pos x="T5" y="T7"/>
                  </a:cxn>
                  <a:cxn ang="0">
                    <a:pos x="T9" y="T11"/>
                  </a:cxn>
                  <a:cxn ang="0">
                    <a:pos x="T13" y="T15"/>
                  </a:cxn>
                  <a:cxn ang="0">
                    <a:pos x="T17" y="T19"/>
                  </a:cxn>
                </a:cxnLst>
                <a:rect l="0" t="0" r="r" b="b"/>
                <a:pathLst>
                  <a:path w="120" h="131">
                    <a:moveTo>
                      <a:pt x="32" y="0"/>
                    </a:moveTo>
                    <a:lnTo>
                      <a:pt x="0" y="33"/>
                    </a:lnTo>
                    <a:lnTo>
                      <a:pt x="86" y="131"/>
                    </a:lnTo>
                    <a:lnTo>
                      <a:pt x="119" y="98"/>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09" name="Group 637"/>
            <p:cNvGrpSpPr>
              <a:grpSpLocks/>
            </p:cNvGrpSpPr>
            <p:nvPr/>
          </p:nvGrpSpPr>
          <p:grpSpPr bwMode="auto">
            <a:xfrm>
              <a:off x="7505" y="2260"/>
              <a:ext cx="174" cy="196"/>
              <a:chOff x="7505" y="2260"/>
              <a:chExt cx="174" cy="196"/>
            </a:xfrm>
          </p:grpSpPr>
          <p:sp>
            <p:nvSpPr>
              <p:cNvPr id="7545" name="Freeform 638"/>
              <p:cNvSpPr>
                <a:spLocks/>
              </p:cNvSpPr>
              <p:nvPr/>
            </p:nvSpPr>
            <p:spPr bwMode="auto">
              <a:xfrm>
                <a:off x="7505" y="2260"/>
                <a:ext cx="174" cy="196"/>
              </a:xfrm>
              <a:custGeom>
                <a:avLst/>
                <a:gdLst>
                  <a:gd name="T0" fmla="+- 0 7537 7505"/>
                  <a:gd name="T1" fmla="*/ T0 w 174"/>
                  <a:gd name="T2" fmla="+- 0 2260 2260"/>
                  <a:gd name="T3" fmla="*/ 2260 h 196"/>
                  <a:gd name="T4" fmla="+- 0 7505 7505"/>
                  <a:gd name="T5" fmla="*/ T4 w 174"/>
                  <a:gd name="T6" fmla="+- 0 2292 2260"/>
                  <a:gd name="T7" fmla="*/ 2292 h 196"/>
                  <a:gd name="T8" fmla="+- 0 7646 7505"/>
                  <a:gd name="T9" fmla="*/ T8 w 174"/>
                  <a:gd name="T10" fmla="+- 0 2455 2260"/>
                  <a:gd name="T11" fmla="*/ 2455 h 196"/>
                  <a:gd name="T12" fmla="+- 0 7679 7505"/>
                  <a:gd name="T13" fmla="*/ T12 w 174"/>
                  <a:gd name="T14" fmla="+- 0 2423 2260"/>
                  <a:gd name="T15" fmla="*/ 2423 h 196"/>
                  <a:gd name="T16" fmla="+- 0 7537 7505"/>
                  <a:gd name="T17" fmla="*/ T16 w 174"/>
                  <a:gd name="T18" fmla="+- 0 2260 2260"/>
                  <a:gd name="T19" fmla="*/ 2260 h 196"/>
                </a:gdLst>
                <a:ahLst/>
                <a:cxnLst>
                  <a:cxn ang="0">
                    <a:pos x="T1" y="T3"/>
                  </a:cxn>
                  <a:cxn ang="0">
                    <a:pos x="T5" y="T7"/>
                  </a:cxn>
                  <a:cxn ang="0">
                    <a:pos x="T9" y="T11"/>
                  </a:cxn>
                  <a:cxn ang="0">
                    <a:pos x="T13" y="T15"/>
                  </a:cxn>
                  <a:cxn ang="0">
                    <a:pos x="T17" y="T19"/>
                  </a:cxn>
                </a:cxnLst>
                <a:rect l="0" t="0" r="r" b="b"/>
                <a:pathLst>
                  <a:path w="174" h="196">
                    <a:moveTo>
                      <a:pt x="32" y="0"/>
                    </a:moveTo>
                    <a:lnTo>
                      <a:pt x="0" y="32"/>
                    </a:lnTo>
                    <a:lnTo>
                      <a:pt x="141" y="195"/>
                    </a:lnTo>
                    <a:lnTo>
                      <a:pt x="174" y="163"/>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10" name="Group 635"/>
            <p:cNvGrpSpPr>
              <a:grpSpLocks/>
            </p:cNvGrpSpPr>
            <p:nvPr/>
          </p:nvGrpSpPr>
          <p:grpSpPr bwMode="auto">
            <a:xfrm>
              <a:off x="7668" y="2455"/>
              <a:ext cx="109" cy="120"/>
              <a:chOff x="7668" y="2455"/>
              <a:chExt cx="109" cy="120"/>
            </a:xfrm>
          </p:grpSpPr>
          <p:sp>
            <p:nvSpPr>
              <p:cNvPr id="7544" name="Freeform 636"/>
              <p:cNvSpPr>
                <a:spLocks/>
              </p:cNvSpPr>
              <p:nvPr/>
            </p:nvSpPr>
            <p:spPr bwMode="auto">
              <a:xfrm>
                <a:off x="7668" y="2455"/>
                <a:ext cx="109" cy="120"/>
              </a:xfrm>
              <a:custGeom>
                <a:avLst/>
                <a:gdLst>
                  <a:gd name="T0" fmla="+- 0 7700 7668"/>
                  <a:gd name="T1" fmla="*/ T0 w 109"/>
                  <a:gd name="T2" fmla="+- 0 2455 2455"/>
                  <a:gd name="T3" fmla="*/ 2455 h 120"/>
                  <a:gd name="T4" fmla="+- 0 7668 7668"/>
                  <a:gd name="T5" fmla="*/ T4 w 109"/>
                  <a:gd name="T6" fmla="+- 0 2488 2455"/>
                  <a:gd name="T7" fmla="*/ 2488 h 120"/>
                  <a:gd name="T8" fmla="+- 0 7744 7668"/>
                  <a:gd name="T9" fmla="*/ T8 w 109"/>
                  <a:gd name="T10" fmla="+- 0 2575 2455"/>
                  <a:gd name="T11" fmla="*/ 2575 h 120"/>
                  <a:gd name="T12" fmla="+- 0 7776 7668"/>
                  <a:gd name="T13" fmla="*/ T12 w 109"/>
                  <a:gd name="T14" fmla="+- 0 2542 2455"/>
                  <a:gd name="T15" fmla="*/ 2542 h 120"/>
                  <a:gd name="T16" fmla="+- 0 7700 7668"/>
                  <a:gd name="T17" fmla="*/ T16 w 109"/>
                  <a:gd name="T18" fmla="+- 0 2455 2455"/>
                  <a:gd name="T19" fmla="*/ 2455 h 120"/>
                </a:gdLst>
                <a:ahLst/>
                <a:cxnLst>
                  <a:cxn ang="0">
                    <a:pos x="T1" y="T3"/>
                  </a:cxn>
                  <a:cxn ang="0">
                    <a:pos x="T5" y="T7"/>
                  </a:cxn>
                  <a:cxn ang="0">
                    <a:pos x="T9" y="T11"/>
                  </a:cxn>
                  <a:cxn ang="0">
                    <a:pos x="T13" y="T15"/>
                  </a:cxn>
                  <a:cxn ang="0">
                    <a:pos x="T17" y="T19"/>
                  </a:cxn>
                </a:cxnLst>
                <a:rect l="0" t="0" r="r" b="b"/>
                <a:pathLst>
                  <a:path w="109" h="120">
                    <a:moveTo>
                      <a:pt x="32" y="0"/>
                    </a:moveTo>
                    <a:lnTo>
                      <a:pt x="0" y="33"/>
                    </a:lnTo>
                    <a:lnTo>
                      <a:pt x="76" y="120"/>
                    </a:lnTo>
                    <a:lnTo>
                      <a:pt x="108" y="87"/>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11" name="Group 633"/>
            <p:cNvGrpSpPr>
              <a:grpSpLocks/>
            </p:cNvGrpSpPr>
            <p:nvPr/>
          </p:nvGrpSpPr>
          <p:grpSpPr bwMode="auto">
            <a:xfrm>
              <a:off x="7776" y="2542"/>
              <a:ext cx="2" cy="2"/>
              <a:chOff x="7776" y="2542"/>
              <a:chExt cx="2" cy="2"/>
            </a:xfrm>
          </p:grpSpPr>
          <p:sp>
            <p:nvSpPr>
              <p:cNvPr id="7543" name="Freeform 634"/>
              <p:cNvSpPr>
                <a:spLocks/>
              </p:cNvSpPr>
              <p:nvPr/>
            </p:nvSpPr>
            <p:spPr bwMode="auto">
              <a:xfrm>
                <a:off x="7776" y="2542"/>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12" name="Group 631"/>
            <p:cNvGrpSpPr>
              <a:grpSpLocks/>
            </p:cNvGrpSpPr>
            <p:nvPr/>
          </p:nvGrpSpPr>
          <p:grpSpPr bwMode="auto">
            <a:xfrm>
              <a:off x="7744" y="2542"/>
              <a:ext cx="109" cy="109"/>
              <a:chOff x="7744" y="2542"/>
              <a:chExt cx="109" cy="109"/>
            </a:xfrm>
          </p:grpSpPr>
          <p:sp>
            <p:nvSpPr>
              <p:cNvPr id="7542" name="Freeform 632"/>
              <p:cNvSpPr>
                <a:spLocks/>
              </p:cNvSpPr>
              <p:nvPr/>
            </p:nvSpPr>
            <p:spPr bwMode="auto">
              <a:xfrm>
                <a:off x="7744" y="2542"/>
                <a:ext cx="109" cy="109"/>
              </a:xfrm>
              <a:custGeom>
                <a:avLst/>
                <a:gdLst>
                  <a:gd name="T0" fmla="+- 0 7776 7744"/>
                  <a:gd name="T1" fmla="*/ T0 w 109"/>
                  <a:gd name="T2" fmla="+- 0 2542 2542"/>
                  <a:gd name="T3" fmla="*/ 2542 h 109"/>
                  <a:gd name="T4" fmla="+- 0 7744 7744"/>
                  <a:gd name="T5" fmla="*/ T4 w 109"/>
                  <a:gd name="T6" fmla="+- 0 2575 2542"/>
                  <a:gd name="T7" fmla="*/ 2575 h 109"/>
                  <a:gd name="T8" fmla="+- 0 7809 7744"/>
                  <a:gd name="T9" fmla="*/ T8 w 109"/>
                  <a:gd name="T10" fmla="+- 0 2651 2542"/>
                  <a:gd name="T11" fmla="*/ 2651 h 109"/>
                  <a:gd name="T12" fmla="+- 0 7852 7744"/>
                  <a:gd name="T13" fmla="*/ T12 w 109"/>
                  <a:gd name="T14" fmla="+- 0 2618 2542"/>
                  <a:gd name="T15" fmla="*/ 2618 h 109"/>
                  <a:gd name="T16" fmla="+- 0 7776 7744"/>
                  <a:gd name="T17" fmla="*/ T16 w 109"/>
                  <a:gd name="T18" fmla="+- 0 2542 2542"/>
                  <a:gd name="T19" fmla="*/ 2542 h 109"/>
                </a:gdLst>
                <a:ahLst/>
                <a:cxnLst>
                  <a:cxn ang="0">
                    <a:pos x="T1" y="T3"/>
                  </a:cxn>
                  <a:cxn ang="0">
                    <a:pos x="T5" y="T7"/>
                  </a:cxn>
                  <a:cxn ang="0">
                    <a:pos x="T9" y="T11"/>
                  </a:cxn>
                  <a:cxn ang="0">
                    <a:pos x="T13" y="T15"/>
                  </a:cxn>
                  <a:cxn ang="0">
                    <a:pos x="T17" y="T19"/>
                  </a:cxn>
                </a:cxnLst>
                <a:rect l="0" t="0" r="r" b="b"/>
                <a:pathLst>
                  <a:path w="109" h="109">
                    <a:moveTo>
                      <a:pt x="32" y="0"/>
                    </a:moveTo>
                    <a:lnTo>
                      <a:pt x="0" y="33"/>
                    </a:lnTo>
                    <a:lnTo>
                      <a:pt x="65" y="109"/>
                    </a:lnTo>
                    <a:lnTo>
                      <a:pt x="108" y="76"/>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13" name="Group 629"/>
            <p:cNvGrpSpPr>
              <a:grpSpLocks/>
            </p:cNvGrpSpPr>
            <p:nvPr/>
          </p:nvGrpSpPr>
          <p:grpSpPr bwMode="auto">
            <a:xfrm>
              <a:off x="7842" y="2651"/>
              <a:ext cx="120" cy="131"/>
              <a:chOff x="7842" y="2651"/>
              <a:chExt cx="120" cy="131"/>
            </a:xfrm>
          </p:grpSpPr>
          <p:sp>
            <p:nvSpPr>
              <p:cNvPr id="7541" name="Freeform 630"/>
              <p:cNvSpPr>
                <a:spLocks/>
              </p:cNvSpPr>
              <p:nvPr/>
            </p:nvSpPr>
            <p:spPr bwMode="auto">
              <a:xfrm>
                <a:off x="7842" y="2651"/>
                <a:ext cx="120" cy="131"/>
              </a:xfrm>
              <a:custGeom>
                <a:avLst/>
                <a:gdLst>
                  <a:gd name="T0" fmla="+- 0 7874 7842"/>
                  <a:gd name="T1" fmla="*/ T0 w 120"/>
                  <a:gd name="T2" fmla="+- 0 2651 2651"/>
                  <a:gd name="T3" fmla="*/ 2651 h 131"/>
                  <a:gd name="T4" fmla="+- 0 7842 7842"/>
                  <a:gd name="T5" fmla="*/ T4 w 120"/>
                  <a:gd name="T6" fmla="+- 0 2684 2651"/>
                  <a:gd name="T7" fmla="*/ 2684 h 131"/>
                  <a:gd name="T8" fmla="+- 0 7928 7842"/>
                  <a:gd name="T9" fmla="*/ T8 w 120"/>
                  <a:gd name="T10" fmla="+- 0 2782 2651"/>
                  <a:gd name="T11" fmla="*/ 2782 h 131"/>
                  <a:gd name="T12" fmla="+- 0 7961 7842"/>
                  <a:gd name="T13" fmla="*/ T12 w 120"/>
                  <a:gd name="T14" fmla="+- 0 2760 2651"/>
                  <a:gd name="T15" fmla="*/ 2760 h 131"/>
                  <a:gd name="T16" fmla="+- 0 7874 7842"/>
                  <a:gd name="T17" fmla="*/ T16 w 120"/>
                  <a:gd name="T18" fmla="+- 0 2651 2651"/>
                  <a:gd name="T19" fmla="*/ 2651 h 131"/>
                </a:gdLst>
                <a:ahLst/>
                <a:cxnLst>
                  <a:cxn ang="0">
                    <a:pos x="T1" y="T3"/>
                  </a:cxn>
                  <a:cxn ang="0">
                    <a:pos x="T5" y="T7"/>
                  </a:cxn>
                  <a:cxn ang="0">
                    <a:pos x="T9" y="T11"/>
                  </a:cxn>
                  <a:cxn ang="0">
                    <a:pos x="T13" y="T15"/>
                  </a:cxn>
                  <a:cxn ang="0">
                    <a:pos x="T17" y="T19"/>
                  </a:cxn>
                </a:cxnLst>
                <a:rect l="0" t="0" r="r" b="b"/>
                <a:pathLst>
                  <a:path w="120" h="131">
                    <a:moveTo>
                      <a:pt x="32" y="0"/>
                    </a:moveTo>
                    <a:lnTo>
                      <a:pt x="0" y="33"/>
                    </a:lnTo>
                    <a:lnTo>
                      <a:pt x="86" y="131"/>
                    </a:lnTo>
                    <a:lnTo>
                      <a:pt x="119" y="109"/>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14" name="Group 620"/>
            <p:cNvGrpSpPr>
              <a:grpSpLocks/>
            </p:cNvGrpSpPr>
            <p:nvPr/>
          </p:nvGrpSpPr>
          <p:grpSpPr bwMode="auto">
            <a:xfrm>
              <a:off x="6636" y="1955"/>
              <a:ext cx="706" cy="153"/>
              <a:chOff x="6636" y="1955"/>
              <a:chExt cx="706" cy="153"/>
            </a:xfrm>
          </p:grpSpPr>
          <p:sp>
            <p:nvSpPr>
              <p:cNvPr id="7533" name="Freeform 628"/>
              <p:cNvSpPr>
                <a:spLocks/>
              </p:cNvSpPr>
              <p:nvPr/>
            </p:nvSpPr>
            <p:spPr bwMode="auto">
              <a:xfrm>
                <a:off x="6636" y="1955"/>
                <a:ext cx="706" cy="153"/>
              </a:xfrm>
              <a:custGeom>
                <a:avLst/>
                <a:gdLst>
                  <a:gd name="T0" fmla="+- 0 7146 6636"/>
                  <a:gd name="T1" fmla="*/ T0 w 706"/>
                  <a:gd name="T2" fmla="+- 0 2064 1955"/>
                  <a:gd name="T3" fmla="*/ 2064 h 153"/>
                  <a:gd name="T4" fmla="+- 0 7146 6636"/>
                  <a:gd name="T5" fmla="*/ T4 w 706"/>
                  <a:gd name="T6" fmla="+- 0 2086 1955"/>
                  <a:gd name="T7" fmla="*/ 2086 h 153"/>
                  <a:gd name="T8" fmla="+- 0 7342 6636"/>
                  <a:gd name="T9" fmla="*/ T8 w 706"/>
                  <a:gd name="T10" fmla="+- 0 2107 1955"/>
                  <a:gd name="T11" fmla="*/ 2107 h 153"/>
                  <a:gd name="T12" fmla="+- 0 7342 6636"/>
                  <a:gd name="T13" fmla="*/ T12 w 706"/>
                  <a:gd name="T14" fmla="+- 0 2086 1955"/>
                  <a:gd name="T15" fmla="*/ 2086 h 153"/>
                  <a:gd name="T16" fmla="+- 0 7146 6636"/>
                  <a:gd name="T17" fmla="*/ T16 w 706"/>
                  <a:gd name="T18" fmla="+- 0 2064 1955"/>
                  <a:gd name="T19" fmla="*/ 2064 h 153"/>
                </a:gdLst>
                <a:ahLst/>
                <a:cxnLst>
                  <a:cxn ang="0">
                    <a:pos x="T1" y="T3"/>
                  </a:cxn>
                  <a:cxn ang="0">
                    <a:pos x="T5" y="T7"/>
                  </a:cxn>
                  <a:cxn ang="0">
                    <a:pos x="T9" y="T11"/>
                  </a:cxn>
                  <a:cxn ang="0">
                    <a:pos x="T13" y="T15"/>
                  </a:cxn>
                  <a:cxn ang="0">
                    <a:pos x="T17" y="T19"/>
                  </a:cxn>
                </a:cxnLst>
                <a:rect l="0" t="0" r="r" b="b"/>
                <a:pathLst>
                  <a:path w="706" h="153">
                    <a:moveTo>
                      <a:pt x="510" y="109"/>
                    </a:moveTo>
                    <a:lnTo>
                      <a:pt x="510" y="131"/>
                    </a:lnTo>
                    <a:lnTo>
                      <a:pt x="706" y="152"/>
                    </a:lnTo>
                    <a:lnTo>
                      <a:pt x="706" y="131"/>
                    </a:lnTo>
                    <a:lnTo>
                      <a:pt x="510" y="10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34" name="Freeform 627"/>
              <p:cNvSpPr>
                <a:spLocks/>
              </p:cNvSpPr>
              <p:nvPr/>
            </p:nvSpPr>
            <p:spPr bwMode="auto">
              <a:xfrm>
                <a:off x="6636" y="1955"/>
                <a:ext cx="706" cy="153"/>
              </a:xfrm>
              <a:custGeom>
                <a:avLst/>
                <a:gdLst>
                  <a:gd name="T0" fmla="+- 0 7027 6636"/>
                  <a:gd name="T1" fmla="*/ T0 w 706"/>
                  <a:gd name="T2" fmla="+- 0 2031 1955"/>
                  <a:gd name="T3" fmla="*/ 2031 h 153"/>
                  <a:gd name="T4" fmla="+- 0 7027 6636"/>
                  <a:gd name="T5" fmla="*/ T4 w 706"/>
                  <a:gd name="T6" fmla="+- 0 2053 1955"/>
                  <a:gd name="T7" fmla="*/ 2053 h 153"/>
                  <a:gd name="T8" fmla="+- 0 7136 6636"/>
                  <a:gd name="T9" fmla="*/ T8 w 706"/>
                  <a:gd name="T10" fmla="+- 0 2086 1955"/>
                  <a:gd name="T11" fmla="*/ 2086 h 153"/>
                  <a:gd name="T12" fmla="+- 0 7146 6636"/>
                  <a:gd name="T13" fmla="*/ T12 w 706"/>
                  <a:gd name="T14" fmla="+- 0 2064 1955"/>
                  <a:gd name="T15" fmla="*/ 2064 h 153"/>
                  <a:gd name="T16" fmla="+- 0 7027 6636"/>
                  <a:gd name="T17" fmla="*/ T16 w 706"/>
                  <a:gd name="T18" fmla="+- 0 2031 1955"/>
                  <a:gd name="T19" fmla="*/ 2031 h 153"/>
                </a:gdLst>
                <a:ahLst/>
                <a:cxnLst>
                  <a:cxn ang="0">
                    <a:pos x="T1" y="T3"/>
                  </a:cxn>
                  <a:cxn ang="0">
                    <a:pos x="T5" y="T7"/>
                  </a:cxn>
                  <a:cxn ang="0">
                    <a:pos x="T9" y="T11"/>
                  </a:cxn>
                  <a:cxn ang="0">
                    <a:pos x="T13" y="T15"/>
                  </a:cxn>
                  <a:cxn ang="0">
                    <a:pos x="T17" y="T19"/>
                  </a:cxn>
                </a:cxnLst>
                <a:rect l="0" t="0" r="r" b="b"/>
                <a:pathLst>
                  <a:path w="706" h="153">
                    <a:moveTo>
                      <a:pt x="391" y="76"/>
                    </a:moveTo>
                    <a:lnTo>
                      <a:pt x="391" y="98"/>
                    </a:lnTo>
                    <a:lnTo>
                      <a:pt x="500" y="131"/>
                    </a:lnTo>
                    <a:lnTo>
                      <a:pt x="510" y="109"/>
                    </a:lnTo>
                    <a:lnTo>
                      <a:pt x="391" y="7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35" name="Freeform 626"/>
              <p:cNvSpPr>
                <a:spLocks/>
              </p:cNvSpPr>
              <p:nvPr/>
            </p:nvSpPr>
            <p:spPr bwMode="auto">
              <a:xfrm>
                <a:off x="6636" y="1955"/>
                <a:ext cx="706" cy="153"/>
              </a:xfrm>
              <a:custGeom>
                <a:avLst/>
                <a:gdLst>
                  <a:gd name="T0" fmla="+- 0 7146 6636"/>
                  <a:gd name="T1" fmla="*/ T0 w 706"/>
                  <a:gd name="T2" fmla="+- 0 2075 1955"/>
                  <a:gd name="T3" fmla="*/ 2075 h 153"/>
                  <a:gd name="T4" fmla="+- 0 7136 6636"/>
                  <a:gd name="T5" fmla="*/ T4 w 706"/>
                  <a:gd name="T6" fmla="+- 0 2086 1955"/>
                  <a:gd name="T7" fmla="*/ 2086 h 153"/>
                  <a:gd name="T8" fmla="+- 0 7146 6636"/>
                  <a:gd name="T9" fmla="*/ T8 w 706"/>
                  <a:gd name="T10" fmla="+- 0 2086 1955"/>
                  <a:gd name="T11" fmla="*/ 2086 h 153"/>
                  <a:gd name="T12" fmla="+- 0 7146 6636"/>
                  <a:gd name="T13" fmla="*/ T12 w 706"/>
                  <a:gd name="T14" fmla="+- 0 2075 1955"/>
                  <a:gd name="T15" fmla="*/ 2075 h 153"/>
                </a:gdLst>
                <a:ahLst/>
                <a:cxnLst>
                  <a:cxn ang="0">
                    <a:pos x="T1" y="T3"/>
                  </a:cxn>
                  <a:cxn ang="0">
                    <a:pos x="T5" y="T7"/>
                  </a:cxn>
                  <a:cxn ang="0">
                    <a:pos x="T9" y="T11"/>
                  </a:cxn>
                  <a:cxn ang="0">
                    <a:pos x="T13" y="T15"/>
                  </a:cxn>
                </a:cxnLst>
                <a:rect l="0" t="0" r="r" b="b"/>
                <a:pathLst>
                  <a:path w="706" h="153">
                    <a:moveTo>
                      <a:pt x="510" y="120"/>
                    </a:moveTo>
                    <a:lnTo>
                      <a:pt x="500" y="131"/>
                    </a:lnTo>
                    <a:lnTo>
                      <a:pt x="510" y="131"/>
                    </a:lnTo>
                    <a:lnTo>
                      <a:pt x="510" y="12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36" name="Freeform 625"/>
              <p:cNvSpPr>
                <a:spLocks/>
              </p:cNvSpPr>
              <p:nvPr/>
            </p:nvSpPr>
            <p:spPr bwMode="auto">
              <a:xfrm>
                <a:off x="6636" y="1955"/>
                <a:ext cx="706" cy="153"/>
              </a:xfrm>
              <a:custGeom>
                <a:avLst/>
                <a:gdLst>
                  <a:gd name="T0" fmla="+- 0 6864 6636"/>
                  <a:gd name="T1" fmla="*/ T0 w 706"/>
                  <a:gd name="T2" fmla="+- 0 2020 1955"/>
                  <a:gd name="T3" fmla="*/ 2020 h 153"/>
                  <a:gd name="T4" fmla="+- 0 6864 6636"/>
                  <a:gd name="T5" fmla="*/ T4 w 706"/>
                  <a:gd name="T6" fmla="+- 0 2042 1955"/>
                  <a:gd name="T7" fmla="*/ 2042 h 153"/>
                  <a:gd name="T8" fmla="+- 0 7027 6636"/>
                  <a:gd name="T9" fmla="*/ T8 w 706"/>
                  <a:gd name="T10" fmla="+- 0 2053 1955"/>
                  <a:gd name="T11" fmla="*/ 2053 h 153"/>
                  <a:gd name="T12" fmla="+- 0 7027 6636"/>
                  <a:gd name="T13" fmla="*/ T12 w 706"/>
                  <a:gd name="T14" fmla="+- 0 2031 1955"/>
                  <a:gd name="T15" fmla="*/ 2031 h 153"/>
                  <a:gd name="T16" fmla="+- 0 6864 6636"/>
                  <a:gd name="T17" fmla="*/ T16 w 706"/>
                  <a:gd name="T18" fmla="+- 0 2020 1955"/>
                  <a:gd name="T19" fmla="*/ 2020 h 153"/>
                </a:gdLst>
                <a:ahLst/>
                <a:cxnLst>
                  <a:cxn ang="0">
                    <a:pos x="T1" y="T3"/>
                  </a:cxn>
                  <a:cxn ang="0">
                    <a:pos x="T5" y="T7"/>
                  </a:cxn>
                  <a:cxn ang="0">
                    <a:pos x="T9" y="T11"/>
                  </a:cxn>
                  <a:cxn ang="0">
                    <a:pos x="T13" y="T15"/>
                  </a:cxn>
                  <a:cxn ang="0">
                    <a:pos x="T17" y="T19"/>
                  </a:cxn>
                </a:cxnLst>
                <a:rect l="0" t="0" r="r" b="b"/>
                <a:pathLst>
                  <a:path w="706" h="153">
                    <a:moveTo>
                      <a:pt x="228" y="65"/>
                    </a:moveTo>
                    <a:lnTo>
                      <a:pt x="228" y="87"/>
                    </a:lnTo>
                    <a:lnTo>
                      <a:pt x="391" y="98"/>
                    </a:lnTo>
                    <a:lnTo>
                      <a:pt x="391" y="76"/>
                    </a:lnTo>
                    <a:lnTo>
                      <a:pt x="228" y="65"/>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37" name="Freeform 624"/>
              <p:cNvSpPr>
                <a:spLocks/>
              </p:cNvSpPr>
              <p:nvPr/>
            </p:nvSpPr>
            <p:spPr bwMode="auto">
              <a:xfrm>
                <a:off x="6636" y="1955"/>
                <a:ext cx="706" cy="153"/>
              </a:xfrm>
              <a:custGeom>
                <a:avLst/>
                <a:gdLst>
                  <a:gd name="T0" fmla="+- 0 6745 6636"/>
                  <a:gd name="T1" fmla="*/ T0 w 706"/>
                  <a:gd name="T2" fmla="+- 0 1988 1955"/>
                  <a:gd name="T3" fmla="*/ 1988 h 153"/>
                  <a:gd name="T4" fmla="+- 0 6734 6636"/>
                  <a:gd name="T5" fmla="*/ T4 w 706"/>
                  <a:gd name="T6" fmla="+- 0 2010 1955"/>
                  <a:gd name="T7" fmla="*/ 2010 h 153"/>
                  <a:gd name="T8" fmla="+- 0 6853 6636"/>
                  <a:gd name="T9" fmla="*/ T8 w 706"/>
                  <a:gd name="T10" fmla="+- 0 2042 1955"/>
                  <a:gd name="T11" fmla="*/ 2042 h 153"/>
                  <a:gd name="T12" fmla="+- 0 6864 6636"/>
                  <a:gd name="T13" fmla="*/ T12 w 706"/>
                  <a:gd name="T14" fmla="+- 0 2020 1955"/>
                  <a:gd name="T15" fmla="*/ 2020 h 153"/>
                  <a:gd name="T16" fmla="+- 0 6745 6636"/>
                  <a:gd name="T17" fmla="*/ T16 w 706"/>
                  <a:gd name="T18" fmla="+- 0 1988 1955"/>
                  <a:gd name="T19" fmla="*/ 1988 h 153"/>
                </a:gdLst>
                <a:ahLst/>
                <a:cxnLst>
                  <a:cxn ang="0">
                    <a:pos x="T1" y="T3"/>
                  </a:cxn>
                  <a:cxn ang="0">
                    <a:pos x="T5" y="T7"/>
                  </a:cxn>
                  <a:cxn ang="0">
                    <a:pos x="T9" y="T11"/>
                  </a:cxn>
                  <a:cxn ang="0">
                    <a:pos x="T13" y="T15"/>
                  </a:cxn>
                  <a:cxn ang="0">
                    <a:pos x="T17" y="T19"/>
                  </a:cxn>
                </a:cxnLst>
                <a:rect l="0" t="0" r="r" b="b"/>
                <a:pathLst>
                  <a:path w="706" h="153">
                    <a:moveTo>
                      <a:pt x="109" y="33"/>
                    </a:moveTo>
                    <a:lnTo>
                      <a:pt x="98" y="55"/>
                    </a:lnTo>
                    <a:lnTo>
                      <a:pt x="217" y="87"/>
                    </a:lnTo>
                    <a:lnTo>
                      <a:pt x="228" y="65"/>
                    </a:lnTo>
                    <a:lnTo>
                      <a:pt x="109" y="3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38" name="Freeform 623"/>
              <p:cNvSpPr>
                <a:spLocks/>
              </p:cNvSpPr>
              <p:nvPr/>
            </p:nvSpPr>
            <p:spPr bwMode="auto">
              <a:xfrm>
                <a:off x="6636" y="1955"/>
                <a:ext cx="706" cy="153"/>
              </a:xfrm>
              <a:custGeom>
                <a:avLst/>
                <a:gdLst>
                  <a:gd name="T0" fmla="+- 0 6864 6636"/>
                  <a:gd name="T1" fmla="*/ T0 w 706"/>
                  <a:gd name="T2" fmla="+- 0 2031 1955"/>
                  <a:gd name="T3" fmla="*/ 2031 h 153"/>
                  <a:gd name="T4" fmla="+- 0 6853 6636"/>
                  <a:gd name="T5" fmla="*/ T4 w 706"/>
                  <a:gd name="T6" fmla="+- 0 2042 1955"/>
                  <a:gd name="T7" fmla="*/ 2042 h 153"/>
                  <a:gd name="T8" fmla="+- 0 6864 6636"/>
                  <a:gd name="T9" fmla="*/ T8 w 706"/>
                  <a:gd name="T10" fmla="+- 0 2042 1955"/>
                  <a:gd name="T11" fmla="*/ 2042 h 153"/>
                  <a:gd name="T12" fmla="+- 0 6864 6636"/>
                  <a:gd name="T13" fmla="*/ T12 w 706"/>
                  <a:gd name="T14" fmla="+- 0 2031 1955"/>
                  <a:gd name="T15" fmla="*/ 2031 h 153"/>
                </a:gdLst>
                <a:ahLst/>
                <a:cxnLst>
                  <a:cxn ang="0">
                    <a:pos x="T1" y="T3"/>
                  </a:cxn>
                  <a:cxn ang="0">
                    <a:pos x="T5" y="T7"/>
                  </a:cxn>
                  <a:cxn ang="0">
                    <a:pos x="T9" y="T11"/>
                  </a:cxn>
                  <a:cxn ang="0">
                    <a:pos x="T13" y="T15"/>
                  </a:cxn>
                </a:cxnLst>
                <a:rect l="0" t="0" r="r" b="b"/>
                <a:pathLst>
                  <a:path w="706" h="153">
                    <a:moveTo>
                      <a:pt x="228" y="76"/>
                    </a:moveTo>
                    <a:lnTo>
                      <a:pt x="217" y="87"/>
                    </a:lnTo>
                    <a:lnTo>
                      <a:pt x="228" y="87"/>
                    </a:lnTo>
                    <a:lnTo>
                      <a:pt x="228" y="7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39" name="Freeform 622"/>
              <p:cNvSpPr>
                <a:spLocks/>
              </p:cNvSpPr>
              <p:nvPr/>
            </p:nvSpPr>
            <p:spPr bwMode="auto">
              <a:xfrm>
                <a:off x="6636" y="1955"/>
                <a:ext cx="706" cy="153"/>
              </a:xfrm>
              <a:custGeom>
                <a:avLst/>
                <a:gdLst>
                  <a:gd name="T0" fmla="+- 0 6647 6636"/>
                  <a:gd name="T1" fmla="*/ T0 w 706"/>
                  <a:gd name="T2" fmla="+- 0 1955 1955"/>
                  <a:gd name="T3" fmla="*/ 1955 h 153"/>
                  <a:gd name="T4" fmla="+- 0 6636 6636"/>
                  <a:gd name="T5" fmla="*/ T4 w 706"/>
                  <a:gd name="T6" fmla="+- 0 1977 1955"/>
                  <a:gd name="T7" fmla="*/ 1977 h 153"/>
                  <a:gd name="T8" fmla="+- 0 6734 6636"/>
                  <a:gd name="T9" fmla="*/ T8 w 706"/>
                  <a:gd name="T10" fmla="+- 0 2010 1955"/>
                  <a:gd name="T11" fmla="*/ 2010 h 153"/>
                  <a:gd name="T12" fmla="+- 0 6734 6636"/>
                  <a:gd name="T13" fmla="*/ T12 w 706"/>
                  <a:gd name="T14" fmla="+- 0 1999 1955"/>
                  <a:gd name="T15" fmla="*/ 1999 h 153"/>
                  <a:gd name="T16" fmla="+- 0 6739 6636"/>
                  <a:gd name="T17" fmla="*/ T16 w 706"/>
                  <a:gd name="T18" fmla="+- 0 1999 1955"/>
                  <a:gd name="T19" fmla="*/ 1999 h 153"/>
                  <a:gd name="T20" fmla="+- 0 6745 6636"/>
                  <a:gd name="T21" fmla="*/ T20 w 706"/>
                  <a:gd name="T22" fmla="+- 0 1988 1955"/>
                  <a:gd name="T23" fmla="*/ 1988 h 153"/>
                  <a:gd name="T24" fmla="+- 0 6647 6636"/>
                  <a:gd name="T25" fmla="*/ T24 w 706"/>
                  <a:gd name="T26" fmla="+- 0 1955 1955"/>
                  <a:gd name="T27" fmla="*/ 1955 h 153"/>
                </a:gdLst>
                <a:ahLst/>
                <a:cxnLst>
                  <a:cxn ang="0">
                    <a:pos x="T1" y="T3"/>
                  </a:cxn>
                  <a:cxn ang="0">
                    <a:pos x="T5" y="T7"/>
                  </a:cxn>
                  <a:cxn ang="0">
                    <a:pos x="T9" y="T11"/>
                  </a:cxn>
                  <a:cxn ang="0">
                    <a:pos x="T13" y="T15"/>
                  </a:cxn>
                  <a:cxn ang="0">
                    <a:pos x="T17" y="T19"/>
                  </a:cxn>
                  <a:cxn ang="0">
                    <a:pos x="T21" y="T23"/>
                  </a:cxn>
                  <a:cxn ang="0">
                    <a:pos x="T25" y="T27"/>
                  </a:cxn>
                </a:cxnLst>
                <a:rect l="0" t="0" r="r" b="b"/>
                <a:pathLst>
                  <a:path w="706" h="153">
                    <a:moveTo>
                      <a:pt x="11" y="0"/>
                    </a:moveTo>
                    <a:lnTo>
                      <a:pt x="0" y="22"/>
                    </a:lnTo>
                    <a:lnTo>
                      <a:pt x="98" y="55"/>
                    </a:lnTo>
                    <a:lnTo>
                      <a:pt x="98" y="44"/>
                    </a:lnTo>
                    <a:lnTo>
                      <a:pt x="103" y="44"/>
                    </a:lnTo>
                    <a:lnTo>
                      <a:pt x="109" y="33"/>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40" name="Freeform 621"/>
              <p:cNvSpPr>
                <a:spLocks/>
              </p:cNvSpPr>
              <p:nvPr/>
            </p:nvSpPr>
            <p:spPr bwMode="auto">
              <a:xfrm>
                <a:off x="6636" y="1955"/>
                <a:ext cx="706" cy="153"/>
              </a:xfrm>
              <a:custGeom>
                <a:avLst/>
                <a:gdLst>
                  <a:gd name="T0" fmla="+- 0 6739 6636"/>
                  <a:gd name="T1" fmla="*/ T0 w 706"/>
                  <a:gd name="T2" fmla="+- 0 1999 1955"/>
                  <a:gd name="T3" fmla="*/ 1999 h 153"/>
                  <a:gd name="T4" fmla="+- 0 6734 6636"/>
                  <a:gd name="T5" fmla="*/ T4 w 706"/>
                  <a:gd name="T6" fmla="+- 0 1999 1955"/>
                  <a:gd name="T7" fmla="*/ 1999 h 153"/>
                  <a:gd name="T8" fmla="+- 0 6734 6636"/>
                  <a:gd name="T9" fmla="*/ T8 w 706"/>
                  <a:gd name="T10" fmla="+- 0 2010 1955"/>
                  <a:gd name="T11" fmla="*/ 2010 h 153"/>
                  <a:gd name="T12" fmla="+- 0 6739 6636"/>
                  <a:gd name="T13" fmla="*/ T12 w 706"/>
                  <a:gd name="T14" fmla="+- 0 1999 1955"/>
                  <a:gd name="T15" fmla="*/ 1999 h 153"/>
                </a:gdLst>
                <a:ahLst/>
                <a:cxnLst>
                  <a:cxn ang="0">
                    <a:pos x="T1" y="T3"/>
                  </a:cxn>
                  <a:cxn ang="0">
                    <a:pos x="T5" y="T7"/>
                  </a:cxn>
                  <a:cxn ang="0">
                    <a:pos x="T9" y="T11"/>
                  </a:cxn>
                  <a:cxn ang="0">
                    <a:pos x="T13" y="T15"/>
                  </a:cxn>
                </a:cxnLst>
                <a:rect l="0" t="0" r="r" b="b"/>
                <a:pathLst>
                  <a:path w="706" h="153">
                    <a:moveTo>
                      <a:pt x="103" y="44"/>
                    </a:moveTo>
                    <a:lnTo>
                      <a:pt x="98" y="44"/>
                    </a:lnTo>
                    <a:lnTo>
                      <a:pt x="98" y="55"/>
                    </a:lnTo>
                    <a:lnTo>
                      <a:pt x="103" y="44"/>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15" name="Group 608"/>
            <p:cNvGrpSpPr>
              <a:grpSpLocks/>
            </p:cNvGrpSpPr>
            <p:nvPr/>
          </p:nvGrpSpPr>
          <p:grpSpPr bwMode="auto">
            <a:xfrm>
              <a:off x="7787" y="2401"/>
              <a:ext cx="934" cy="109"/>
              <a:chOff x="7787" y="2401"/>
              <a:chExt cx="934" cy="109"/>
            </a:xfrm>
          </p:grpSpPr>
          <p:sp>
            <p:nvSpPr>
              <p:cNvPr id="7522" name="Freeform 619"/>
              <p:cNvSpPr>
                <a:spLocks/>
              </p:cNvSpPr>
              <p:nvPr/>
            </p:nvSpPr>
            <p:spPr bwMode="auto">
              <a:xfrm>
                <a:off x="7787" y="2401"/>
                <a:ext cx="934" cy="109"/>
              </a:xfrm>
              <a:custGeom>
                <a:avLst/>
                <a:gdLst>
                  <a:gd name="T0" fmla="+- 0 8004 7787"/>
                  <a:gd name="T1" fmla="*/ T0 w 934"/>
                  <a:gd name="T2" fmla="+- 0 2477 2401"/>
                  <a:gd name="T3" fmla="*/ 2477 h 109"/>
                  <a:gd name="T4" fmla="+- 0 7787 7787"/>
                  <a:gd name="T5" fmla="*/ T4 w 934"/>
                  <a:gd name="T6" fmla="+- 0 2488 2401"/>
                  <a:gd name="T7" fmla="*/ 2488 h 109"/>
                  <a:gd name="T8" fmla="+- 0 7798 7787"/>
                  <a:gd name="T9" fmla="*/ T8 w 934"/>
                  <a:gd name="T10" fmla="+- 0 2510 2401"/>
                  <a:gd name="T11" fmla="*/ 2510 h 109"/>
                  <a:gd name="T12" fmla="+- 0 8015 7787"/>
                  <a:gd name="T13" fmla="*/ T12 w 934"/>
                  <a:gd name="T14" fmla="+- 0 2499 2401"/>
                  <a:gd name="T15" fmla="*/ 2499 h 109"/>
                  <a:gd name="T16" fmla="+- 0 8004 7787"/>
                  <a:gd name="T17" fmla="*/ T16 w 934"/>
                  <a:gd name="T18" fmla="+- 0 2477 2401"/>
                  <a:gd name="T19" fmla="*/ 2477 h 109"/>
                </a:gdLst>
                <a:ahLst/>
                <a:cxnLst>
                  <a:cxn ang="0">
                    <a:pos x="T1" y="T3"/>
                  </a:cxn>
                  <a:cxn ang="0">
                    <a:pos x="T5" y="T7"/>
                  </a:cxn>
                  <a:cxn ang="0">
                    <a:pos x="T9" y="T11"/>
                  </a:cxn>
                  <a:cxn ang="0">
                    <a:pos x="T13" y="T15"/>
                  </a:cxn>
                  <a:cxn ang="0">
                    <a:pos x="T17" y="T19"/>
                  </a:cxn>
                </a:cxnLst>
                <a:rect l="0" t="0" r="r" b="b"/>
                <a:pathLst>
                  <a:path w="934" h="109">
                    <a:moveTo>
                      <a:pt x="217" y="76"/>
                    </a:moveTo>
                    <a:lnTo>
                      <a:pt x="0" y="87"/>
                    </a:lnTo>
                    <a:lnTo>
                      <a:pt x="11" y="109"/>
                    </a:lnTo>
                    <a:lnTo>
                      <a:pt x="228" y="98"/>
                    </a:lnTo>
                    <a:lnTo>
                      <a:pt x="217" y="7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23" name="Freeform 618"/>
              <p:cNvSpPr>
                <a:spLocks/>
              </p:cNvSpPr>
              <p:nvPr/>
            </p:nvSpPr>
            <p:spPr bwMode="auto">
              <a:xfrm>
                <a:off x="7787" y="2401"/>
                <a:ext cx="934" cy="109"/>
              </a:xfrm>
              <a:custGeom>
                <a:avLst/>
                <a:gdLst>
                  <a:gd name="T0" fmla="+- 0 8178 7787"/>
                  <a:gd name="T1" fmla="*/ T0 w 934"/>
                  <a:gd name="T2" fmla="+- 0 2434 2401"/>
                  <a:gd name="T3" fmla="*/ 2434 h 109"/>
                  <a:gd name="T4" fmla="+- 0 8004 7787"/>
                  <a:gd name="T5" fmla="*/ T4 w 934"/>
                  <a:gd name="T6" fmla="+- 0 2477 2401"/>
                  <a:gd name="T7" fmla="*/ 2477 h 109"/>
                  <a:gd name="T8" fmla="+- 0 8015 7787"/>
                  <a:gd name="T9" fmla="*/ T8 w 934"/>
                  <a:gd name="T10" fmla="+- 0 2499 2401"/>
                  <a:gd name="T11" fmla="*/ 2499 h 109"/>
                  <a:gd name="T12" fmla="+- 0 8015 7787"/>
                  <a:gd name="T13" fmla="*/ T12 w 934"/>
                  <a:gd name="T14" fmla="+- 0 2488 2401"/>
                  <a:gd name="T15" fmla="*/ 2488 h 109"/>
                  <a:gd name="T16" fmla="+- 0 8058 7787"/>
                  <a:gd name="T17" fmla="*/ T16 w 934"/>
                  <a:gd name="T18" fmla="+- 0 2488 2401"/>
                  <a:gd name="T19" fmla="*/ 2488 h 109"/>
                  <a:gd name="T20" fmla="+- 0 8189 7787"/>
                  <a:gd name="T21" fmla="*/ T20 w 934"/>
                  <a:gd name="T22" fmla="+- 0 2455 2401"/>
                  <a:gd name="T23" fmla="*/ 2455 h 109"/>
                  <a:gd name="T24" fmla="+- 0 8183 7787"/>
                  <a:gd name="T25" fmla="*/ T24 w 934"/>
                  <a:gd name="T26" fmla="+- 0 2444 2401"/>
                  <a:gd name="T27" fmla="*/ 2444 h 109"/>
                  <a:gd name="T28" fmla="+- 0 8178 7787"/>
                  <a:gd name="T29" fmla="*/ T28 w 934"/>
                  <a:gd name="T30" fmla="+- 0 2444 2401"/>
                  <a:gd name="T31" fmla="*/ 2444 h 109"/>
                  <a:gd name="T32" fmla="+- 0 8178 7787"/>
                  <a:gd name="T33" fmla="*/ T32 w 934"/>
                  <a:gd name="T34" fmla="+- 0 2434 2401"/>
                  <a:gd name="T35" fmla="*/ 2434 h 109"/>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934" h="109">
                    <a:moveTo>
                      <a:pt x="391" y="33"/>
                    </a:moveTo>
                    <a:lnTo>
                      <a:pt x="217" y="76"/>
                    </a:lnTo>
                    <a:lnTo>
                      <a:pt x="228" y="98"/>
                    </a:lnTo>
                    <a:lnTo>
                      <a:pt x="228" y="87"/>
                    </a:lnTo>
                    <a:lnTo>
                      <a:pt x="271" y="87"/>
                    </a:lnTo>
                    <a:lnTo>
                      <a:pt x="402" y="54"/>
                    </a:lnTo>
                    <a:lnTo>
                      <a:pt x="396" y="43"/>
                    </a:lnTo>
                    <a:lnTo>
                      <a:pt x="391" y="43"/>
                    </a:lnTo>
                    <a:lnTo>
                      <a:pt x="391" y="3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24" name="Freeform 617"/>
              <p:cNvSpPr>
                <a:spLocks/>
              </p:cNvSpPr>
              <p:nvPr/>
            </p:nvSpPr>
            <p:spPr bwMode="auto">
              <a:xfrm>
                <a:off x="7787" y="2401"/>
                <a:ext cx="934" cy="109"/>
              </a:xfrm>
              <a:custGeom>
                <a:avLst/>
                <a:gdLst>
                  <a:gd name="T0" fmla="+- 0 8058 7787"/>
                  <a:gd name="T1" fmla="*/ T0 w 934"/>
                  <a:gd name="T2" fmla="+- 0 2488 2401"/>
                  <a:gd name="T3" fmla="*/ 2488 h 109"/>
                  <a:gd name="T4" fmla="+- 0 8015 7787"/>
                  <a:gd name="T5" fmla="*/ T4 w 934"/>
                  <a:gd name="T6" fmla="+- 0 2488 2401"/>
                  <a:gd name="T7" fmla="*/ 2488 h 109"/>
                  <a:gd name="T8" fmla="+- 0 8015 7787"/>
                  <a:gd name="T9" fmla="*/ T8 w 934"/>
                  <a:gd name="T10" fmla="+- 0 2499 2401"/>
                  <a:gd name="T11" fmla="*/ 2499 h 109"/>
                  <a:gd name="T12" fmla="+- 0 8058 7787"/>
                  <a:gd name="T13" fmla="*/ T12 w 934"/>
                  <a:gd name="T14" fmla="+- 0 2488 2401"/>
                  <a:gd name="T15" fmla="*/ 2488 h 109"/>
                </a:gdLst>
                <a:ahLst/>
                <a:cxnLst>
                  <a:cxn ang="0">
                    <a:pos x="T1" y="T3"/>
                  </a:cxn>
                  <a:cxn ang="0">
                    <a:pos x="T5" y="T7"/>
                  </a:cxn>
                  <a:cxn ang="0">
                    <a:pos x="T9" y="T11"/>
                  </a:cxn>
                  <a:cxn ang="0">
                    <a:pos x="T13" y="T15"/>
                  </a:cxn>
                </a:cxnLst>
                <a:rect l="0" t="0" r="r" b="b"/>
                <a:pathLst>
                  <a:path w="934" h="109">
                    <a:moveTo>
                      <a:pt x="271" y="87"/>
                    </a:moveTo>
                    <a:lnTo>
                      <a:pt x="228" y="87"/>
                    </a:lnTo>
                    <a:lnTo>
                      <a:pt x="228" y="98"/>
                    </a:lnTo>
                    <a:lnTo>
                      <a:pt x="271" y="87"/>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25" name="Freeform 616"/>
              <p:cNvSpPr>
                <a:spLocks/>
              </p:cNvSpPr>
              <p:nvPr/>
            </p:nvSpPr>
            <p:spPr bwMode="auto">
              <a:xfrm>
                <a:off x="7787" y="2401"/>
                <a:ext cx="934" cy="109"/>
              </a:xfrm>
              <a:custGeom>
                <a:avLst/>
                <a:gdLst>
                  <a:gd name="T0" fmla="+- 0 8308 7787"/>
                  <a:gd name="T1" fmla="*/ T0 w 934"/>
                  <a:gd name="T2" fmla="+- 0 2412 2401"/>
                  <a:gd name="T3" fmla="*/ 2412 h 109"/>
                  <a:gd name="T4" fmla="+- 0 8178 7787"/>
                  <a:gd name="T5" fmla="*/ T4 w 934"/>
                  <a:gd name="T6" fmla="+- 0 2434 2401"/>
                  <a:gd name="T7" fmla="*/ 2434 h 109"/>
                  <a:gd name="T8" fmla="+- 0 8189 7787"/>
                  <a:gd name="T9" fmla="*/ T8 w 934"/>
                  <a:gd name="T10" fmla="+- 0 2455 2401"/>
                  <a:gd name="T11" fmla="*/ 2455 h 109"/>
                  <a:gd name="T12" fmla="+- 0 8319 7787"/>
                  <a:gd name="T13" fmla="*/ T12 w 934"/>
                  <a:gd name="T14" fmla="+- 0 2434 2401"/>
                  <a:gd name="T15" fmla="*/ 2434 h 109"/>
                  <a:gd name="T16" fmla="+- 0 8308 7787"/>
                  <a:gd name="T17" fmla="*/ T16 w 934"/>
                  <a:gd name="T18" fmla="+- 0 2434 2401"/>
                  <a:gd name="T19" fmla="*/ 2434 h 109"/>
                  <a:gd name="T20" fmla="+- 0 8308 7787"/>
                  <a:gd name="T21" fmla="*/ T20 w 934"/>
                  <a:gd name="T22" fmla="+- 0 2412 2401"/>
                  <a:gd name="T23" fmla="*/ 2412 h 109"/>
                </a:gdLst>
                <a:ahLst/>
                <a:cxnLst>
                  <a:cxn ang="0">
                    <a:pos x="T1" y="T3"/>
                  </a:cxn>
                  <a:cxn ang="0">
                    <a:pos x="T5" y="T7"/>
                  </a:cxn>
                  <a:cxn ang="0">
                    <a:pos x="T9" y="T11"/>
                  </a:cxn>
                  <a:cxn ang="0">
                    <a:pos x="T13" y="T15"/>
                  </a:cxn>
                  <a:cxn ang="0">
                    <a:pos x="T17" y="T19"/>
                  </a:cxn>
                  <a:cxn ang="0">
                    <a:pos x="T21" y="T23"/>
                  </a:cxn>
                </a:cxnLst>
                <a:rect l="0" t="0" r="r" b="b"/>
                <a:pathLst>
                  <a:path w="934" h="109">
                    <a:moveTo>
                      <a:pt x="521" y="11"/>
                    </a:moveTo>
                    <a:lnTo>
                      <a:pt x="391" y="33"/>
                    </a:lnTo>
                    <a:lnTo>
                      <a:pt x="402" y="54"/>
                    </a:lnTo>
                    <a:lnTo>
                      <a:pt x="532" y="33"/>
                    </a:lnTo>
                    <a:lnTo>
                      <a:pt x="521" y="33"/>
                    </a:lnTo>
                    <a:lnTo>
                      <a:pt x="521" y="1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26" name="Freeform 615"/>
              <p:cNvSpPr>
                <a:spLocks/>
              </p:cNvSpPr>
              <p:nvPr/>
            </p:nvSpPr>
            <p:spPr bwMode="auto">
              <a:xfrm>
                <a:off x="7787" y="2401"/>
                <a:ext cx="934" cy="109"/>
              </a:xfrm>
              <a:custGeom>
                <a:avLst/>
                <a:gdLst>
                  <a:gd name="T0" fmla="+- 0 8178 7787"/>
                  <a:gd name="T1" fmla="*/ T0 w 934"/>
                  <a:gd name="T2" fmla="+- 0 2434 2401"/>
                  <a:gd name="T3" fmla="*/ 2434 h 109"/>
                  <a:gd name="T4" fmla="+- 0 8178 7787"/>
                  <a:gd name="T5" fmla="*/ T4 w 934"/>
                  <a:gd name="T6" fmla="+- 0 2444 2401"/>
                  <a:gd name="T7" fmla="*/ 2444 h 109"/>
                  <a:gd name="T8" fmla="+- 0 8183 7787"/>
                  <a:gd name="T9" fmla="*/ T8 w 934"/>
                  <a:gd name="T10" fmla="+- 0 2444 2401"/>
                  <a:gd name="T11" fmla="*/ 2444 h 109"/>
                  <a:gd name="T12" fmla="+- 0 8178 7787"/>
                  <a:gd name="T13" fmla="*/ T12 w 934"/>
                  <a:gd name="T14" fmla="+- 0 2434 2401"/>
                  <a:gd name="T15" fmla="*/ 2434 h 109"/>
                </a:gdLst>
                <a:ahLst/>
                <a:cxnLst>
                  <a:cxn ang="0">
                    <a:pos x="T1" y="T3"/>
                  </a:cxn>
                  <a:cxn ang="0">
                    <a:pos x="T5" y="T7"/>
                  </a:cxn>
                  <a:cxn ang="0">
                    <a:pos x="T9" y="T11"/>
                  </a:cxn>
                  <a:cxn ang="0">
                    <a:pos x="T13" y="T15"/>
                  </a:cxn>
                </a:cxnLst>
                <a:rect l="0" t="0" r="r" b="b"/>
                <a:pathLst>
                  <a:path w="934" h="109">
                    <a:moveTo>
                      <a:pt x="391" y="33"/>
                    </a:moveTo>
                    <a:lnTo>
                      <a:pt x="391" y="43"/>
                    </a:lnTo>
                    <a:lnTo>
                      <a:pt x="396" y="43"/>
                    </a:lnTo>
                    <a:lnTo>
                      <a:pt x="391" y="3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27" name="Freeform 614"/>
              <p:cNvSpPr>
                <a:spLocks/>
              </p:cNvSpPr>
              <p:nvPr/>
            </p:nvSpPr>
            <p:spPr bwMode="auto">
              <a:xfrm>
                <a:off x="7787" y="2401"/>
                <a:ext cx="934" cy="109"/>
              </a:xfrm>
              <a:custGeom>
                <a:avLst/>
                <a:gdLst>
                  <a:gd name="T0" fmla="+- 0 8591 7787"/>
                  <a:gd name="T1" fmla="*/ T0 w 934"/>
                  <a:gd name="T2" fmla="+- 0 2401 2401"/>
                  <a:gd name="T3" fmla="*/ 2401 h 109"/>
                  <a:gd name="T4" fmla="+- 0 8591 7787"/>
                  <a:gd name="T5" fmla="*/ T4 w 934"/>
                  <a:gd name="T6" fmla="+- 0 2423 2401"/>
                  <a:gd name="T7" fmla="*/ 2423 h 109"/>
                  <a:gd name="T8" fmla="+- 0 8710 7787"/>
                  <a:gd name="T9" fmla="*/ T8 w 934"/>
                  <a:gd name="T10" fmla="+- 0 2444 2401"/>
                  <a:gd name="T11" fmla="*/ 2444 h 109"/>
                  <a:gd name="T12" fmla="+- 0 8721 7787"/>
                  <a:gd name="T13" fmla="*/ T12 w 934"/>
                  <a:gd name="T14" fmla="+- 0 2423 2401"/>
                  <a:gd name="T15" fmla="*/ 2423 h 109"/>
                  <a:gd name="T16" fmla="+- 0 8591 7787"/>
                  <a:gd name="T17" fmla="*/ T16 w 934"/>
                  <a:gd name="T18" fmla="+- 0 2401 2401"/>
                  <a:gd name="T19" fmla="*/ 2401 h 109"/>
                </a:gdLst>
                <a:ahLst/>
                <a:cxnLst>
                  <a:cxn ang="0">
                    <a:pos x="T1" y="T3"/>
                  </a:cxn>
                  <a:cxn ang="0">
                    <a:pos x="T5" y="T7"/>
                  </a:cxn>
                  <a:cxn ang="0">
                    <a:pos x="T9" y="T11"/>
                  </a:cxn>
                  <a:cxn ang="0">
                    <a:pos x="T13" y="T15"/>
                  </a:cxn>
                  <a:cxn ang="0">
                    <a:pos x="T17" y="T19"/>
                  </a:cxn>
                </a:cxnLst>
                <a:rect l="0" t="0" r="r" b="b"/>
                <a:pathLst>
                  <a:path w="934" h="109">
                    <a:moveTo>
                      <a:pt x="804" y="0"/>
                    </a:moveTo>
                    <a:lnTo>
                      <a:pt x="804" y="22"/>
                    </a:lnTo>
                    <a:lnTo>
                      <a:pt x="923" y="43"/>
                    </a:lnTo>
                    <a:lnTo>
                      <a:pt x="934" y="22"/>
                    </a:lnTo>
                    <a:lnTo>
                      <a:pt x="80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28" name="Freeform 613"/>
              <p:cNvSpPr>
                <a:spLocks/>
              </p:cNvSpPr>
              <p:nvPr/>
            </p:nvSpPr>
            <p:spPr bwMode="auto">
              <a:xfrm>
                <a:off x="7787" y="2401"/>
                <a:ext cx="934" cy="109"/>
              </a:xfrm>
              <a:custGeom>
                <a:avLst/>
                <a:gdLst>
                  <a:gd name="T0" fmla="+- 0 8308 7787"/>
                  <a:gd name="T1" fmla="*/ T0 w 934"/>
                  <a:gd name="T2" fmla="+- 0 2412 2401"/>
                  <a:gd name="T3" fmla="*/ 2412 h 109"/>
                  <a:gd name="T4" fmla="+- 0 8308 7787"/>
                  <a:gd name="T5" fmla="*/ T4 w 934"/>
                  <a:gd name="T6" fmla="+- 0 2434 2401"/>
                  <a:gd name="T7" fmla="*/ 2434 h 109"/>
                  <a:gd name="T8" fmla="+- 0 8319 7787"/>
                  <a:gd name="T9" fmla="*/ T8 w 934"/>
                  <a:gd name="T10" fmla="+- 0 2433 2401"/>
                  <a:gd name="T11" fmla="*/ 2433 h 109"/>
                  <a:gd name="T12" fmla="+- 0 8308 7787"/>
                  <a:gd name="T13" fmla="*/ T12 w 934"/>
                  <a:gd name="T14" fmla="+- 0 2412 2401"/>
                  <a:gd name="T15" fmla="*/ 2412 h 109"/>
                </a:gdLst>
                <a:ahLst/>
                <a:cxnLst>
                  <a:cxn ang="0">
                    <a:pos x="T1" y="T3"/>
                  </a:cxn>
                  <a:cxn ang="0">
                    <a:pos x="T5" y="T7"/>
                  </a:cxn>
                  <a:cxn ang="0">
                    <a:pos x="T9" y="T11"/>
                  </a:cxn>
                  <a:cxn ang="0">
                    <a:pos x="T13" y="T15"/>
                  </a:cxn>
                </a:cxnLst>
                <a:rect l="0" t="0" r="r" b="b"/>
                <a:pathLst>
                  <a:path w="934" h="109">
                    <a:moveTo>
                      <a:pt x="521" y="11"/>
                    </a:moveTo>
                    <a:lnTo>
                      <a:pt x="521" y="33"/>
                    </a:lnTo>
                    <a:lnTo>
                      <a:pt x="532" y="32"/>
                    </a:lnTo>
                    <a:lnTo>
                      <a:pt x="521" y="1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29" name="Freeform 612"/>
              <p:cNvSpPr>
                <a:spLocks/>
              </p:cNvSpPr>
              <p:nvPr/>
            </p:nvSpPr>
            <p:spPr bwMode="auto">
              <a:xfrm>
                <a:off x="7787" y="2401"/>
                <a:ext cx="934" cy="109"/>
              </a:xfrm>
              <a:custGeom>
                <a:avLst/>
                <a:gdLst>
                  <a:gd name="T0" fmla="+- 0 8319 7787"/>
                  <a:gd name="T1" fmla="*/ T0 w 934"/>
                  <a:gd name="T2" fmla="+- 0 2433 2401"/>
                  <a:gd name="T3" fmla="*/ 2433 h 109"/>
                  <a:gd name="T4" fmla="+- 0 8308 7787"/>
                  <a:gd name="T5" fmla="*/ T4 w 934"/>
                  <a:gd name="T6" fmla="+- 0 2434 2401"/>
                  <a:gd name="T7" fmla="*/ 2434 h 109"/>
                  <a:gd name="T8" fmla="+- 0 8319 7787"/>
                  <a:gd name="T9" fmla="*/ T8 w 934"/>
                  <a:gd name="T10" fmla="+- 0 2434 2401"/>
                  <a:gd name="T11" fmla="*/ 2434 h 109"/>
                  <a:gd name="T12" fmla="+- 0 8319 7787"/>
                  <a:gd name="T13" fmla="*/ T12 w 934"/>
                  <a:gd name="T14" fmla="+- 0 2433 2401"/>
                  <a:gd name="T15" fmla="*/ 2433 h 109"/>
                </a:gdLst>
                <a:ahLst/>
                <a:cxnLst>
                  <a:cxn ang="0">
                    <a:pos x="T1" y="T3"/>
                  </a:cxn>
                  <a:cxn ang="0">
                    <a:pos x="T5" y="T7"/>
                  </a:cxn>
                  <a:cxn ang="0">
                    <a:pos x="T9" y="T11"/>
                  </a:cxn>
                  <a:cxn ang="0">
                    <a:pos x="T13" y="T15"/>
                  </a:cxn>
                </a:cxnLst>
                <a:rect l="0" t="0" r="r" b="b"/>
                <a:pathLst>
                  <a:path w="934" h="109">
                    <a:moveTo>
                      <a:pt x="532" y="32"/>
                    </a:moveTo>
                    <a:lnTo>
                      <a:pt x="521" y="33"/>
                    </a:lnTo>
                    <a:lnTo>
                      <a:pt x="532" y="33"/>
                    </a:lnTo>
                    <a:lnTo>
                      <a:pt x="532" y="32"/>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30" name="Freeform 611"/>
              <p:cNvSpPr>
                <a:spLocks/>
              </p:cNvSpPr>
              <p:nvPr/>
            </p:nvSpPr>
            <p:spPr bwMode="auto">
              <a:xfrm>
                <a:off x="7787" y="2401"/>
                <a:ext cx="934" cy="109"/>
              </a:xfrm>
              <a:custGeom>
                <a:avLst/>
                <a:gdLst>
                  <a:gd name="T0" fmla="+- 0 8460 7787"/>
                  <a:gd name="T1" fmla="*/ T0 w 934"/>
                  <a:gd name="T2" fmla="+- 0 2401 2401"/>
                  <a:gd name="T3" fmla="*/ 2401 h 109"/>
                  <a:gd name="T4" fmla="+- 0 8308 7787"/>
                  <a:gd name="T5" fmla="*/ T4 w 934"/>
                  <a:gd name="T6" fmla="+- 0 2412 2401"/>
                  <a:gd name="T7" fmla="*/ 2412 h 109"/>
                  <a:gd name="T8" fmla="+- 0 8319 7787"/>
                  <a:gd name="T9" fmla="*/ T8 w 934"/>
                  <a:gd name="T10" fmla="+- 0 2433 2401"/>
                  <a:gd name="T11" fmla="*/ 2433 h 109"/>
                  <a:gd name="T12" fmla="+- 0 8460 7787"/>
                  <a:gd name="T13" fmla="*/ T12 w 934"/>
                  <a:gd name="T14" fmla="+- 0 2423 2401"/>
                  <a:gd name="T15" fmla="*/ 2423 h 109"/>
                  <a:gd name="T16" fmla="+- 0 8460 7787"/>
                  <a:gd name="T17" fmla="*/ T16 w 934"/>
                  <a:gd name="T18" fmla="+- 0 2401 2401"/>
                  <a:gd name="T19" fmla="*/ 2401 h 109"/>
                </a:gdLst>
                <a:ahLst/>
                <a:cxnLst>
                  <a:cxn ang="0">
                    <a:pos x="T1" y="T3"/>
                  </a:cxn>
                  <a:cxn ang="0">
                    <a:pos x="T5" y="T7"/>
                  </a:cxn>
                  <a:cxn ang="0">
                    <a:pos x="T9" y="T11"/>
                  </a:cxn>
                  <a:cxn ang="0">
                    <a:pos x="T13" y="T15"/>
                  </a:cxn>
                  <a:cxn ang="0">
                    <a:pos x="T17" y="T19"/>
                  </a:cxn>
                </a:cxnLst>
                <a:rect l="0" t="0" r="r" b="b"/>
                <a:pathLst>
                  <a:path w="934" h="109">
                    <a:moveTo>
                      <a:pt x="673" y="0"/>
                    </a:moveTo>
                    <a:lnTo>
                      <a:pt x="521" y="11"/>
                    </a:lnTo>
                    <a:lnTo>
                      <a:pt x="532" y="32"/>
                    </a:lnTo>
                    <a:lnTo>
                      <a:pt x="673" y="22"/>
                    </a:lnTo>
                    <a:lnTo>
                      <a:pt x="67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31" name="Freeform 610"/>
              <p:cNvSpPr>
                <a:spLocks/>
              </p:cNvSpPr>
              <p:nvPr/>
            </p:nvSpPr>
            <p:spPr bwMode="auto">
              <a:xfrm>
                <a:off x="7787" y="2401"/>
                <a:ext cx="934" cy="109"/>
              </a:xfrm>
              <a:custGeom>
                <a:avLst/>
                <a:gdLst>
                  <a:gd name="T0" fmla="+- 0 8591 7787"/>
                  <a:gd name="T1" fmla="*/ T0 w 934"/>
                  <a:gd name="T2" fmla="+- 0 2401 2401"/>
                  <a:gd name="T3" fmla="*/ 2401 h 109"/>
                  <a:gd name="T4" fmla="+- 0 8460 7787"/>
                  <a:gd name="T5" fmla="*/ T4 w 934"/>
                  <a:gd name="T6" fmla="+- 0 2401 2401"/>
                  <a:gd name="T7" fmla="*/ 2401 h 109"/>
                  <a:gd name="T8" fmla="+- 0 8460 7787"/>
                  <a:gd name="T9" fmla="*/ T8 w 934"/>
                  <a:gd name="T10" fmla="+- 0 2423 2401"/>
                  <a:gd name="T11" fmla="*/ 2423 h 109"/>
                  <a:gd name="T12" fmla="+- 0 8591 7787"/>
                  <a:gd name="T13" fmla="*/ T12 w 934"/>
                  <a:gd name="T14" fmla="+- 0 2423 2401"/>
                  <a:gd name="T15" fmla="*/ 2423 h 109"/>
                  <a:gd name="T16" fmla="+- 0 8591 7787"/>
                  <a:gd name="T17" fmla="*/ T16 w 934"/>
                  <a:gd name="T18" fmla="+- 0 2401 2401"/>
                  <a:gd name="T19" fmla="*/ 2401 h 109"/>
                </a:gdLst>
                <a:ahLst/>
                <a:cxnLst>
                  <a:cxn ang="0">
                    <a:pos x="T1" y="T3"/>
                  </a:cxn>
                  <a:cxn ang="0">
                    <a:pos x="T5" y="T7"/>
                  </a:cxn>
                  <a:cxn ang="0">
                    <a:pos x="T9" y="T11"/>
                  </a:cxn>
                  <a:cxn ang="0">
                    <a:pos x="T13" y="T15"/>
                  </a:cxn>
                  <a:cxn ang="0">
                    <a:pos x="T17" y="T19"/>
                  </a:cxn>
                </a:cxnLst>
                <a:rect l="0" t="0" r="r" b="b"/>
                <a:pathLst>
                  <a:path w="934" h="109">
                    <a:moveTo>
                      <a:pt x="804" y="0"/>
                    </a:moveTo>
                    <a:lnTo>
                      <a:pt x="673" y="0"/>
                    </a:lnTo>
                    <a:lnTo>
                      <a:pt x="673" y="22"/>
                    </a:lnTo>
                    <a:lnTo>
                      <a:pt x="804" y="22"/>
                    </a:lnTo>
                    <a:lnTo>
                      <a:pt x="80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32" name="Freeform 609"/>
              <p:cNvSpPr>
                <a:spLocks/>
              </p:cNvSpPr>
              <p:nvPr/>
            </p:nvSpPr>
            <p:spPr bwMode="auto">
              <a:xfrm>
                <a:off x="7787" y="2401"/>
                <a:ext cx="934" cy="109"/>
              </a:xfrm>
              <a:custGeom>
                <a:avLst/>
                <a:gdLst>
                  <a:gd name="T0" fmla="+- 0 8591 7787"/>
                  <a:gd name="T1" fmla="*/ T0 w 934"/>
                  <a:gd name="T2" fmla="+- 0 2401 2401"/>
                  <a:gd name="T3" fmla="*/ 2401 h 109"/>
                  <a:gd name="T4" fmla="+- 0 8591 7787"/>
                  <a:gd name="T5" fmla="*/ T4 w 934"/>
                  <a:gd name="T6" fmla="+- 0 2401 2401"/>
                  <a:gd name="T7" fmla="*/ 2401 h 109"/>
                </a:gdLst>
                <a:ahLst/>
                <a:cxnLst>
                  <a:cxn ang="0">
                    <a:pos x="T1" y="T3"/>
                  </a:cxn>
                  <a:cxn ang="0">
                    <a:pos x="T5" y="T7"/>
                  </a:cxn>
                </a:cxnLst>
                <a:rect l="0" t="0" r="r" b="b"/>
                <a:pathLst>
                  <a:path w="934" h="109">
                    <a:moveTo>
                      <a:pt x="804" y="0"/>
                    </a:moveTo>
                    <a:lnTo>
                      <a:pt x="80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16" name="Group 603"/>
            <p:cNvGrpSpPr>
              <a:grpSpLocks/>
            </p:cNvGrpSpPr>
            <p:nvPr/>
          </p:nvGrpSpPr>
          <p:grpSpPr bwMode="auto">
            <a:xfrm>
              <a:off x="7451" y="2945"/>
              <a:ext cx="1238" cy="142"/>
              <a:chOff x="7451" y="2945"/>
              <a:chExt cx="1238" cy="142"/>
            </a:xfrm>
          </p:grpSpPr>
          <p:sp>
            <p:nvSpPr>
              <p:cNvPr id="7518" name="Freeform 607"/>
              <p:cNvSpPr>
                <a:spLocks/>
              </p:cNvSpPr>
              <p:nvPr/>
            </p:nvSpPr>
            <p:spPr bwMode="auto">
              <a:xfrm>
                <a:off x="7451" y="2945"/>
                <a:ext cx="1238" cy="142"/>
              </a:xfrm>
              <a:custGeom>
                <a:avLst/>
                <a:gdLst>
                  <a:gd name="T0" fmla="+- 0 7798 7451"/>
                  <a:gd name="T1" fmla="*/ T0 w 1238"/>
                  <a:gd name="T2" fmla="+- 0 3021 2945"/>
                  <a:gd name="T3" fmla="*/ 3021 h 142"/>
                  <a:gd name="T4" fmla="+- 0 7451 7451"/>
                  <a:gd name="T5" fmla="*/ T4 w 1238"/>
                  <a:gd name="T6" fmla="+- 0 3065 2945"/>
                  <a:gd name="T7" fmla="*/ 3065 h 142"/>
                  <a:gd name="T8" fmla="+- 0 7451 7451"/>
                  <a:gd name="T9" fmla="*/ T8 w 1238"/>
                  <a:gd name="T10" fmla="+- 0 3086 2945"/>
                  <a:gd name="T11" fmla="*/ 3086 h 142"/>
                  <a:gd name="T12" fmla="+- 0 7798 7451"/>
                  <a:gd name="T13" fmla="*/ T12 w 1238"/>
                  <a:gd name="T14" fmla="+- 0 3043 2945"/>
                  <a:gd name="T15" fmla="*/ 3043 h 142"/>
                  <a:gd name="T16" fmla="+- 0 7798 7451"/>
                  <a:gd name="T17" fmla="*/ T16 w 1238"/>
                  <a:gd name="T18" fmla="+- 0 3021 2945"/>
                  <a:gd name="T19" fmla="*/ 3021 h 142"/>
                </a:gdLst>
                <a:ahLst/>
                <a:cxnLst>
                  <a:cxn ang="0">
                    <a:pos x="T1" y="T3"/>
                  </a:cxn>
                  <a:cxn ang="0">
                    <a:pos x="T5" y="T7"/>
                  </a:cxn>
                  <a:cxn ang="0">
                    <a:pos x="T9" y="T11"/>
                  </a:cxn>
                  <a:cxn ang="0">
                    <a:pos x="T13" y="T15"/>
                  </a:cxn>
                  <a:cxn ang="0">
                    <a:pos x="T17" y="T19"/>
                  </a:cxn>
                </a:cxnLst>
                <a:rect l="0" t="0" r="r" b="b"/>
                <a:pathLst>
                  <a:path w="1238" h="142">
                    <a:moveTo>
                      <a:pt x="347" y="76"/>
                    </a:moveTo>
                    <a:lnTo>
                      <a:pt x="0" y="120"/>
                    </a:lnTo>
                    <a:lnTo>
                      <a:pt x="0" y="141"/>
                    </a:lnTo>
                    <a:lnTo>
                      <a:pt x="347" y="98"/>
                    </a:lnTo>
                    <a:lnTo>
                      <a:pt x="347" y="7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19" name="Freeform 606"/>
              <p:cNvSpPr>
                <a:spLocks/>
              </p:cNvSpPr>
              <p:nvPr/>
            </p:nvSpPr>
            <p:spPr bwMode="auto">
              <a:xfrm>
                <a:off x="7451" y="2945"/>
                <a:ext cx="1238" cy="142"/>
              </a:xfrm>
              <a:custGeom>
                <a:avLst/>
                <a:gdLst>
                  <a:gd name="T0" fmla="+- 0 8135 7451"/>
                  <a:gd name="T1" fmla="*/ T0 w 1238"/>
                  <a:gd name="T2" fmla="+- 0 2978 2945"/>
                  <a:gd name="T3" fmla="*/ 2978 h 142"/>
                  <a:gd name="T4" fmla="+- 0 7798 7451"/>
                  <a:gd name="T5" fmla="*/ T4 w 1238"/>
                  <a:gd name="T6" fmla="+- 0 3021 2945"/>
                  <a:gd name="T7" fmla="*/ 3021 h 142"/>
                  <a:gd name="T8" fmla="+- 0 7798 7451"/>
                  <a:gd name="T9" fmla="*/ T8 w 1238"/>
                  <a:gd name="T10" fmla="+- 0 3043 2945"/>
                  <a:gd name="T11" fmla="*/ 3043 h 142"/>
                  <a:gd name="T12" fmla="+- 0 8135 7451"/>
                  <a:gd name="T13" fmla="*/ T12 w 1238"/>
                  <a:gd name="T14" fmla="+- 0 2999 2945"/>
                  <a:gd name="T15" fmla="*/ 2999 h 142"/>
                  <a:gd name="T16" fmla="+- 0 8135 7451"/>
                  <a:gd name="T17" fmla="*/ T16 w 1238"/>
                  <a:gd name="T18" fmla="+- 0 2978 2945"/>
                  <a:gd name="T19" fmla="*/ 2978 h 142"/>
                </a:gdLst>
                <a:ahLst/>
                <a:cxnLst>
                  <a:cxn ang="0">
                    <a:pos x="T1" y="T3"/>
                  </a:cxn>
                  <a:cxn ang="0">
                    <a:pos x="T5" y="T7"/>
                  </a:cxn>
                  <a:cxn ang="0">
                    <a:pos x="T9" y="T11"/>
                  </a:cxn>
                  <a:cxn ang="0">
                    <a:pos x="T13" y="T15"/>
                  </a:cxn>
                  <a:cxn ang="0">
                    <a:pos x="T17" y="T19"/>
                  </a:cxn>
                </a:cxnLst>
                <a:rect l="0" t="0" r="r" b="b"/>
                <a:pathLst>
                  <a:path w="1238" h="142">
                    <a:moveTo>
                      <a:pt x="684" y="33"/>
                    </a:moveTo>
                    <a:lnTo>
                      <a:pt x="347" y="76"/>
                    </a:lnTo>
                    <a:lnTo>
                      <a:pt x="347" y="98"/>
                    </a:lnTo>
                    <a:lnTo>
                      <a:pt x="684" y="54"/>
                    </a:lnTo>
                    <a:lnTo>
                      <a:pt x="684" y="3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20" name="Freeform 605"/>
              <p:cNvSpPr>
                <a:spLocks/>
              </p:cNvSpPr>
              <p:nvPr/>
            </p:nvSpPr>
            <p:spPr bwMode="auto">
              <a:xfrm>
                <a:off x="7451" y="2945"/>
                <a:ext cx="1238" cy="142"/>
              </a:xfrm>
              <a:custGeom>
                <a:avLst/>
                <a:gdLst>
                  <a:gd name="T0" fmla="+- 0 8417 7451"/>
                  <a:gd name="T1" fmla="*/ T0 w 1238"/>
                  <a:gd name="T2" fmla="+- 0 2945 2945"/>
                  <a:gd name="T3" fmla="*/ 2945 h 142"/>
                  <a:gd name="T4" fmla="+- 0 8135 7451"/>
                  <a:gd name="T5" fmla="*/ T4 w 1238"/>
                  <a:gd name="T6" fmla="+- 0 2978 2945"/>
                  <a:gd name="T7" fmla="*/ 2978 h 142"/>
                  <a:gd name="T8" fmla="+- 0 8135 7451"/>
                  <a:gd name="T9" fmla="*/ T8 w 1238"/>
                  <a:gd name="T10" fmla="+- 0 2999 2945"/>
                  <a:gd name="T11" fmla="*/ 2999 h 142"/>
                  <a:gd name="T12" fmla="+- 0 8417 7451"/>
                  <a:gd name="T13" fmla="*/ T12 w 1238"/>
                  <a:gd name="T14" fmla="+- 0 2967 2945"/>
                  <a:gd name="T15" fmla="*/ 2967 h 142"/>
                  <a:gd name="T16" fmla="+- 0 8417 7451"/>
                  <a:gd name="T17" fmla="*/ T16 w 1238"/>
                  <a:gd name="T18" fmla="+- 0 2945 2945"/>
                  <a:gd name="T19" fmla="*/ 2945 h 142"/>
                </a:gdLst>
                <a:ahLst/>
                <a:cxnLst>
                  <a:cxn ang="0">
                    <a:pos x="T1" y="T3"/>
                  </a:cxn>
                  <a:cxn ang="0">
                    <a:pos x="T5" y="T7"/>
                  </a:cxn>
                  <a:cxn ang="0">
                    <a:pos x="T9" y="T11"/>
                  </a:cxn>
                  <a:cxn ang="0">
                    <a:pos x="T13" y="T15"/>
                  </a:cxn>
                  <a:cxn ang="0">
                    <a:pos x="T17" y="T19"/>
                  </a:cxn>
                </a:cxnLst>
                <a:rect l="0" t="0" r="r" b="b"/>
                <a:pathLst>
                  <a:path w="1238" h="142">
                    <a:moveTo>
                      <a:pt x="966" y="0"/>
                    </a:moveTo>
                    <a:lnTo>
                      <a:pt x="684" y="33"/>
                    </a:lnTo>
                    <a:lnTo>
                      <a:pt x="684" y="54"/>
                    </a:lnTo>
                    <a:lnTo>
                      <a:pt x="966" y="22"/>
                    </a:lnTo>
                    <a:lnTo>
                      <a:pt x="96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21" name="Freeform 604"/>
              <p:cNvSpPr>
                <a:spLocks/>
              </p:cNvSpPr>
              <p:nvPr/>
            </p:nvSpPr>
            <p:spPr bwMode="auto">
              <a:xfrm>
                <a:off x="7451" y="2945"/>
                <a:ext cx="1238" cy="142"/>
              </a:xfrm>
              <a:custGeom>
                <a:avLst/>
                <a:gdLst>
                  <a:gd name="T0" fmla="+- 0 8688 7451"/>
                  <a:gd name="T1" fmla="*/ T0 w 1238"/>
                  <a:gd name="T2" fmla="+- 0 2945 2945"/>
                  <a:gd name="T3" fmla="*/ 2945 h 142"/>
                  <a:gd name="T4" fmla="+- 0 8417 7451"/>
                  <a:gd name="T5" fmla="*/ T4 w 1238"/>
                  <a:gd name="T6" fmla="+- 0 2945 2945"/>
                  <a:gd name="T7" fmla="*/ 2945 h 142"/>
                  <a:gd name="T8" fmla="+- 0 8417 7451"/>
                  <a:gd name="T9" fmla="*/ T8 w 1238"/>
                  <a:gd name="T10" fmla="+- 0 2967 2945"/>
                  <a:gd name="T11" fmla="*/ 2967 h 142"/>
                  <a:gd name="T12" fmla="+- 0 8688 7451"/>
                  <a:gd name="T13" fmla="*/ T12 w 1238"/>
                  <a:gd name="T14" fmla="+- 0 2967 2945"/>
                  <a:gd name="T15" fmla="*/ 2967 h 142"/>
                  <a:gd name="T16" fmla="+- 0 8688 7451"/>
                  <a:gd name="T17" fmla="*/ T16 w 1238"/>
                  <a:gd name="T18" fmla="+- 0 2945 2945"/>
                  <a:gd name="T19" fmla="*/ 2945 h 142"/>
                </a:gdLst>
                <a:ahLst/>
                <a:cxnLst>
                  <a:cxn ang="0">
                    <a:pos x="T1" y="T3"/>
                  </a:cxn>
                  <a:cxn ang="0">
                    <a:pos x="T5" y="T7"/>
                  </a:cxn>
                  <a:cxn ang="0">
                    <a:pos x="T9" y="T11"/>
                  </a:cxn>
                  <a:cxn ang="0">
                    <a:pos x="T13" y="T15"/>
                  </a:cxn>
                  <a:cxn ang="0">
                    <a:pos x="T17" y="T19"/>
                  </a:cxn>
                </a:cxnLst>
                <a:rect l="0" t="0" r="r" b="b"/>
                <a:pathLst>
                  <a:path w="1238" h="142">
                    <a:moveTo>
                      <a:pt x="1237" y="0"/>
                    </a:moveTo>
                    <a:lnTo>
                      <a:pt x="966" y="0"/>
                    </a:lnTo>
                    <a:lnTo>
                      <a:pt x="966" y="22"/>
                    </a:lnTo>
                    <a:lnTo>
                      <a:pt x="1237" y="22"/>
                    </a:lnTo>
                    <a:lnTo>
                      <a:pt x="123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17" name="Group 601"/>
            <p:cNvGrpSpPr>
              <a:grpSpLocks/>
            </p:cNvGrpSpPr>
            <p:nvPr/>
          </p:nvGrpSpPr>
          <p:grpSpPr bwMode="auto">
            <a:xfrm>
              <a:off x="7483" y="2564"/>
              <a:ext cx="98" cy="218"/>
              <a:chOff x="7483" y="2564"/>
              <a:chExt cx="98" cy="218"/>
            </a:xfrm>
          </p:grpSpPr>
          <p:sp>
            <p:nvSpPr>
              <p:cNvPr id="7517" name="Freeform 602"/>
              <p:cNvSpPr>
                <a:spLocks/>
              </p:cNvSpPr>
              <p:nvPr/>
            </p:nvSpPr>
            <p:spPr bwMode="auto">
              <a:xfrm>
                <a:off x="7483" y="2564"/>
                <a:ext cx="98" cy="218"/>
              </a:xfrm>
              <a:custGeom>
                <a:avLst/>
                <a:gdLst>
                  <a:gd name="T0" fmla="+- 0 7537 7483"/>
                  <a:gd name="T1" fmla="*/ T0 w 98"/>
                  <a:gd name="T2" fmla="+- 0 2564 2564"/>
                  <a:gd name="T3" fmla="*/ 2564 h 218"/>
                  <a:gd name="T4" fmla="+- 0 7483 7483"/>
                  <a:gd name="T5" fmla="*/ T4 w 98"/>
                  <a:gd name="T6" fmla="+- 0 2771 2564"/>
                  <a:gd name="T7" fmla="*/ 2771 h 218"/>
                  <a:gd name="T8" fmla="+- 0 7526 7483"/>
                  <a:gd name="T9" fmla="*/ T8 w 98"/>
                  <a:gd name="T10" fmla="+- 0 2782 2564"/>
                  <a:gd name="T11" fmla="*/ 2782 h 218"/>
                  <a:gd name="T12" fmla="+- 0 7581 7483"/>
                  <a:gd name="T13" fmla="*/ T12 w 98"/>
                  <a:gd name="T14" fmla="+- 0 2575 2564"/>
                  <a:gd name="T15" fmla="*/ 2575 h 218"/>
                  <a:gd name="T16" fmla="+- 0 7537 7483"/>
                  <a:gd name="T17" fmla="*/ T16 w 98"/>
                  <a:gd name="T18" fmla="+- 0 2564 2564"/>
                  <a:gd name="T19" fmla="*/ 2564 h 218"/>
                </a:gdLst>
                <a:ahLst/>
                <a:cxnLst>
                  <a:cxn ang="0">
                    <a:pos x="T1" y="T3"/>
                  </a:cxn>
                  <a:cxn ang="0">
                    <a:pos x="T5" y="T7"/>
                  </a:cxn>
                  <a:cxn ang="0">
                    <a:pos x="T9" y="T11"/>
                  </a:cxn>
                  <a:cxn ang="0">
                    <a:pos x="T13" y="T15"/>
                  </a:cxn>
                  <a:cxn ang="0">
                    <a:pos x="T17" y="T19"/>
                  </a:cxn>
                </a:cxnLst>
                <a:rect l="0" t="0" r="r" b="b"/>
                <a:pathLst>
                  <a:path w="98" h="218">
                    <a:moveTo>
                      <a:pt x="54" y="0"/>
                    </a:moveTo>
                    <a:lnTo>
                      <a:pt x="0" y="207"/>
                    </a:lnTo>
                    <a:lnTo>
                      <a:pt x="43" y="218"/>
                    </a:lnTo>
                    <a:lnTo>
                      <a:pt x="98" y="11"/>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18" name="Group 599"/>
            <p:cNvGrpSpPr>
              <a:grpSpLocks/>
            </p:cNvGrpSpPr>
            <p:nvPr/>
          </p:nvGrpSpPr>
          <p:grpSpPr bwMode="auto">
            <a:xfrm>
              <a:off x="7451" y="2814"/>
              <a:ext cx="55" cy="55"/>
              <a:chOff x="7451" y="2814"/>
              <a:chExt cx="55" cy="55"/>
            </a:xfrm>
          </p:grpSpPr>
          <p:sp>
            <p:nvSpPr>
              <p:cNvPr id="7516" name="Freeform 600"/>
              <p:cNvSpPr>
                <a:spLocks/>
              </p:cNvSpPr>
              <p:nvPr/>
            </p:nvSpPr>
            <p:spPr bwMode="auto">
              <a:xfrm>
                <a:off x="7451" y="2814"/>
                <a:ext cx="55" cy="55"/>
              </a:xfrm>
              <a:custGeom>
                <a:avLst/>
                <a:gdLst>
                  <a:gd name="T0" fmla="+- 0 7472 7451"/>
                  <a:gd name="T1" fmla="*/ T0 w 55"/>
                  <a:gd name="T2" fmla="+- 0 2814 2814"/>
                  <a:gd name="T3" fmla="*/ 2814 h 55"/>
                  <a:gd name="T4" fmla="+- 0 7451 7451"/>
                  <a:gd name="T5" fmla="*/ T4 w 55"/>
                  <a:gd name="T6" fmla="+- 0 2858 2814"/>
                  <a:gd name="T7" fmla="*/ 2858 h 55"/>
                  <a:gd name="T8" fmla="+- 0 7494 7451"/>
                  <a:gd name="T9" fmla="*/ T8 w 55"/>
                  <a:gd name="T10" fmla="+- 0 2869 2814"/>
                  <a:gd name="T11" fmla="*/ 2869 h 55"/>
                  <a:gd name="T12" fmla="+- 0 7505 7451"/>
                  <a:gd name="T13" fmla="*/ T12 w 55"/>
                  <a:gd name="T14" fmla="+- 0 2825 2814"/>
                  <a:gd name="T15" fmla="*/ 2825 h 55"/>
                  <a:gd name="T16" fmla="+- 0 7472 7451"/>
                  <a:gd name="T17" fmla="*/ T16 w 55"/>
                  <a:gd name="T18" fmla="+- 0 2814 2814"/>
                  <a:gd name="T19" fmla="*/ 2814 h 55"/>
                </a:gdLst>
                <a:ahLst/>
                <a:cxnLst>
                  <a:cxn ang="0">
                    <a:pos x="T1" y="T3"/>
                  </a:cxn>
                  <a:cxn ang="0">
                    <a:pos x="T5" y="T7"/>
                  </a:cxn>
                  <a:cxn ang="0">
                    <a:pos x="T9" y="T11"/>
                  </a:cxn>
                  <a:cxn ang="0">
                    <a:pos x="T13" y="T15"/>
                  </a:cxn>
                  <a:cxn ang="0">
                    <a:pos x="T17" y="T19"/>
                  </a:cxn>
                </a:cxnLst>
                <a:rect l="0" t="0" r="r" b="b"/>
                <a:pathLst>
                  <a:path w="55" h="55">
                    <a:moveTo>
                      <a:pt x="21" y="0"/>
                    </a:moveTo>
                    <a:lnTo>
                      <a:pt x="0" y="44"/>
                    </a:lnTo>
                    <a:lnTo>
                      <a:pt x="43" y="55"/>
                    </a:lnTo>
                    <a:lnTo>
                      <a:pt x="54" y="11"/>
                    </a:lnTo>
                    <a:lnTo>
                      <a:pt x="2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19" name="Group 597"/>
            <p:cNvGrpSpPr>
              <a:grpSpLocks/>
            </p:cNvGrpSpPr>
            <p:nvPr/>
          </p:nvGrpSpPr>
          <p:grpSpPr bwMode="auto">
            <a:xfrm>
              <a:off x="7451" y="2858"/>
              <a:ext cx="2" cy="2"/>
              <a:chOff x="7451" y="2858"/>
              <a:chExt cx="2" cy="2"/>
            </a:xfrm>
          </p:grpSpPr>
          <p:sp>
            <p:nvSpPr>
              <p:cNvPr id="7515" name="Freeform 598"/>
              <p:cNvSpPr>
                <a:spLocks/>
              </p:cNvSpPr>
              <p:nvPr/>
            </p:nvSpPr>
            <p:spPr bwMode="auto">
              <a:xfrm>
                <a:off x="7451" y="2858"/>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20" name="Group 595"/>
            <p:cNvGrpSpPr>
              <a:grpSpLocks/>
            </p:cNvGrpSpPr>
            <p:nvPr/>
          </p:nvGrpSpPr>
          <p:grpSpPr bwMode="auto">
            <a:xfrm>
              <a:off x="7407" y="2858"/>
              <a:ext cx="87" cy="174"/>
              <a:chOff x="7407" y="2858"/>
              <a:chExt cx="87" cy="174"/>
            </a:xfrm>
          </p:grpSpPr>
          <p:sp>
            <p:nvSpPr>
              <p:cNvPr id="7514" name="Freeform 596"/>
              <p:cNvSpPr>
                <a:spLocks/>
              </p:cNvSpPr>
              <p:nvPr/>
            </p:nvSpPr>
            <p:spPr bwMode="auto">
              <a:xfrm>
                <a:off x="7407" y="2858"/>
                <a:ext cx="87" cy="174"/>
              </a:xfrm>
              <a:custGeom>
                <a:avLst/>
                <a:gdLst>
                  <a:gd name="T0" fmla="+- 0 7451 7407"/>
                  <a:gd name="T1" fmla="*/ T0 w 87"/>
                  <a:gd name="T2" fmla="+- 0 2858 2858"/>
                  <a:gd name="T3" fmla="*/ 2858 h 174"/>
                  <a:gd name="T4" fmla="+- 0 7407 7407"/>
                  <a:gd name="T5" fmla="*/ T4 w 87"/>
                  <a:gd name="T6" fmla="+- 0 3021 2858"/>
                  <a:gd name="T7" fmla="*/ 3021 h 174"/>
                  <a:gd name="T8" fmla="+- 0 7451 7407"/>
                  <a:gd name="T9" fmla="*/ T8 w 87"/>
                  <a:gd name="T10" fmla="+- 0 3032 2858"/>
                  <a:gd name="T11" fmla="*/ 3032 h 174"/>
                  <a:gd name="T12" fmla="+- 0 7494 7407"/>
                  <a:gd name="T13" fmla="*/ T12 w 87"/>
                  <a:gd name="T14" fmla="+- 0 2869 2858"/>
                  <a:gd name="T15" fmla="*/ 2869 h 174"/>
                  <a:gd name="T16" fmla="+- 0 7451 7407"/>
                  <a:gd name="T17" fmla="*/ T16 w 87"/>
                  <a:gd name="T18" fmla="+- 0 2858 2858"/>
                  <a:gd name="T19" fmla="*/ 2858 h 174"/>
                </a:gdLst>
                <a:ahLst/>
                <a:cxnLst>
                  <a:cxn ang="0">
                    <a:pos x="T1" y="T3"/>
                  </a:cxn>
                  <a:cxn ang="0">
                    <a:pos x="T5" y="T7"/>
                  </a:cxn>
                  <a:cxn ang="0">
                    <a:pos x="T9" y="T11"/>
                  </a:cxn>
                  <a:cxn ang="0">
                    <a:pos x="T13" y="T15"/>
                  </a:cxn>
                  <a:cxn ang="0">
                    <a:pos x="T17" y="T19"/>
                  </a:cxn>
                </a:cxnLst>
                <a:rect l="0" t="0" r="r" b="b"/>
                <a:pathLst>
                  <a:path w="87" h="174">
                    <a:moveTo>
                      <a:pt x="44" y="0"/>
                    </a:moveTo>
                    <a:lnTo>
                      <a:pt x="0" y="163"/>
                    </a:lnTo>
                    <a:lnTo>
                      <a:pt x="44" y="174"/>
                    </a:lnTo>
                    <a:lnTo>
                      <a:pt x="87" y="11"/>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21" name="Group 593"/>
            <p:cNvGrpSpPr>
              <a:grpSpLocks/>
            </p:cNvGrpSpPr>
            <p:nvPr/>
          </p:nvGrpSpPr>
          <p:grpSpPr bwMode="auto">
            <a:xfrm>
              <a:off x="7342" y="3065"/>
              <a:ext cx="98" cy="196"/>
              <a:chOff x="7342" y="3065"/>
              <a:chExt cx="98" cy="196"/>
            </a:xfrm>
          </p:grpSpPr>
          <p:sp>
            <p:nvSpPr>
              <p:cNvPr id="7513" name="Freeform 594"/>
              <p:cNvSpPr>
                <a:spLocks/>
              </p:cNvSpPr>
              <p:nvPr/>
            </p:nvSpPr>
            <p:spPr bwMode="auto">
              <a:xfrm>
                <a:off x="7342" y="3065"/>
                <a:ext cx="98" cy="196"/>
              </a:xfrm>
              <a:custGeom>
                <a:avLst/>
                <a:gdLst>
                  <a:gd name="T0" fmla="+- 0 7396 7342"/>
                  <a:gd name="T1" fmla="*/ T0 w 98"/>
                  <a:gd name="T2" fmla="+- 0 3065 3065"/>
                  <a:gd name="T3" fmla="*/ 3065 h 196"/>
                  <a:gd name="T4" fmla="+- 0 7342 7342"/>
                  <a:gd name="T5" fmla="*/ T4 w 98"/>
                  <a:gd name="T6" fmla="+- 0 3249 3065"/>
                  <a:gd name="T7" fmla="*/ 3249 h 196"/>
                  <a:gd name="T8" fmla="+- 0 7386 7342"/>
                  <a:gd name="T9" fmla="*/ T8 w 98"/>
                  <a:gd name="T10" fmla="+- 0 3260 3065"/>
                  <a:gd name="T11" fmla="*/ 3260 h 196"/>
                  <a:gd name="T12" fmla="+- 0 7440 7342"/>
                  <a:gd name="T13" fmla="*/ T12 w 98"/>
                  <a:gd name="T14" fmla="+- 0 3075 3065"/>
                  <a:gd name="T15" fmla="*/ 3075 h 196"/>
                  <a:gd name="T16" fmla="+- 0 7396 7342"/>
                  <a:gd name="T17" fmla="*/ T16 w 98"/>
                  <a:gd name="T18" fmla="+- 0 3065 3065"/>
                  <a:gd name="T19" fmla="*/ 3065 h 196"/>
                </a:gdLst>
                <a:ahLst/>
                <a:cxnLst>
                  <a:cxn ang="0">
                    <a:pos x="T1" y="T3"/>
                  </a:cxn>
                  <a:cxn ang="0">
                    <a:pos x="T5" y="T7"/>
                  </a:cxn>
                  <a:cxn ang="0">
                    <a:pos x="T9" y="T11"/>
                  </a:cxn>
                  <a:cxn ang="0">
                    <a:pos x="T13" y="T15"/>
                  </a:cxn>
                  <a:cxn ang="0">
                    <a:pos x="T17" y="T19"/>
                  </a:cxn>
                </a:cxnLst>
                <a:rect l="0" t="0" r="r" b="b"/>
                <a:pathLst>
                  <a:path w="98" h="196">
                    <a:moveTo>
                      <a:pt x="54" y="0"/>
                    </a:moveTo>
                    <a:lnTo>
                      <a:pt x="0" y="184"/>
                    </a:lnTo>
                    <a:lnTo>
                      <a:pt x="44" y="195"/>
                    </a:lnTo>
                    <a:lnTo>
                      <a:pt x="98" y="10"/>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22" name="Group 591"/>
            <p:cNvGrpSpPr>
              <a:grpSpLocks/>
            </p:cNvGrpSpPr>
            <p:nvPr/>
          </p:nvGrpSpPr>
          <p:grpSpPr bwMode="auto">
            <a:xfrm>
              <a:off x="7386" y="3260"/>
              <a:ext cx="2" cy="2"/>
              <a:chOff x="7386" y="3260"/>
              <a:chExt cx="2" cy="2"/>
            </a:xfrm>
          </p:grpSpPr>
          <p:sp>
            <p:nvSpPr>
              <p:cNvPr id="7512" name="Freeform 592"/>
              <p:cNvSpPr>
                <a:spLocks/>
              </p:cNvSpPr>
              <p:nvPr/>
            </p:nvSpPr>
            <p:spPr bwMode="auto">
              <a:xfrm>
                <a:off x="7386" y="3260"/>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23" name="Group 589"/>
            <p:cNvGrpSpPr>
              <a:grpSpLocks/>
            </p:cNvGrpSpPr>
            <p:nvPr/>
          </p:nvGrpSpPr>
          <p:grpSpPr bwMode="auto">
            <a:xfrm>
              <a:off x="7331" y="3239"/>
              <a:ext cx="55" cy="55"/>
              <a:chOff x="7331" y="3239"/>
              <a:chExt cx="55" cy="55"/>
            </a:xfrm>
          </p:grpSpPr>
          <p:sp>
            <p:nvSpPr>
              <p:cNvPr id="7511" name="Freeform 590"/>
              <p:cNvSpPr>
                <a:spLocks/>
              </p:cNvSpPr>
              <p:nvPr/>
            </p:nvSpPr>
            <p:spPr bwMode="auto">
              <a:xfrm>
                <a:off x="7331" y="3239"/>
                <a:ext cx="55" cy="55"/>
              </a:xfrm>
              <a:custGeom>
                <a:avLst/>
                <a:gdLst>
                  <a:gd name="T0" fmla="+- 0 7353 7331"/>
                  <a:gd name="T1" fmla="*/ T0 w 55"/>
                  <a:gd name="T2" fmla="+- 0 3239 3239"/>
                  <a:gd name="T3" fmla="*/ 3239 h 55"/>
                  <a:gd name="T4" fmla="+- 0 7331 7331"/>
                  <a:gd name="T5" fmla="*/ T4 w 55"/>
                  <a:gd name="T6" fmla="+- 0 3271 3239"/>
                  <a:gd name="T7" fmla="*/ 3271 h 55"/>
                  <a:gd name="T8" fmla="+- 0 7374 7331"/>
                  <a:gd name="T9" fmla="*/ T8 w 55"/>
                  <a:gd name="T10" fmla="+- 0 3293 3239"/>
                  <a:gd name="T11" fmla="*/ 3293 h 55"/>
                  <a:gd name="T12" fmla="+- 0 7386 7331"/>
                  <a:gd name="T13" fmla="*/ T12 w 55"/>
                  <a:gd name="T14" fmla="+- 0 3260 3239"/>
                  <a:gd name="T15" fmla="*/ 3260 h 55"/>
                  <a:gd name="T16" fmla="+- 0 7353 7331"/>
                  <a:gd name="T17" fmla="*/ T16 w 55"/>
                  <a:gd name="T18" fmla="+- 0 3239 3239"/>
                  <a:gd name="T19" fmla="*/ 3239 h 55"/>
                </a:gdLst>
                <a:ahLst/>
                <a:cxnLst>
                  <a:cxn ang="0">
                    <a:pos x="T1" y="T3"/>
                  </a:cxn>
                  <a:cxn ang="0">
                    <a:pos x="T5" y="T7"/>
                  </a:cxn>
                  <a:cxn ang="0">
                    <a:pos x="T9" y="T11"/>
                  </a:cxn>
                  <a:cxn ang="0">
                    <a:pos x="T13" y="T15"/>
                  </a:cxn>
                  <a:cxn ang="0">
                    <a:pos x="T17" y="T19"/>
                  </a:cxn>
                </a:cxnLst>
                <a:rect l="0" t="0" r="r" b="b"/>
                <a:pathLst>
                  <a:path w="55" h="55">
                    <a:moveTo>
                      <a:pt x="22" y="0"/>
                    </a:moveTo>
                    <a:lnTo>
                      <a:pt x="0" y="32"/>
                    </a:lnTo>
                    <a:lnTo>
                      <a:pt x="43" y="54"/>
                    </a:lnTo>
                    <a:lnTo>
                      <a:pt x="55" y="2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24" name="Group 587"/>
            <p:cNvGrpSpPr>
              <a:grpSpLocks/>
            </p:cNvGrpSpPr>
            <p:nvPr/>
          </p:nvGrpSpPr>
          <p:grpSpPr bwMode="auto">
            <a:xfrm>
              <a:off x="7212" y="3304"/>
              <a:ext cx="142" cy="218"/>
              <a:chOff x="7212" y="3304"/>
              <a:chExt cx="142" cy="218"/>
            </a:xfrm>
          </p:grpSpPr>
          <p:sp>
            <p:nvSpPr>
              <p:cNvPr id="7510" name="Freeform 588"/>
              <p:cNvSpPr>
                <a:spLocks/>
              </p:cNvSpPr>
              <p:nvPr/>
            </p:nvSpPr>
            <p:spPr bwMode="auto">
              <a:xfrm>
                <a:off x="7212" y="3304"/>
                <a:ext cx="142" cy="218"/>
              </a:xfrm>
              <a:custGeom>
                <a:avLst/>
                <a:gdLst>
                  <a:gd name="T0" fmla="+- 0 7309 7212"/>
                  <a:gd name="T1" fmla="*/ T0 w 142"/>
                  <a:gd name="T2" fmla="+- 0 3304 3304"/>
                  <a:gd name="T3" fmla="*/ 3304 h 218"/>
                  <a:gd name="T4" fmla="+- 0 7212 7212"/>
                  <a:gd name="T5" fmla="*/ T4 w 142"/>
                  <a:gd name="T6" fmla="+- 0 3500 3304"/>
                  <a:gd name="T7" fmla="*/ 3500 h 218"/>
                  <a:gd name="T8" fmla="+- 0 7244 7212"/>
                  <a:gd name="T9" fmla="*/ T8 w 142"/>
                  <a:gd name="T10" fmla="+- 0 3522 3304"/>
                  <a:gd name="T11" fmla="*/ 3522 h 218"/>
                  <a:gd name="T12" fmla="+- 0 7353 7212"/>
                  <a:gd name="T13" fmla="*/ T12 w 142"/>
                  <a:gd name="T14" fmla="+- 0 3326 3304"/>
                  <a:gd name="T15" fmla="*/ 3326 h 218"/>
                  <a:gd name="T16" fmla="+- 0 7309 7212"/>
                  <a:gd name="T17" fmla="*/ T16 w 142"/>
                  <a:gd name="T18" fmla="+- 0 3304 3304"/>
                  <a:gd name="T19" fmla="*/ 3304 h 218"/>
                </a:gdLst>
                <a:ahLst/>
                <a:cxnLst>
                  <a:cxn ang="0">
                    <a:pos x="T1" y="T3"/>
                  </a:cxn>
                  <a:cxn ang="0">
                    <a:pos x="T5" y="T7"/>
                  </a:cxn>
                  <a:cxn ang="0">
                    <a:pos x="T9" y="T11"/>
                  </a:cxn>
                  <a:cxn ang="0">
                    <a:pos x="T13" y="T15"/>
                  </a:cxn>
                  <a:cxn ang="0">
                    <a:pos x="T17" y="T19"/>
                  </a:cxn>
                </a:cxnLst>
                <a:rect l="0" t="0" r="r" b="b"/>
                <a:pathLst>
                  <a:path w="142" h="218">
                    <a:moveTo>
                      <a:pt x="97" y="0"/>
                    </a:moveTo>
                    <a:lnTo>
                      <a:pt x="0" y="196"/>
                    </a:lnTo>
                    <a:lnTo>
                      <a:pt x="32" y="218"/>
                    </a:lnTo>
                    <a:lnTo>
                      <a:pt x="141" y="22"/>
                    </a:lnTo>
                    <a:lnTo>
                      <a:pt x="9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25" name="Group 585"/>
            <p:cNvGrpSpPr>
              <a:grpSpLocks/>
            </p:cNvGrpSpPr>
            <p:nvPr/>
          </p:nvGrpSpPr>
          <p:grpSpPr bwMode="auto">
            <a:xfrm>
              <a:off x="7114" y="3543"/>
              <a:ext cx="120" cy="218"/>
              <a:chOff x="7114" y="3543"/>
              <a:chExt cx="120" cy="218"/>
            </a:xfrm>
          </p:grpSpPr>
          <p:sp>
            <p:nvSpPr>
              <p:cNvPr id="7509" name="Freeform 586"/>
              <p:cNvSpPr>
                <a:spLocks/>
              </p:cNvSpPr>
              <p:nvPr/>
            </p:nvSpPr>
            <p:spPr bwMode="auto">
              <a:xfrm>
                <a:off x="7114" y="3543"/>
                <a:ext cx="120" cy="218"/>
              </a:xfrm>
              <a:custGeom>
                <a:avLst/>
                <a:gdLst>
                  <a:gd name="T0" fmla="+- 0 7190 7114"/>
                  <a:gd name="T1" fmla="*/ T0 w 120"/>
                  <a:gd name="T2" fmla="+- 0 3543 3543"/>
                  <a:gd name="T3" fmla="*/ 3543 h 218"/>
                  <a:gd name="T4" fmla="+- 0 7114 7114"/>
                  <a:gd name="T5" fmla="*/ T4 w 120"/>
                  <a:gd name="T6" fmla="+- 0 3739 3543"/>
                  <a:gd name="T7" fmla="*/ 3739 h 218"/>
                  <a:gd name="T8" fmla="+- 0 7157 7114"/>
                  <a:gd name="T9" fmla="*/ T8 w 120"/>
                  <a:gd name="T10" fmla="+- 0 3761 3543"/>
                  <a:gd name="T11" fmla="*/ 3761 h 218"/>
                  <a:gd name="T12" fmla="+- 0 7233 7114"/>
                  <a:gd name="T13" fmla="*/ T12 w 120"/>
                  <a:gd name="T14" fmla="+- 0 3554 3543"/>
                  <a:gd name="T15" fmla="*/ 3554 h 218"/>
                  <a:gd name="T16" fmla="+- 0 7190 7114"/>
                  <a:gd name="T17" fmla="*/ T16 w 120"/>
                  <a:gd name="T18" fmla="+- 0 3543 3543"/>
                  <a:gd name="T19" fmla="*/ 3543 h 218"/>
                </a:gdLst>
                <a:ahLst/>
                <a:cxnLst>
                  <a:cxn ang="0">
                    <a:pos x="T1" y="T3"/>
                  </a:cxn>
                  <a:cxn ang="0">
                    <a:pos x="T5" y="T7"/>
                  </a:cxn>
                  <a:cxn ang="0">
                    <a:pos x="T9" y="T11"/>
                  </a:cxn>
                  <a:cxn ang="0">
                    <a:pos x="T13" y="T15"/>
                  </a:cxn>
                  <a:cxn ang="0">
                    <a:pos x="T17" y="T19"/>
                  </a:cxn>
                </a:cxnLst>
                <a:rect l="0" t="0" r="r" b="b"/>
                <a:pathLst>
                  <a:path w="120" h="218">
                    <a:moveTo>
                      <a:pt x="76" y="0"/>
                    </a:moveTo>
                    <a:lnTo>
                      <a:pt x="0" y="196"/>
                    </a:lnTo>
                    <a:lnTo>
                      <a:pt x="43" y="218"/>
                    </a:lnTo>
                    <a:lnTo>
                      <a:pt x="119" y="11"/>
                    </a:lnTo>
                    <a:lnTo>
                      <a:pt x="7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26" name="Group 583"/>
            <p:cNvGrpSpPr>
              <a:grpSpLocks/>
            </p:cNvGrpSpPr>
            <p:nvPr/>
          </p:nvGrpSpPr>
          <p:grpSpPr bwMode="auto">
            <a:xfrm>
              <a:off x="7027" y="3782"/>
              <a:ext cx="109" cy="218"/>
              <a:chOff x="7027" y="3782"/>
              <a:chExt cx="109" cy="218"/>
            </a:xfrm>
          </p:grpSpPr>
          <p:sp>
            <p:nvSpPr>
              <p:cNvPr id="7508" name="Freeform 584"/>
              <p:cNvSpPr>
                <a:spLocks/>
              </p:cNvSpPr>
              <p:nvPr/>
            </p:nvSpPr>
            <p:spPr bwMode="auto">
              <a:xfrm>
                <a:off x="7027" y="3782"/>
                <a:ext cx="109" cy="218"/>
              </a:xfrm>
              <a:custGeom>
                <a:avLst/>
                <a:gdLst>
                  <a:gd name="T0" fmla="+- 0 7092 7027"/>
                  <a:gd name="T1" fmla="*/ T0 w 109"/>
                  <a:gd name="T2" fmla="+- 0 3782 3782"/>
                  <a:gd name="T3" fmla="*/ 3782 h 218"/>
                  <a:gd name="T4" fmla="+- 0 7027 7027"/>
                  <a:gd name="T5" fmla="*/ T4 w 109"/>
                  <a:gd name="T6" fmla="+- 0 3989 3782"/>
                  <a:gd name="T7" fmla="*/ 3989 h 218"/>
                  <a:gd name="T8" fmla="+- 0 7060 7027"/>
                  <a:gd name="T9" fmla="*/ T8 w 109"/>
                  <a:gd name="T10" fmla="+- 0 4000 3782"/>
                  <a:gd name="T11" fmla="*/ 4000 h 218"/>
                  <a:gd name="T12" fmla="+- 0 7136 7027"/>
                  <a:gd name="T13" fmla="*/ T12 w 109"/>
                  <a:gd name="T14" fmla="+- 0 3804 3782"/>
                  <a:gd name="T15" fmla="*/ 3804 h 218"/>
                  <a:gd name="T16" fmla="+- 0 7092 7027"/>
                  <a:gd name="T17" fmla="*/ T16 w 109"/>
                  <a:gd name="T18" fmla="+- 0 3782 3782"/>
                  <a:gd name="T19" fmla="*/ 3782 h 218"/>
                </a:gdLst>
                <a:ahLst/>
                <a:cxnLst>
                  <a:cxn ang="0">
                    <a:pos x="T1" y="T3"/>
                  </a:cxn>
                  <a:cxn ang="0">
                    <a:pos x="T5" y="T7"/>
                  </a:cxn>
                  <a:cxn ang="0">
                    <a:pos x="T9" y="T11"/>
                  </a:cxn>
                  <a:cxn ang="0">
                    <a:pos x="T13" y="T15"/>
                  </a:cxn>
                  <a:cxn ang="0">
                    <a:pos x="T17" y="T19"/>
                  </a:cxn>
                </a:cxnLst>
                <a:rect l="0" t="0" r="r" b="b"/>
                <a:pathLst>
                  <a:path w="109" h="218">
                    <a:moveTo>
                      <a:pt x="65" y="0"/>
                    </a:moveTo>
                    <a:lnTo>
                      <a:pt x="0" y="207"/>
                    </a:lnTo>
                    <a:lnTo>
                      <a:pt x="33" y="218"/>
                    </a:lnTo>
                    <a:lnTo>
                      <a:pt x="109" y="22"/>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27" name="Group 581"/>
            <p:cNvGrpSpPr>
              <a:grpSpLocks/>
            </p:cNvGrpSpPr>
            <p:nvPr/>
          </p:nvGrpSpPr>
          <p:grpSpPr bwMode="auto">
            <a:xfrm>
              <a:off x="6984" y="4033"/>
              <a:ext cx="66" cy="87"/>
              <a:chOff x="6984" y="4033"/>
              <a:chExt cx="66" cy="87"/>
            </a:xfrm>
          </p:grpSpPr>
          <p:sp>
            <p:nvSpPr>
              <p:cNvPr id="7507" name="Freeform 582"/>
              <p:cNvSpPr>
                <a:spLocks/>
              </p:cNvSpPr>
              <p:nvPr/>
            </p:nvSpPr>
            <p:spPr bwMode="auto">
              <a:xfrm>
                <a:off x="6984" y="4033"/>
                <a:ext cx="66" cy="87"/>
              </a:xfrm>
              <a:custGeom>
                <a:avLst/>
                <a:gdLst>
                  <a:gd name="T0" fmla="+- 0 7005 6984"/>
                  <a:gd name="T1" fmla="*/ T0 w 66"/>
                  <a:gd name="T2" fmla="+- 0 4033 4033"/>
                  <a:gd name="T3" fmla="*/ 4033 h 87"/>
                  <a:gd name="T4" fmla="+- 0 6984 6984"/>
                  <a:gd name="T5" fmla="*/ T4 w 66"/>
                  <a:gd name="T6" fmla="+- 0 4098 4033"/>
                  <a:gd name="T7" fmla="*/ 4098 h 87"/>
                  <a:gd name="T8" fmla="+- 0 7027 6984"/>
                  <a:gd name="T9" fmla="*/ T8 w 66"/>
                  <a:gd name="T10" fmla="+- 0 4120 4033"/>
                  <a:gd name="T11" fmla="*/ 4120 h 87"/>
                  <a:gd name="T12" fmla="+- 0 7049 6984"/>
                  <a:gd name="T13" fmla="*/ T12 w 66"/>
                  <a:gd name="T14" fmla="+- 0 4044 4033"/>
                  <a:gd name="T15" fmla="*/ 4044 h 87"/>
                  <a:gd name="T16" fmla="+- 0 7005 6984"/>
                  <a:gd name="T17" fmla="*/ T16 w 66"/>
                  <a:gd name="T18" fmla="+- 0 4033 4033"/>
                  <a:gd name="T19" fmla="*/ 4033 h 87"/>
                </a:gdLst>
                <a:ahLst/>
                <a:cxnLst>
                  <a:cxn ang="0">
                    <a:pos x="T1" y="T3"/>
                  </a:cxn>
                  <a:cxn ang="0">
                    <a:pos x="T5" y="T7"/>
                  </a:cxn>
                  <a:cxn ang="0">
                    <a:pos x="T9" y="T11"/>
                  </a:cxn>
                  <a:cxn ang="0">
                    <a:pos x="T13" y="T15"/>
                  </a:cxn>
                  <a:cxn ang="0">
                    <a:pos x="T17" y="T19"/>
                  </a:cxn>
                </a:cxnLst>
                <a:rect l="0" t="0" r="r" b="b"/>
                <a:pathLst>
                  <a:path w="66" h="87">
                    <a:moveTo>
                      <a:pt x="21" y="0"/>
                    </a:moveTo>
                    <a:lnTo>
                      <a:pt x="0" y="65"/>
                    </a:lnTo>
                    <a:lnTo>
                      <a:pt x="43" y="87"/>
                    </a:lnTo>
                    <a:lnTo>
                      <a:pt x="65" y="11"/>
                    </a:lnTo>
                    <a:lnTo>
                      <a:pt x="2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28" name="Group 579"/>
            <p:cNvGrpSpPr>
              <a:grpSpLocks/>
            </p:cNvGrpSpPr>
            <p:nvPr/>
          </p:nvGrpSpPr>
          <p:grpSpPr bwMode="auto">
            <a:xfrm>
              <a:off x="7027" y="4120"/>
              <a:ext cx="2" cy="2"/>
              <a:chOff x="7027" y="4120"/>
              <a:chExt cx="2" cy="2"/>
            </a:xfrm>
          </p:grpSpPr>
          <p:sp>
            <p:nvSpPr>
              <p:cNvPr id="7506" name="Freeform 580"/>
              <p:cNvSpPr>
                <a:spLocks/>
              </p:cNvSpPr>
              <p:nvPr/>
            </p:nvSpPr>
            <p:spPr bwMode="auto">
              <a:xfrm>
                <a:off x="7027" y="4120"/>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29" name="Group 577"/>
            <p:cNvGrpSpPr>
              <a:grpSpLocks/>
            </p:cNvGrpSpPr>
            <p:nvPr/>
          </p:nvGrpSpPr>
          <p:grpSpPr bwMode="auto">
            <a:xfrm>
              <a:off x="6908" y="4098"/>
              <a:ext cx="120" cy="142"/>
              <a:chOff x="6908" y="4098"/>
              <a:chExt cx="120" cy="142"/>
            </a:xfrm>
          </p:grpSpPr>
          <p:sp>
            <p:nvSpPr>
              <p:cNvPr id="7505" name="Freeform 578"/>
              <p:cNvSpPr>
                <a:spLocks/>
              </p:cNvSpPr>
              <p:nvPr/>
            </p:nvSpPr>
            <p:spPr bwMode="auto">
              <a:xfrm>
                <a:off x="6908" y="4098"/>
                <a:ext cx="120" cy="142"/>
              </a:xfrm>
              <a:custGeom>
                <a:avLst/>
                <a:gdLst>
                  <a:gd name="T0" fmla="+- 0 6984 6908"/>
                  <a:gd name="T1" fmla="*/ T0 w 120"/>
                  <a:gd name="T2" fmla="+- 0 4098 4098"/>
                  <a:gd name="T3" fmla="*/ 4098 h 142"/>
                  <a:gd name="T4" fmla="+- 0 6908 6908"/>
                  <a:gd name="T5" fmla="*/ T4 w 120"/>
                  <a:gd name="T6" fmla="+- 0 4218 4098"/>
                  <a:gd name="T7" fmla="*/ 4218 h 142"/>
                  <a:gd name="T8" fmla="+- 0 6951 6908"/>
                  <a:gd name="T9" fmla="*/ T8 w 120"/>
                  <a:gd name="T10" fmla="+- 0 4239 4098"/>
                  <a:gd name="T11" fmla="*/ 4239 h 142"/>
                  <a:gd name="T12" fmla="+- 0 7027 6908"/>
                  <a:gd name="T13" fmla="*/ T12 w 120"/>
                  <a:gd name="T14" fmla="+- 0 4120 4098"/>
                  <a:gd name="T15" fmla="*/ 4120 h 142"/>
                  <a:gd name="T16" fmla="+- 0 6984 6908"/>
                  <a:gd name="T17" fmla="*/ T16 w 120"/>
                  <a:gd name="T18" fmla="+- 0 4098 4098"/>
                  <a:gd name="T19" fmla="*/ 4098 h 142"/>
                </a:gdLst>
                <a:ahLst/>
                <a:cxnLst>
                  <a:cxn ang="0">
                    <a:pos x="T1" y="T3"/>
                  </a:cxn>
                  <a:cxn ang="0">
                    <a:pos x="T5" y="T7"/>
                  </a:cxn>
                  <a:cxn ang="0">
                    <a:pos x="T9" y="T11"/>
                  </a:cxn>
                  <a:cxn ang="0">
                    <a:pos x="T13" y="T15"/>
                  </a:cxn>
                  <a:cxn ang="0">
                    <a:pos x="T17" y="T19"/>
                  </a:cxn>
                </a:cxnLst>
                <a:rect l="0" t="0" r="r" b="b"/>
                <a:pathLst>
                  <a:path w="120" h="142">
                    <a:moveTo>
                      <a:pt x="76" y="0"/>
                    </a:moveTo>
                    <a:lnTo>
                      <a:pt x="0" y="120"/>
                    </a:lnTo>
                    <a:lnTo>
                      <a:pt x="43" y="141"/>
                    </a:lnTo>
                    <a:lnTo>
                      <a:pt x="119" y="22"/>
                    </a:lnTo>
                    <a:lnTo>
                      <a:pt x="7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30" name="Group 575"/>
            <p:cNvGrpSpPr>
              <a:grpSpLocks/>
            </p:cNvGrpSpPr>
            <p:nvPr/>
          </p:nvGrpSpPr>
          <p:grpSpPr bwMode="auto">
            <a:xfrm>
              <a:off x="6864" y="4250"/>
              <a:ext cx="66" cy="66"/>
              <a:chOff x="6864" y="4250"/>
              <a:chExt cx="66" cy="66"/>
            </a:xfrm>
          </p:grpSpPr>
          <p:sp>
            <p:nvSpPr>
              <p:cNvPr id="7504" name="Freeform 576"/>
              <p:cNvSpPr>
                <a:spLocks/>
              </p:cNvSpPr>
              <p:nvPr/>
            </p:nvSpPr>
            <p:spPr bwMode="auto">
              <a:xfrm>
                <a:off x="6864" y="4250"/>
                <a:ext cx="66" cy="66"/>
              </a:xfrm>
              <a:custGeom>
                <a:avLst/>
                <a:gdLst>
                  <a:gd name="T0" fmla="+- 0 6886 6864"/>
                  <a:gd name="T1" fmla="*/ T0 w 66"/>
                  <a:gd name="T2" fmla="+- 0 4250 4250"/>
                  <a:gd name="T3" fmla="*/ 4250 h 66"/>
                  <a:gd name="T4" fmla="+- 0 6864 6864"/>
                  <a:gd name="T5" fmla="*/ T4 w 66"/>
                  <a:gd name="T6" fmla="+- 0 4294 4250"/>
                  <a:gd name="T7" fmla="*/ 4294 h 66"/>
                  <a:gd name="T8" fmla="+- 0 6897 6864"/>
                  <a:gd name="T9" fmla="*/ T8 w 66"/>
                  <a:gd name="T10" fmla="+- 0 4315 4250"/>
                  <a:gd name="T11" fmla="*/ 4315 h 66"/>
                  <a:gd name="T12" fmla="+- 0 6929 6864"/>
                  <a:gd name="T13" fmla="*/ T12 w 66"/>
                  <a:gd name="T14" fmla="+- 0 4272 4250"/>
                  <a:gd name="T15" fmla="*/ 4272 h 66"/>
                  <a:gd name="T16" fmla="+- 0 6886 6864"/>
                  <a:gd name="T17" fmla="*/ T16 w 66"/>
                  <a:gd name="T18" fmla="+- 0 4250 4250"/>
                  <a:gd name="T19" fmla="*/ 4250 h 66"/>
                </a:gdLst>
                <a:ahLst/>
                <a:cxnLst>
                  <a:cxn ang="0">
                    <a:pos x="T1" y="T3"/>
                  </a:cxn>
                  <a:cxn ang="0">
                    <a:pos x="T5" y="T7"/>
                  </a:cxn>
                  <a:cxn ang="0">
                    <a:pos x="T9" y="T11"/>
                  </a:cxn>
                  <a:cxn ang="0">
                    <a:pos x="T13" y="T15"/>
                  </a:cxn>
                  <a:cxn ang="0">
                    <a:pos x="T17" y="T19"/>
                  </a:cxn>
                </a:cxnLst>
                <a:rect l="0" t="0" r="r" b="b"/>
                <a:pathLst>
                  <a:path w="66" h="66">
                    <a:moveTo>
                      <a:pt x="22" y="0"/>
                    </a:moveTo>
                    <a:lnTo>
                      <a:pt x="0" y="44"/>
                    </a:lnTo>
                    <a:lnTo>
                      <a:pt x="33" y="65"/>
                    </a:lnTo>
                    <a:lnTo>
                      <a:pt x="65" y="22"/>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31" name="Group 573"/>
            <p:cNvGrpSpPr>
              <a:grpSpLocks/>
            </p:cNvGrpSpPr>
            <p:nvPr/>
          </p:nvGrpSpPr>
          <p:grpSpPr bwMode="auto">
            <a:xfrm>
              <a:off x="6864" y="4294"/>
              <a:ext cx="2" cy="2"/>
              <a:chOff x="6864" y="4294"/>
              <a:chExt cx="2" cy="2"/>
            </a:xfrm>
          </p:grpSpPr>
          <p:sp>
            <p:nvSpPr>
              <p:cNvPr id="7503" name="Freeform 574"/>
              <p:cNvSpPr>
                <a:spLocks/>
              </p:cNvSpPr>
              <p:nvPr/>
            </p:nvSpPr>
            <p:spPr bwMode="auto">
              <a:xfrm>
                <a:off x="6864" y="4294"/>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32" name="Group 571"/>
            <p:cNvGrpSpPr>
              <a:grpSpLocks/>
            </p:cNvGrpSpPr>
            <p:nvPr/>
          </p:nvGrpSpPr>
          <p:grpSpPr bwMode="auto">
            <a:xfrm>
              <a:off x="6799" y="4294"/>
              <a:ext cx="109" cy="174"/>
              <a:chOff x="6799" y="4294"/>
              <a:chExt cx="109" cy="174"/>
            </a:xfrm>
          </p:grpSpPr>
          <p:sp>
            <p:nvSpPr>
              <p:cNvPr id="7502" name="Freeform 572"/>
              <p:cNvSpPr>
                <a:spLocks/>
              </p:cNvSpPr>
              <p:nvPr/>
            </p:nvSpPr>
            <p:spPr bwMode="auto">
              <a:xfrm>
                <a:off x="6799" y="4294"/>
                <a:ext cx="109" cy="174"/>
              </a:xfrm>
              <a:custGeom>
                <a:avLst/>
                <a:gdLst>
                  <a:gd name="T0" fmla="+- 0 6864 6799"/>
                  <a:gd name="T1" fmla="*/ T0 w 109"/>
                  <a:gd name="T2" fmla="+- 0 4294 4294"/>
                  <a:gd name="T3" fmla="*/ 4294 h 174"/>
                  <a:gd name="T4" fmla="+- 0 6799 6799"/>
                  <a:gd name="T5" fmla="*/ T4 w 109"/>
                  <a:gd name="T6" fmla="+- 0 4457 4294"/>
                  <a:gd name="T7" fmla="*/ 4457 h 174"/>
                  <a:gd name="T8" fmla="+- 0 6831 6799"/>
                  <a:gd name="T9" fmla="*/ T8 w 109"/>
                  <a:gd name="T10" fmla="+- 0 4468 4294"/>
                  <a:gd name="T11" fmla="*/ 4468 h 174"/>
                  <a:gd name="T12" fmla="+- 0 6908 6799"/>
                  <a:gd name="T13" fmla="*/ T12 w 109"/>
                  <a:gd name="T14" fmla="+- 0 4315 4294"/>
                  <a:gd name="T15" fmla="*/ 4315 h 174"/>
                  <a:gd name="T16" fmla="+- 0 6864 6799"/>
                  <a:gd name="T17" fmla="*/ T16 w 109"/>
                  <a:gd name="T18" fmla="+- 0 4294 4294"/>
                  <a:gd name="T19" fmla="*/ 4294 h 174"/>
                </a:gdLst>
                <a:ahLst/>
                <a:cxnLst>
                  <a:cxn ang="0">
                    <a:pos x="T1" y="T3"/>
                  </a:cxn>
                  <a:cxn ang="0">
                    <a:pos x="T5" y="T7"/>
                  </a:cxn>
                  <a:cxn ang="0">
                    <a:pos x="T9" y="T11"/>
                  </a:cxn>
                  <a:cxn ang="0">
                    <a:pos x="T13" y="T15"/>
                  </a:cxn>
                  <a:cxn ang="0">
                    <a:pos x="T17" y="T19"/>
                  </a:cxn>
                </a:cxnLst>
                <a:rect l="0" t="0" r="r" b="b"/>
                <a:pathLst>
                  <a:path w="109" h="174">
                    <a:moveTo>
                      <a:pt x="65" y="0"/>
                    </a:moveTo>
                    <a:lnTo>
                      <a:pt x="0" y="163"/>
                    </a:lnTo>
                    <a:lnTo>
                      <a:pt x="32" y="174"/>
                    </a:lnTo>
                    <a:lnTo>
                      <a:pt x="109" y="21"/>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33" name="Group 569"/>
            <p:cNvGrpSpPr>
              <a:grpSpLocks/>
            </p:cNvGrpSpPr>
            <p:nvPr/>
          </p:nvGrpSpPr>
          <p:grpSpPr bwMode="auto">
            <a:xfrm>
              <a:off x="6712" y="4490"/>
              <a:ext cx="109" cy="185"/>
              <a:chOff x="6712" y="4490"/>
              <a:chExt cx="109" cy="185"/>
            </a:xfrm>
          </p:grpSpPr>
          <p:sp>
            <p:nvSpPr>
              <p:cNvPr id="7501" name="Freeform 570"/>
              <p:cNvSpPr>
                <a:spLocks/>
              </p:cNvSpPr>
              <p:nvPr/>
            </p:nvSpPr>
            <p:spPr bwMode="auto">
              <a:xfrm>
                <a:off x="6712" y="4490"/>
                <a:ext cx="109" cy="185"/>
              </a:xfrm>
              <a:custGeom>
                <a:avLst/>
                <a:gdLst>
                  <a:gd name="T0" fmla="+- 0 6777 6712"/>
                  <a:gd name="T1" fmla="*/ T0 w 109"/>
                  <a:gd name="T2" fmla="+- 0 4490 4490"/>
                  <a:gd name="T3" fmla="*/ 4490 h 185"/>
                  <a:gd name="T4" fmla="+- 0 6712 6712"/>
                  <a:gd name="T5" fmla="*/ T4 w 109"/>
                  <a:gd name="T6" fmla="+- 0 4664 4490"/>
                  <a:gd name="T7" fmla="*/ 4664 h 185"/>
                  <a:gd name="T8" fmla="+- 0 6745 6712"/>
                  <a:gd name="T9" fmla="*/ T8 w 109"/>
                  <a:gd name="T10" fmla="+- 0 4674 4490"/>
                  <a:gd name="T11" fmla="*/ 4674 h 185"/>
                  <a:gd name="T12" fmla="+- 0 6821 6712"/>
                  <a:gd name="T13" fmla="*/ T12 w 109"/>
                  <a:gd name="T14" fmla="+- 0 4511 4490"/>
                  <a:gd name="T15" fmla="*/ 4511 h 185"/>
                  <a:gd name="T16" fmla="+- 0 6777 6712"/>
                  <a:gd name="T17" fmla="*/ T16 w 109"/>
                  <a:gd name="T18" fmla="+- 0 4490 4490"/>
                  <a:gd name="T19" fmla="*/ 4490 h 185"/>
                </a:gdLst>
                <a:ahLst/>
                <a:cxnLst>
                  <a:cxn ang="0">
                    <a:pos x="T1" y="T3"/>
                  </a:cxn>
                  <a:cxn ang="0">
                    <a:pos x="T5" y="T7"/>
                  </a:cxn>
                  <a:cxn ang="0">
                    <a:pos x="T9" y="T11"/>
                  </a:cxn>
                  <a:cxn ang="0">
                    <a:pos x="T13" y="T15"/>
                  </a:cxn>
                  <a:cxn ang="0">
                    <a:pos x="T17" y="T19"/>
                  </a:cxn>
                </a:cxnLst>
                <a:rect l="0" t="0" r="r" b="b"/>
                <a:pathLst>
                  <a:path w="109" h="185">
                    <a:moveTo>
                      <a:pt x="65" y="0"/>
                    </a:moveTo>
                    <a:lnTo>
                      <a:pt x="0" y="174"/>
                    </a:lnTo>
                    <a:lnTo>
                      <a:pt x="33" y="184"/>
                    </a:lnTo>
                    <a:lnTo>
                      <a:pt x="109" y="21"/>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34" name="Group 565"/>
            <p:cNvGrpSpPr>
              <a:grpSpLocks/>
            </p:cNvGrpSpPr>
            <p:nvPr/>
          </p:nvGrpSpPr>
          <p:grpSpPr bwMode="auto">
            <a:xfrm>
              <a:off x="6375" y="4098"/>
              <a:ext cx="630" cy="131"/>
              <a:chOff x="6375" y="4098"/>
              <a:chExt cx="630" cy="131"/>
            </a:xfrm>
          </p:grpSpPr>
          <p:sp>
            <p:nvSpPr>
              <p:cNvPr id="7498" name="Freeform 568"/>
              <p:cNvSpPr>
                <a:spLocks/>
              </p:cNvSpPr>
              <p:nvPr/>
            </p:nvSpPr>
            <p:spPr bwMode="auto">
              <a:xfrm>
                <a:off x="6375" y="4098"/>
                <a:ext cx="630" cy="131"/>
              </a:xfrm>
              <a:custGeom>
                <a:avLst/>
                <a:gdLst>
                  <a:gd name="T0" fmla="+- 0 6386 6375"/>
                  <a:gd name="T1" fmla="*/ T0 w 630"/>
                  <a:gd name="T2" fmla="+- 0 4163 4098"/>
                  <a:gd name="T3" fmla="*/ 4163 h 131"/>
                  <a:gd name="T4" fmla="+- 0 6375 6375"/>
                  <a:gd name="T5" fmla="*/ T4 w 630"/>
                  <a:gd name="T6" fmla="+- 0 4185 4098"/>
                  <a:gd name="T7" fmla="*/ 4185 h 131"/>
                  <a:gd name="T8" fmla="+- 0 6538 6375"/>
                  <a:gd name="T9" fmla="*/ T8 w 630"/>
                  <a:gd name="T10" fmla="+- 0 4228 4098"/>
                  <a:gd name="T11" fmla="*/ 4228 h 131"/>
                  <a:gd name="T12" fmla="+- 0 6538 6375"/>
                  <a:gd name="T13" fmla="*/ T12 w 630"/>
                  <a:gd name="T14" fmla="+- 0 4207 4098"/>
                  <a:gd name="T15" fmla="*/ 4207 h 131"/>
                  <a:gd name="T16" fmla="+- 0 6386 6375"/>
                  <a:gd name="T17" fmla="*/ T16 w 630"/>
                  <a:gd name="T18" fmla="+- 0 4163 4098"/>
                  <a:gd name="T19" fmla="*/ 4163 h 131"/>
                </a:gdLst>
                <a:ahLst/>
                <a:cxnLst>
                  <a:cxn ang="0">
                    <a:pos x="T1" y="T3"/>
                  </a:cxn>
                  <a:cxn ang="0">
                    <a:pos x="T5" y="T7"/>
                  </a:cxn>
                  <a:cxn ang="0">
                    <a:pos x="T9" y="T11"/>
                  </a:cxn>
                  <a:cxn ang="0">
                    <a:pos x="T13" y="T15"/>
                  </a:cxn>
                  <a:cxn ang="0">
                    <a:pos x="T17" y="T19"/>
                  </a:cxn>
                </a:cxnLst>
                <a:rect l="0" t="0" r="r" b="b"/>
                <a:pathLst>
                  <a:path w="630" h="131">
                    <a:moveTo>
                      <a:pt x="11" y="65"/>
                    </a:moveTo>
                    <a:lnTo>
                      <a:pt x="0" y="87"/>
                    </a:lnTo>
                    <a:lnTo>
                      <a:pt x="163" y="130"/>
                    </a:lnTo>
                    <a:lnTo>
                      <a:pt x="163" y="109"/>
                    </a:lnTo>
                    <a:lnTo>
                      <a:pt x="11" y="65"/>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99" name="Freeform 567"/>
              <p:cNvSpPr>
                <a:spLocks/>
              </p:cNvSpPr>
              <p:nvPr/>
            </p:nvSpPr>
            <p:spPr bwMode="auto">
              <a:xfrm>
                <a:off x="6375" y="4098"/>
                <a:ext cx="630" cy="131"/>
              </a:xfrm>
              <a:custGeom>
                <a:avLst/>
                <a:gdLst>
                  <a:gd name="T0" fmla="+- 0 6701 6375"/>
                  <a:gd name="T1" fmla="*/ T0 w 630"/>
                  <a:gd name="T2" fmla="+- 0 4196 4098"/>
                  <a:gd name="T3" fmla="*/ 4196 h 131"/>
                  <a:gd name="T4" fmla="+- 0 6538 6375"/>
                  <a:gd name="T5" fmla="*/ T4 w 630"/>
                  <a:gd name="T6" fmla="+- 0 4207 4098"/>
                  <a:gd name="T7" fmla="*/ 4207 h 131"/>
                  <a:gd name="T8" fmla="+- 0 6538 6375"/>
                  <a:gd name="T9" fmla="*/ T8 w 630"/>
                  <a:gd name="T10" fmla="+- 0 4228 4098"/>
                  <a:gd name="T11" fmla="*/ 4228 h 131"/>
                  <a:gd name="T12" fmla="+- 0 6701 6375"/>
                  <a:gd name="T13" fmla="*/ T12 w 630"/>
                  <a:gd name="T14" fmla="+- 0 4218 4098"/>
                  <a:gd name="T15" fmla="*/ 4218 h 131"/>
                  <a:gd name="T16" fmla="+- 0 6701 6375"/>
                  <a:gd name="T17" fmla="*/ T16 w 630"/>
                  <a:gd name="T18" fmla="+- 0 4196 4098"/>
                  <a:gd name="T19" fmla="*/ 4196 h 131"/>
                </a:gdLst>
                <a:ahLst/>
                <a:cxnLst>
                  <a:cxn ang="0">
                    <a:pos x="T1" y="T3"/>
                  </a:cxn>
                  <a:cxn ang="0">
                    <a:pos x="T5" y="T7"/>
                  </a:cxn>
                  <a:cxn ang="0">
                    <a:pos x="T9" y="T11"/>
                  </a:cxn>
                  <a:cxn ang="0">
                    <a:pos x="T13" y="T15"/>
                  </a:cxn>
                  <a:cxn ang="0">
                    <a:pos x="T17" y="T19"/>
                  </a:cxn>
                </a:cxnLst>
                <a:rect l="0" t="0" r="r" b="b"/>
                <a:pathLst>
                  <a:path w="630" h="131">
                    <a:moveTo>
                      <a:pt x="326" y="98"/>
                    </a:moveTo>
                    <a:lnTo>
                      <a:pt x="163" y="109"/>
                    </a:lnTo>
                    <a:lnTo>
                      <a:pt x="163" y="130"/>
                    </a:lnTo>
                    <a:lnTo>
                      <a:pt x="326" y="120"/>
                    </a:lnTo>
                    <a:lnTo>
                      <a:pt x="326" y="98"/>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500" name="Freeform 566"/>
              <p:cNvSpPr>
                <a:spLocks/>
              </p:cNvSpPr>
              <p:nvPr/>
            </p:nvSpPr>
            <p:spPr bwMode="auto">
              <a:xfrm>
                <a:off x="6375" y="4098"/>
                <a:ext cx="630" cy="131"/>
              </a:xfrm>
              <a:custGeom>
                <a:avLst/>
                <a:gdLst>
                  <a:gd name="T0" fmla="+- 0 7005 6375"/>
                  <a:gd name="T1" fmla="*/ T0 w 630"/>
                  <a:gd name="T2" fmla="+- 0 4098 4098"/>
                  <a:gd name="T3" fmla="*/ 4098 h 131"/>
                  <a:gd name="T4" fmla="+- 0 6701 6375"/>
                  <a:gd name="T5" fmla="*/ T4 w 630"/>
                  <a:gd name="T6" fmla="+- 0 4196 4098"/>
                  <a:gd name="T7" fmla="*/ 4196 h 131"/>
                  <a:gd name="T8" fmla="+- 0 6701 6375"/>
                  <a:gd name="T9" fmla="*/ T8 w 630"/>
                  <a:gd name="T10" fmla="+- 0 4218 4098"/>
                  <a:gd name="T11" fmla="*/ 4218 h 131"/>
                  <a:gd name="T12" fmla="+- 0 7005 6375"/>
                  <a:gd name="T13" fmla="*/ T12 w 630"/>
                  <a:gd name="T14" fmla="+- 0 4120 4098"/>
                  <a:gd name="T15" fmla="*/ 4120 h 131"/>
                  <a:gd name="T16" fmla="+- 0 7005 6375"/>
                  <a:gd name="T17" fmla="*/ T16 w 630"/>
                  <a:gd name="T18" fmla="+- 0 4098 4098"/>
                  <a:gd name="T19" fmla="*/ 4098 h 131"/>
                </a:gdLst>
                <a:ahLst/>
                <a:cxnLst>
                  <a:cxn ang="0">
                    <a:pos x="T1" y="T3"/>
                  </a:cxn>
                  <a:cxn ang="0">
                    <a:pos x="T5" y="T7"/>
                  </a:cxn>
                  <a:cxn ang="0">
                    <a:pos x="T9" y="T11"/>
                  </a:cxn>
                  <a:cxn ang="0">
                    <a:pos x="T13" y="T15"/>
                  </a:cxn>
                  <a:cxn ang="0">
                    <a:pos x="T17" y="T19"/>
                  </a:cxn>
                </a:cxnLst>
                <a:rect l="0" t="0" r="r" b="b"/>
                <a:pathLst>
                  <a:path w="630" h="131">
                    <a:moveTo>
                      <a:pt x="630" y="0"/>
                    </a:moveTo>
                    <a:lnTo>
                      <a:pt x="326" y="98"/>
                    </a:lnTo>
                    <a:lnTo>
                      <a:pt x="326" y="120"/>
                    </a:lnTo>
                    <a:lnTo>
                      <a:pt x="630" y="22"/>
                    </a:lnTo>
                    <a:lnTo>
                      <a:pt x="63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35" name="Group 555"/>
            <p:cNvGrpSpPr>
              <a:grpSpLocks/>
            </p:cNvGrpSpPr>
            <p:nvPr/>
          </p:nvGrpSpPr>
          <p:grpSpPr bwMode="auto">
            <a:xfrm>
              <a:off x="3997" y="2401"/>
              <a:ext cx="1065" cy="447"/>
              <a:chOff x="3997" y="2401"/>
              <a:chExt cx="1065" cy="447"/>
            </a:xfrm>
          </p:grpSpPr>
          <p:sp>
            <p:nvSpPr>
              <p:cNvPr id="7489" name="Freeform 564"/>
              <p:cNvSpPr>
                <a:spLocks/>
              </p:cNvSpPr>
              <p:nvPr/>
            </p:nvSpPr>
            <p:spPr bwMode="auto">
              <a:xfrm>
                <a:off x="3997" y="2401"/>
                <a:ext cx="1065" cy="447"/>
              </a:xfrm>
              <a:custGeom>
                <a:avLst/>
                <a:gdLst>
                  <a:gd name="T0" fmla="+- 0 4247 3997"/>
                  <a:gd name="T1" fmla="*/ T0 w 1065"/>
                  <a:gd name="T2" fmla="+- 0 2749 2401"/>
                  <a:gd name="T3" fmla="*/ 2749 h 447"/>
                  <a:gd name="T4" fmla="+- 0 3997 3997"/>
                  <a:gd name="T5" fmla="*/ T4 w 1065"/>
                  <a:gd name="T6" fmla="+- 0 2825 2401"/>
                  <a:gd name="T7" fmla="*/ 2825 h 447"/>
                  <a:gd name="T8" fmla="+- 0 4008 3997"/>
                  <a:gd name="T9" fmla="*/ T8 w 1065"/>
                  <a:gd name="T10" fmla="+- 0 2847 2401"/>
                  <a:gd name="T11" fmla="*/ 2847 h 447"/>
                  <a:gd name="T12" fmla="+- 0 4258 3997"/>
                  <a:gd name="T13" fmla="*/ T12 w 1065"/>
                  <a:gd name="T14" fmla="+- 0 2771 2401"/>
                  <a:gd name="T15" fmla="*/ 2771 h 447"/>
                  <a:gd name="T16" fmla="+- 0 4247 3997"/>
                  <a:gd name="T17" fmla="*/ T16 w 1065"/>
                  <a:gd name="T18" fmla="+- 0 2760 2401"/>
                  <a:gd name="T19" fmla="*/ 2760 h 447"/>
                  <a:gd name="T20" fmla="+- 0 4252 3997"/>
                  <a:gd name="T21" fmla="*/ T20 w 1065"/>
                  <a:gd name="T22" fmla="+- 0 2760 2401"/>
                  <a:gd name="T23" fmla="*/ 2760 h 447"/>
                  <a:gd name="T24" fmla="+- 0 4247 3997"/>
                  <a:gd name="T25" fmla="*/ T24 w 1065"/>
                  <a:gd name="T26" fmla="+- 0 2749 2401"/>
                  <a:gd name="T27" fmla="*/ 2749 h 447"/>
                </a:gdLst>
                <a:ahLst/>
                <a:cxnLst>
                  <a:cxn ang="0">
                    <a:pos x="T1" y="T3"/>
                  </a:cxn>
                  <a:cxn ang="0">
                    <a:pos x="T5" y="T7"/>
                  </a:cxn>
                  <a:cxn ang="0">
                    <a:pos x="T9" y="T11"/>
                  </a:cxn>
                  <a:cxn ang="0">
                    <a:pos x="T13" y="T15"/>
                  </a:cxn>
                  <a:cxn ang="0">
                    <a:pos x="T17" y="T19"/>
                  </a:cxn>
                  <a:cxn ang="0">
                    <a:pos x="T21" y="T23"/>
                  </a:cxn>
                  <a:cxn ang="0">
                    <a:pos x="T25" y="T27"/>
                  </a:cxn>
                </a:cxnLst>
                <a:rect l="0" t="0" r="r" b="b"/>
                <a:pathLst>
                  <a:path w="1065" h="447">
                    <a:moveTo>
                      <a:pt x="250" y="348"/>
                    </a:moveTo>
                    <a:lnTo>
                      <a:pt x="0" y="424"/>
                    </a:lnTo>
                    <a:lnTo>
                      <a:pt x="11" y="446"/>
                    </a:lnTo>
                    <a:lnTo>
                      <a:pt x="261" y="370"/>
                    </a:lnTo>
                    <a:lnTo>
                      <a:pt x="250" y="359"/>
                    </a:lnTo>
                    <a:lnTo>
                      <a:pt x="255" y="359"/>
                    </a:lnTo>
                    <a:lnTo>
                      <a:pt x="250" y="348"/>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90" name="Freeform 563"/>
              <p:cNvSpPr>
                <a:spLocks/>
              </p:cNvSpPr>
              <p:nvPr/>
            </p:nvSpPr>
            <p:spPr bwMode="auto">
              <a:xfrm>
                <a:off x="3997" y="2401"/>
                <a:ext cx="1065" cy="447"/>
              </a:xfrm>
              <a:custGeom>
                <a:avLst/>
                <a:gdLst>
                  <a:gd name="T0" fmla="+- 0 4252 3997"/>
                  <a:gd name="T1" fmla="*/ T0 w 1065"/>
                  <a:gd name="T2" fmla="+- 0 2760 2401"/>
                  <a:gd name="T3" fmla="*/ 2760 h 447"/>
                  <a:gd name="T4" fmla="+- 0 4247 3997"/>
                  <a:gd name="T5" fmla="*/ T4 w 1065"/>
                  <a:gd name="T6" fmla="+- 0 2760 2401"/>
                  <a:gd name="T7" fmla="*/ 2760 h 447"/>
                  <a:gd name="T8" fmla="+- 0 4258 3997"/>
                  <a:gd name="T9" fmla="*/ T8 w 1065"/>
                  <a:gd name="T10" fmla="+- 0 2771 2401"/>
                  <a:gd name="T11" fmla="*/ 2771 h 447"/>
                  <a:gd name="T12" fmla="+- 0 4252 3997"/>
                  <a:gd name="T13" fmla="*/ T12 w 1065"/>
                  <a:gd name="T14" fmla="+- 0 2760 2401"/>
                  <a:gd name="T15" fmla="*/ 2760 h 447"/>
                </a:gdLst>
                <a:ahLst/>
                <a:cxnLst>
                  <a:cxn ang="0">
                    <a:pos x="T1" y="T3"/>
                  </a:cxn>
                  <a:cxn ang="0">
                    <a:pos x="T5" y="T7"/>
                  </a:cxn>
                  <a:cxn ang="0">
                    <a:pos x="T9" y="T11"/>
                  </a:cxn>
                  <a:cxn ang="0">
                    <a:pos x="T13" y="T15"/>
                  </a:cxn>
                </a:cxnLst>
                <a:rect l="0" t="0" r="r" b="b"/>
                <a:pathLst>
                  <a:path w="1065" h="447">
                    <a:moveTo>
                      <a:pt x="255" y="359"/>
                    </a:moveTo>
                    <a:lnTo>
                      <a:pt x="250" y="359"/>
                    </a:lnTo>
                    <a:lnTo>
                      <a:pt x="261" y="370"/>
                    </a:lnTo>
                    <a:lnTo>
                      <a:pt x="255" y="35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91" name="Freeform 562"/>
              <p:cNvSpPr>
                <a:spLocks/>
              </p:cNvSpPr>
              <p:nvPr/>
            </p:nvSpPr>
            <p:spPr bwMode="auto">
              <a:xfrm>
                <a:off x="3997" y="2401"/>
                <a:ext cx="1065" cy="447"/>
              </a:xfrm>
              <a:custGeom>
                <a:avLst/>
                <a:gdLst>
                  <a:gd name="T0" fmla="+- 0 4453 3997"/>
                  <a:gd name="T1" fmla="*/ T0 w 1065"/>
                  <a:gd name="T2" fmla="+- 0 2651 2401"/>
                  <a:gd name="T3" fmla="*/ 2651 h 447"/>
                  <a:gd name="T4" fmla="+- 0 4247 3997"/>
                  <a:gd name="T5" fmla="*/ T4 w 1065"/>
                  <a:gd name="T6" fmla="+- 0 2749 2401"/>
                  <a:gd name="T7" fmla="*/ 2749 h 447"/>
                  <a:gd name="T8" fmla="+- 0 4258 3997"/>
                  <a:gd name="T9" fmla="*/ T8 w 1065"/>
                  <a:gd name="T10" fmla="+- 0 2771 2401"/>
                  <a:gd name="T11" fmla="*/ 2771 h 447"/>
                  <a:gd name="T12" fmla="+- 0 4464 3997"/>
                  <a:gd name="T13" fmla="*/ T12 w 1065"/>
                  <a:gd name="T14" fmla="+- 0 2673 2401"/>
                  <a:gd name="T15" fmla="*/ 2673 h 447"/>
                  <a:gd name="T16" fmla="+- 0 4453 3997"/>
                  <a:gd name="T17" fmla="*/ T16 w 1065"/>
                  <a:gd name="T18" fmla="+- 0 2651 2401"/>
                  <a:gd name="T19" fmla="*/ 2651 h 447"/>
                </a:gdLst>
                <a:ahLst/>
                <a:cxnLst>
                  <a:cxn ang="0">
                    <a:pos x="T1" y="T3"/>
                  </a:cxn>
                  <a:cxn ang="0">
                    <a:pos x="T5" y="T7"/>
                  </a:cxn>
                  <a:cxn ang="0">
                    <a:pos x="T9" y="T11"/>
                  </a:cxn>
                  <a:cxn ang="0">
                    <a:pos x="T13" y="T15"/>
                  </a:cxn>
                  <a:cxn ang="0">
                    <a:pos x="T17" y="T19"/>
                  </a:cxn>
                </a:cxnLst>
                <a:rect l="0" t="0" r="r" b="b"/>
                <a:pathLst>
                  <a:path w="1065" h="447">
                    <a:moveTo>
                      <a:pt x="456" y="250"/>
                    </a:moveTo>
                    <a:lnTo>
                      <a:pt x="250" y="348"/>
                    </a:lnTo>
                    <a:lnTo>
                      <a:pt x="261" y="370"/>
                    </a:lnTo>
                    <a:lnTo>
                      <a:pt x="467" y="272"/>
                    </a:lnTo>
                    <a:lnTo>
                      <a:pt x="456" y="25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92" name="Freeform 561"/>
              <p:cNvSpPr>
                <a:spLocks/>
              </p:cNvSpPr>
              <p:nvPr/>
            </p:nvSpPr>
            <p:spPr bwMode="auto">
              <a:xfrm>
                <a:off x="3997" y="2401"/>
                <a:ext cx="1065" cy="447"/>
              </a:xfrm>
              <a:custGeom>
                <a:avLst/>
                <a:gdLst>
                  <a:gd name="T0" fmla="+- 0 4453 3997"/>
                  <a:gd name="T1" fmla="*/ T0 w 1065"/>
                  <a:gd name="T2" fmla="+- 0 2651 2401"/>
                  <a:gd name="T3" fmla="*/ 2651 h 447"/>
                  <a:gd name="T4" fmla="+- 0 4464 3997"/>
                  <a:gd name="T5" fmla="*/ T4 w 1065"/>
                  <a:gd name="T6" fmla="+- 0 2673 2401"/>
                  <a:gd name="T7" fmla="*/ 2673 h 447"/>
                  <a:gd name="T8" fmla="+- 0 4490 3997"/>
                  <a:gd name="T9" fmla="*/ T8 w 1065"/>
                  <a:gd name="T10" fmla="+- 0 2662 2401"/>
                  <a:gd name="T11" fmla="*/ 2662 h 447"/>
                  <a:gd name="T12" fmla="+- 0 4464 3997"/>
                  <a:gd name="T13" fmla="*/ T12 w 1065"/>
                  <a:gd name="T14" fmla="+- 0 2662 2401"/>
                  <a:gd name="T15" fmla="*/ 2662 h 447"/>
                  <a:gd name="T16" fmla="+- 0 4453 3997"/>
                  <a:gd name="T17" fmla="*/ T16 w 1065"/>
                  <a:gd name="T18" fmla="+- 0 2651 2401"/>
                  <a:gd name="T19" fmla="*/ 2651 h 447"/>
                </a:gdLst>
                <a:ahLst/>
                <a:cxnLst>
                  <a:cxn ang="0">
                    <a:pos x="T1" y="T3"/>
                  </a:cxn>
                  <a:cxn ang="0">
                    <a:pos x="T5" y="T7"/>
                  </a:cxn>
                  <a:cxn ang="0">
                    <a:pos x="T9" y="T11"/>
                  </a:cxn>
                  <a:cxn ang="0">
                    <a:pos x="T13" y="T15"/>
                  </a:cxn>
                  <a:cxn ang="0">
                    <a:pos x="T17" y="T19"/>
                  </a:cxn>
                </a:cxnLst>
                <a:rect l="0" t="0" r="r" b="b"/>
                <a:pathLst>
                  <a:path w="1065" h="447">
                    <a:moveTo>
                      <a:pt x="456" y="250"/>
                    </a:moveTo>
                    <a:lnTo>
                      <a:pt x="467" y="272"/>
                    </a:lnTo>
                    <a:lnTo>
                      <a:pt x="493" y="261"/>
                    </a:lnTo>
                    <a:lnTo>
                      <a:pt x="467" y="261"/>
                    </a:lnTo>
                    <a:lnTo>
                      <a:pt x="456" y="25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93" name="Freeform 560"/>
              <p:cNvSpPr>
                <a:spLocks/>
              </p:cNvSpPr>
              <p:nvPr/>
            </p:nvSpPr>
            <p:spPr bwMode="auto">
              <a:xfrm>
                <a:off x="3997" y="2401"/>
                <a:ext cx="1065" cy="447"/>
              </a:xfrm>
              <a:custGeom>
                <a:avLst/>
                <a:gdLst>
                  <a:gd name="T0" fmla="+- 0 4616 3997"/>
                  <a:gd name="T1" fmla="*/ T0 w 1065"/>
                  <a:gd name="T2" fmla="+- 0 2586 2401"/>
                  <a:gd name="T3" fmla="*/ 2586 h 447"/>
                  <a:gd name="T4" fmla="+- 0 4453 3997"/>
                  <a:gd name="T5" fmla="*/ T4 w 1065"/>
                  <a:gd name="T6" fmla="+- 0 2651 2401"/>
                  <a:gd name="T7" fmla="*/ 2651 h 447"/>
                  <a:gd name="T8" fmla="+- 0 4464 3997"/>
                  <a:gd name="T9" fmla="*/ T8 w 1065"/>
                  <a:gd name="T10" fmla="+- 0 2662 2401"/>
                  <a:gd name="T11" fmla="*/ 2662 h 447"/>
                  <a:gd name="T12" fmla="+- 0 4490 3997"/>
                  <a:gd name="T13" fmla="*/ T12 w 1065"/>
                  <a:gd name="T14" fmla="+- 0 2662 2401"/>
                  <a:gd name="T15" fmla="*/ 2662 h 447"/>
                  <a:gd name="T16" fmla="+- 0 4616 3997"/>
                  <a:gd name="T17" fmla="*/ T16 w 1065"/>
                  <a:gd name="T18" fmla="+- 0 2608 2401"/>
                  <a:gd name="T19" fmla="*/ 2608 h 447"/>
                  <a:gd name="T20" fmla="+- 0 4616 3997"/>
                  <a:gd name="T21" fmla="*/ T20 w 1065"/>
                  <a:gd name="T22" fmla="+- 0 2586 2401"/>
                  <a:gd name="T23" fmla="*/ 2586 h 447"/>
                </a:gdLst>
                <a:ahLst/>
                <a:cxnLst>
                  <a:cxn ang="0">
                    <a:pos x="T1" y="T3"/>
                  </a:cxn>
                  <a:cxn ang="0">
                    <a:pos x="T5" y="T7"/>
                  </a:cxn>
                  <a:cxn ang="0">
                    <a:pos x="T9" y="T11"/>
                  </a:cxn>
                  <a:cxn ang="0">
                    <a:pos x="T13" y="T15"/>
                  </a:cxn>
                  <a:cxn ang="0">
                    <a:pos x="T17" y="T19"/>
                  </a:cxn>
                  <a:cxn ang="0">
                    <a:pos x="T21" y="T23"/>
                  </a:cxn>
                </a:cxnLst>
                <a:rect l="0" t="0" r="r" b="b"/>
                <a:pathLst>
                  <a:path w="1065" h="447">
                    <a:moveTo>
                      <a:pt x="619" y="185"/>
                    </a:moveTo>
                    <a:lnTo>
                      <a:pt x="456" y="250"/>
                    </a:lnTo>
                    <a:lnTo>
                      <a:pt x="467" y="261"/>
                    </a:lnTo>
                    <a:lnTo>
                      <a:pt x="493" y="261"/>
                    </a:lnTo>
                    <a:lnTo>
                      <a:pt x="619" y="207"/>
                    </a:lnTo>
                    <a:lnTo>
                      <a:pt x="619" y="185"/>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94" name="Freeform 559"/>
              <p:cNvSpPr>
                <a:spLocks/>
              </p:cNvSpPr>
              <p:nvPr/>
            </p:nvSpPr>
            <p:spPr bwMode="auto">
              <a:xfrm>
                <a:off x="3997" y="2401"/>
                <a:ext cx="1065" cy="447"/>
              </a:xfrm>
              <a:custGeom>
                <a:avLst/>
                <a:gdLst>
                  <a:gd name="T0" fmla="+- 0 4823 3997"/>
                  <a:gd name="T1" fmla="*/ T0 w 1065"/>
                  <a:gd name="T2" fmla="+- 0 2510 2401"/>
                  <a:gd name="T3" fmla="*/ 2510 h 447"/>
                  <a:gd name="T4" fmla="+- 0 4616 3997"/>
                  <a:gd name="T5" fmla="*/ T4 w 1065"/>
                  <a:gd name="T6" fmla="+- 0 2586 2401"/>
                  <a:gd name="T7" fmla="*/ 2586 h 447"/>
                  <a:gd name="T8" fmla="+- 0 4616 3997"/>
                  <a:gd name="T9" fmla="*/ T8 w 1065"/>
                  <a:gd name="T10" fmla="+- 0 2608 2401"/>
                  <a:gd name="T11" fmla="*/ 2608 h 447"/>
                  <a:gd name="T12" fmla="+- 0 4823 3997"/>
                  <a:gd name="T13" fmla="*/ T12 w 1065"/>
                  <a:gd name="T14" fmla="+- 0 2532 2401"/>
                  <a:gd name="T15" fmla="*/ 2532 h 447"/>
                  <a:gd name="T16" fmla="+- 0 4823 3997"/>
                  <a:gd name="T17" fmla="*/ T16 w 1065"/>
                  <a:gd name="T18" fmla="+- 0 2510 2401"/>
                  <a:gd name="T19" fmla="*/ 2510 h 447"/>
                </a:gdLst>
                <a:ahLst/>
                <a:cxnLst>
                  <a:cxn ang="0">
                    <a:pos x="T1" y="T3"/>
                  </a:cxn>
                  <a:cxn ang="0">
                    <a:pos x="T5" y="T7"/>
                  </a:cxn>
                  <a:cxn ang="0">
                    <a:pos x="T9" y="T11"/>
                  </a:cxn>
                  <a:cxn ang="0">
                    <a:pos x="T13" y="T15"/>
                  </a:cxn>
                  <a:cxn ang="0">
                    <a:pos x="T17" y="T19"/>
                  </a:cxn>
                </a:cxnLst>
                <a:rect l="0" t="0" r="r" b="b"/>
                <a:pathLst>
                  <a:path w="1065" h="447">
                    <a:moveTo>
                      <a:pt x="826" y="109"/>
                    </a:moveTo>
                    <a:lnTo>
                      <a:pt x="619" y="185"/>
                    </a:lnTo>
                    <a:lnTo>
                      <a:pt x="619" y="207"/>
                    </a:lnTo>
                    <a:lnTo>
                      <a:pt x="826" y="131"/>
                    </a:lnTo>
                    <a:lnTo>
                      <a:pt x="826" y="10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95" name="Freeform 558"/>
              <p:cNvSpPr>
                <a:spLocks/>
              </p:cNvSpPr>
              <p:nvPr/>
            </p:nvSpPr>
            <p:spPr bwMode="auto">
              <a:xfrm>
                <a:off x="3997" y="2401"/>
                <a:ext cx="1065" cy="447"/>
              </a:xfrm>
              <a:custGeom>
                <a:avLst/>
                <a:gdLst>
                  <a:gd name="T0" fmla="+- 0 4953 3997"/>
                  <a:gd name="T1" fmla="*/ T0 w 1065"/>
                  <a:gd name="T2" fmla="+- 0 2455 2401"/>
                  <a:gd name="T3" fmla="*/ 2455 h 447"/>
                  <a:gd name="T4" fmla="+- 0 4823 3997"/>
                  <a:gd name="T5" fmla="*/ T4 w 1065"/>
                  <a:gd name="T6" fmla="+- 0 2510 2401"/>
                  <a:gd name="T7" fmla="*/ 2510 h 447"/>
                  <a:gd name="T8" fmla="+- 0 4823 3997"/>
                  <a:gd name="T9" fmla="*/ T8 w 1065"/>
                  <a:gd name="T10" fmla="+- 0 2532 2401"/>
                  <a:gd name="T11" fmla="*/ 2532 h 447"/>
                  <a:gd name="T12" fmla="+- 0 4964 3997"/>
                  <a:gd name="T13" fmla="*/ T12 w 1065"/>
                  <a:gd name="T14" fmla="+- 0 2477 2401"/>
                  <a:gd name="T15" fmla="*/ 2477 h 447"/>
                  <a:gd name="T16" fmla="+- 0 4953 3997"/>
                  <a:gd name="T17" fmla="*/ T16 w 1065"/>
                  <a:gd name="T18" fmla="+- 0 2455 2401"/>
                  <a:gd name="T19" fmla="*/ 2455 h 447"/>
                </a:gdLst>
                <a:ahLst/>
                <a:cxnLst>
                  <a:cxn ang="0">
                    <a:pos x="T1" y="T3"/>
                  </a:cxn>
                  <a:cxn ang="0">
                    <a:pos x="T5" y="T7"/>
                  </a:cxn>
                  <a:cxn ang="0">
                    <a:pos x="T9" y="T11"/>
                  </a:cxn>
                  <a:cxn ang="0">
                    <a:pos x="T13" y="T15"/>
                  </a:cxn>
                  <a:cxn ang="0">
                    <a:pos x="T17" y="T19"/>
                  </a:cxn>
                </a:cxnLst>
                <a:rect l="0" t="0" r="r" b="b"/>
                <a:pathLst>
                  <a:path w="1065" h="447">
                    <a:moveTo>
                      <a:pt x="956" y="54"/>
                    </a:moveTo>
                    <a:lnTo>
                      <a:pt x="826" y="109"/>
                    </a:lnTo>
                    <a:lnTo>
                      <a:pt x="826" y="131"/>
                    </a:lnTo>
                    <a:lnTo>
                      <a:pt x="967" y="76"/>
                    </a:lnTo>
                    <a:lnTo>
                      <a:pt x="956" y="54"/>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96" name="Freeform 557"/>
              <p:cNvSpPr>
                <a:spLocks/>
              </p:cNvSpPr>
              <p:nvPr/>
            </p:nvSpPr>
            <p:spPr bwMode="auto">
              <a:xfrm>
                <a:off x="3997" y="2401"/>
                <a:ext cx="1065" cy="447"/>
              </a:xfrm>
              <a:custGeom>
                <a:avLst/>
                <a:gdLst>
                  <a:gd name="T0" fmla="+- 0 5051 3997"/>
                  <a:gd name="T1" fmla="*/ T0 w 1065"/>
                  <a:gd name="T2" fmla="+- 0 2401 2401"/>
                  <a:gd name="T3" fmla="*/ 2401 h 447"/>
                  <a:gd name="T4" fmla="+- 0 4953 3997"/>
                  <a:gd name="T5" fmla="*/ T4 w 1065"/>
                  <a:gd name="T6" fmla="+- 0 2455 2401"/>
                  <a:gd name="T7" fmla="*/ 2455 h 447"/>
                  <a:gd name="T8" fmla="+- 0 4964 3997"/>
                  <a:gd name="T9" fmla="*/ T8 w 1065"/>
                  <a:gd name="T10" fmla="+- 0 2477 2401"/>
                  <a:gd name="T11" fmla="*/ 2477 h 447"/>
                  <a:gd name="T12" fmla="+- 0 4964 3997"/>
                  <a:gd name="T13" fmla="*/ T12 w 1065"/>
                  <a:gd name="T14" fmla="+- 0 2466 2401"/>
                  <a:gd name="T15" fmla="*/ 2466 h 447"/>
                  <a:gd name="T16" fmla="+- 0 4983 3997"/>
                  <a:gd name="T17" fmla="*/ T16 w 1065"/>
                  <a:gd name="T18" fmla="+- 0 2466 2401"/>
                  <a:gd name="T19" fmla="*/ 2466 h 447"/>
                  <a:gd name="T20" fmla="+- 0 5061 3997"/>
                  <a:gd name="T21" fmla="*/ T20 w 1065"/>
                  <a:gd name="T22" fmla="+- 0 2423 2401"/>
                  <a:gd name="T23" fmla="*/ 2423 h 447"/>
                  <a:gd name="T24" fmla="+- 0 5051 3997"/>
                  <a:gd name="T25" fmla="*/ T24 w 1065"/>
                  <a:gd name="T26" fmla="+- 0 2401 2401"/>
                  <a:gd name="T27" fmla="*/ 2401 h 447"/>
                </a:gdLst>
                <a:ahLst/>
                <a:cxnLst>
                  <a:cxn ang="0">
                    <a:pos x="T1" y="T3"/>
                  </a:cxn>
                  <a:cxn ang="0">
                    <a:pos x="T5" y="T7"/>
                  </a:cxn>
                  <a:cxn ang="0">
                    <a:pos x="T9" y="T11"/>
                  </a:cxn>
                  <a:cxn ang="0">
                    <a:pos x="T13" y="T15"/>
                  </a:cxn>
                  <a:cxn ang="0">
                    <a:pos x="T17" y="T19"/>
                  </a:cxn>
                  <a:cxn ang="0">
                    <a:pos x="T21" y="T23"/>
                  </a:cxn>
                  <a:cxn ang="0">
                    <a:pos x="T25" y="T27"/>
                  </a:cxn>
                </a:cxnLst>
                <a:rect l="0" t="0" r="r" b="b"/>
                <a:pathLst>
                  <a:path w="1065" h="447">
                    <a:moveTo>
                      <a:pt x="1054" y="0"/>
                    </a:moveTo>
                    <a:lnTo>
                      <a:pt x="956" y="54"/>
                    </a:lnTo>
                    <a:lnTo>
                      <a:pt x="967" y="76"/>
                    </a:lnTo>
                    <a:lnTo>
                      <a:pt x="967" y="65"/>
                    </a:lnTo>
                    <a:lnTo>
                      <a:pt x="986" y="65"/>
                    </a:lnTo>
                    <a:lnTo>
                      <a:pt x="1064" y="22"/>
                    </a:lnTo>
                    <a:lnTo>
                      <a:pt x="10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97" name="Freeform 556"/>
              <p:cNvSpPr>
                <a:spLocks/>
              </p:cNvSpPr>
              <p:nvPr/>
            </p:nvSpPr>
            <p:spPr bwMode="auto">
              <a:xfrm>
                <a:off x="3997" y="2401"/>
                <a:ext cx="1065" cy="447"/>
              </a:xfrm>
              <a:custGeom>
                <a:avLst/>
                <a:gdLst>
                  <a:gd name="T0" fmla="+- 0 4983 3997"/>
                  <a:gd name="T1" fmla="*/ T0 w 1065"/>
                  <a:gd name="T2" fmla="+- 0 2466 2401"/>
                  <a:gd name="T3" fmla="*/ 2466 h 447"/>
                  <a:gd name="T4" fmla="+- 0 4964 3997"/>
                  <a:gd name="T5" fmla="*/ T4 w 1065"/>
                  <a:gd name="T6" fmla="+- 0 2466 2401"/>
                  <a:gd name="T7" fmla="*/ 2466 h 447"/>
                  <a:gd name="T8" fmla="+- 0 4964 3997"/>
                  <a:gd name="T9" fmla="*/ T8 w 1065"/>
                  <a:gd name="T10" fmla="+- 0 2477 2401"/>
                  <a:gd name="T11" fmla="*/ 2477 h 447"/>
                  <a:gd name="T12" fmla="+- 0 4983 3997"/>
                  <a:gd name="T13" fmla="*/ T12 w 1065"/>
                  <a:gd name="T14" fmla="+- 0 2466 2401"/>
                  <a:gd name="T15" fmla="*/ 2466 h 447"/>
                </a:gdLst>
                <a:ahLst/>
                <a:cxnLst>
                  <a:cxn ang="0">
                    <a:pos x="T1" y="T3"/>
                  </a:cxn>
                  <a:cxn ang="0">
                    <a:pos x="T5" y="T7"/>
                  </a:cxn>
                  <a:cxn ang="0">
                    <a:pos x="T9" y="T11"/>
                  </a:cxn>
                  <a:cxn ang="0">
                    <a:pos x="T13" y="T15"/>
                  </a:cxn>
                </a:cxnLst>
                <a:rect l="0" t="0" r="r" b="b"/>
                <a:pathLst>
                  <a:path w="1065" h="447">
                    <a:moveTo>
                      <a:pt x="986" y="65"/>
                    </a:moveTo>
                    <a:lnTo>
                      <a:pt x="967" y="65"/>
                    </a:lnTo>
                    <a:lnTo>
                      <a:pt x="967" y="76"/>
                    </a:lnTo>
                    <a:lnTo>
                      <a:pt x="986" y="65"/>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36" name="Group 544"/>
            <p:cNvGrpSpPr>
              <a:grpSpLocks/>
            </p:cNvGrpSpPr>
            <p:nvPr/>
          </p:nvGrpSpPr>
          <p:grpSpPr bwMode="auto">
            <a:xfrm>
              <a:off x="2173" y="2325"/>
              <a:ext cx="1065" cy="305"/>
              <a:chOff x="2173" y="2325"/>
              <a:chExt cx="1065" cy="305"/>
            </a:xfrm>
          </p:grpSpPr>
          <p:sp>
            <p:nvSpPr>
              <p:cNvPr id="7479" name="Freeform 554"/>
              <p:cNvSpPr>
                <a:spLocks/>
              </p:cNvSpPr>
              <p:nvPr/>
            </p:nvSpPr>
            <p:spPr bwMode="auto">
              <a:xfrm>
                <a:off x="2173" y="2325"/>
                <a:ext cx="1065" cy="305"/>
              </a:xfrm>
              <a:custGeom>
                <a:avLst/>
                <a:gdLst>
                  <a:gd name="T0" fmla="+- 0 2357 2173"/>
                  <a:gd name="T1" fmla="*/ T0 w 1065"/>
                  <a:gd name="T2" fmla="+- 0 2553 2325"/>
                  <a:gd name="T3" fmla="*/ 2553 h 305"/>
                  <a:gd name="T4" fmla="+- 0 2173 2173"/>
                  <a:gd name="T5" fmla="*/ T4 w 1065"/>
                  <a:gd name="T6" fmla="+- 0 2608 2325"/>
                  <a:gd name="T7" fmla="*/ 2608 h 305"/>
                  <a:gd name="T8" fmla="+- 0 2184 2173"/>
                  <a:gd name="T9" fmla="*/ T8 w 1065"/>
                  <a:gd name="T10" fmla="+- 0 2630 2325"/>
                  <a:gd name="T11" fmla="*/ 2630 h 305"/>
                  <a:gd name="T12" fmla="+- 0 2357 2173"/>
                  <a:gd name="T13" fmla="*/ T12 w 1065"/>
                  <a:gd name="T14" fmla="+- 0 2575 2325"/>
                  <a:gd name="T15" fmla="*/ 2575 h 305"/>
                  <a:gd name="T16" fmla="+- 0 2357 2173"/>
                  <a:gd name="T17" fmla="*/ T16 w 1065"/>
                  <a:gd name="T18" fmla="+- 0 2553 2325"/>
                  <a:gd name="T19" fmla="*/ 2553 h 305"/>
                </a:gdLst>
                <a:ahLst/>
                <a:cxnLst>
                  <a:cxn ang="0">
                    <a:pos x="T1" y="T3"/>
                  </a:cxn>
                  <a:cxn ang="0">
                    <a:pos x="T5" y="T7"/>
                  </a:cxn>
                  <a:cxn ang="0">
                    <a:pos x="T9" y="T11"/>
                  </a:cxn>
                  <a:cxn ang="0">
                    <a:pos x="T13" y="T15"/>
                  </a:cxn>
                  <a:cxn ang="0">
                    <a:pos x="T17" y="T19"/>
                  </a:cxn>
                </a:cxnLst>
                <a:rect l="0" t="0" r="r" b="b"/>
                <a:pathLst>
                  <a:path w="1065" h="305">
                    <a:moveTo>
                      <a:pt x="184" y="228"/>
                    </a:moveTo>
                    <a:lnTo>
                      <a:pt x="0" y="283"/>
                    </a:lnTo>
                    <a:lnTo>
                      <a:pt x="11" y="305"/>
                    </a:lnTo>
                    <a:lnTo>
                      <a:pt x="184" y="250"/>
                    </a:lnTo>
                    <a:lnTo>
                      <a:pt x="184" y="228"/>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80" name="Freeform 553"/>
              <p:cNvSpPr>
                <a:spLocks/>
              </p:cNvSpPr>
              <p:nvPr/>
            </p:nvSpPr>
            <p:spPr bwMode="auto">
              <a:xfrm>
                <a:off x="2173" y="2325"/>
                <a:ext cx="1065" cy="305"/>
              </a:xfrm>
              <a:custGeom>
                <a:avLst/>
                <a:gdLst>
                  <a:gd name="T0" fmla="+- 0 2357 2173"/>
                  <a:gd name="T1" fmla="*/ T0 w 1065"/>
                  <a:gd name="T2" fmla="+- 0 2564 2325"/>
                  <a:gd name="T3" fmla="*/ 2564 h 305"/>
                  <a:gd name="T4" fmla="+- 0 2357 2173"/>
                  <a:gd name="T5" fmla="*/ T4 w 1065"/>
                  <a:gd name="T6" fmla="+- 0 2575 2325"/>
                  <a:gd name="T7" fmla="*/ 2575 h 305"/>
                  <a:gd name="T8" fmla="+- 0 2368 2173"/>
                  <a:gd name="T9" fmla="*/ T8 w 1065"/>
                  <a:gd name="T10" fmla="+- 0 2575 2325"/>
                  <a:gd name="T11" fmla="*/ 2575 h 305"/>
                  <a:gd name="T12" fmla="+- 0 2357 2173"/>
                  <a:gd name="T13" fmla="*/ T12 w 1065"/>
                  <a:gd name="T14" fmla="+- 0 2564 2325"/>
                  <a:gd name="T15" fmla="*/ 2564 h 305"/>
                </a:gdLst>
                <a:ahLst/>
                <a:cxnLst>
                  <a:cxn ang="0">
                    <a:pos x="T1" y="T3"/>
                  </a:cxn>
                  <a:cxn ang="0">
                    <a:pos x="T5" y="T7"/>
                  </a:cxn>
                  <a:cxn ang="0">
                    <a:pos x="T9" y="T11"/>
                  </a:cxn>
                  <a:cxn ang="0">
                    <a:pos x="T13" y="T15"/>
                  </a:cxn>
                </a:cxnLst>
                <a:rect l="0" t="0" r="r" b="b"/>
                <a:pathLst>
                  <a:path w="1065" h="305">
                    <a:moveTo>
                      <a:pt x="184" y="239"/>
                    </a:moveTo>
                    <a:lnTo>
                      <a:pt x="184" y="250"/>
                    </a:lnTo>
                    <a:lnTo>
                      <a:pt x="195" y="250"/>
                    </a:lnTo>
                    <a:lnTo>
                      <a:pt x="184" y="23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81" name="Freeform 552"/>
              <p:cNvSpPr>
                <a:spLocks/>
              </p:cNvSpPr>
              <p:nvPr/>
            </p:nvSpPr>
            <p:spPr bwMode="auto">
              <a:xfrm>
                <a:off x="2173" y="2325"/>
                <a:ext cx="1065" cy="305"/>
              </a:xfrm>
              <a:custGeom>
                <a:avLst/>
                <a:gdLst>
                  <a:gd name="T0" fmla="+- 0 2488 2173"/>
                  <a:gd name="T1" fmla="*/ T0 w 1065"/>
                  <a:gd name="T2" fmla="+- 0 2466 2325"/>
                  <a:gd name="T3" fmla="*/ 2466 h 305"/>
                  <a:gd name="T4" fmla="+- 0 2357 2173"/>
                  <a:gd name="T5" fmla="*/ T4 w 1065"/>
                  <a:gd name="T6" fmla="+- 0 2553 2325"/>
                  <a:gd name="T7" fmla="*/ 2553 h 305"/>
                  <a:gd name="T8" fmla="+- 0 2368 2173"/>
                  <a:gd name="T9" fmla="*/ T8 w 1065"/>
                  <a:gd name="T10" fmla="+- 0 2575 2325"/>
                  <a:gd name="T11" fmla="*/ 2575 h 305"/>
                  <a:gd name="T12" fmla="+- 0 2499 2173"/>
                  <a:gd name="T13" fmla="*/ T12 w 1065"/>
                  <a:gd name="T14" fmla="+- 0 2488 2325"/>
                  <a:gd name="T15" fmla="*/ 2488 h 305"/>
                  <a:gd name="T16" fmla="+- 0 2488 2173"/>
                  <a:gd name="T17" fmla="*/ T16 w 1065"/>
                  <a:gd name="T18" fmla="+- 0 2466 2325"/>
                  <a:gd name="T19" fmla="*/ 2466 h 305"/>
                </a:gdLst>
                <a:ahLst/>
                <a:cxnLst>
                  <a:cxn ang="0">
                    <a:pos x="T1" y="T3"/>
                  </a:cxn>
                  <a:cxn ang="0">
                    <a:pos x="T5" y="T7"/>
                  </a:cxn>
                  <a:cxn ang="0">
                    <a:pos x="T9" y="T11"/>
                  </a:cxn>
                  <a:cxn ang="0">
                    <a:pos x="T13" y="T15"/>
                  </a:cxn>
                  <a:cxn ang="0">
                    <a:pos x="T17" y="T19"/>
                  </a:cxn>
                </a:cxnLst>
                <a:rect l="0" t="0" r="r" b="b"/>
                <a:pathLst>
                  <a:path w="1065" h="305">
                    <a:moveTo>
                      <a:pt x="315" y="141"/>
                    </a:moveTo>
                    <a:lnTo>
                      <a:pt x="184" y="228"/>
                    </a:lnTo>
                    <a:lnTo>
                      <a:pt x="195" y="250"/>
                    </a:lnTo>
                    <a:lnTo>
                      <a:pt x="326" y="163"/>
                    </a:lnTo>
                    <a:lnTo>
                      <a:pt x="315" y="14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82" name="Freeform 551"/>
              <p:cNvSpPr>
                <a:spLocks/>
              </p:cNvSpPr>
              <p:nvPr/>
            </p:nvSpPr>
            <p:spPr bwMode="auto">
              <a:xfrm>
                <a:off x="2173" y="2325"/>
                <a:ext cx="1065" cy="305"/>
              </a:xfrm>
              <a:custGeom>
                <a:avLst/>
                <a:gdLst>
                  <a:gd name="T0" fmla="+- 0 2488 2173"/>
                  <a:gd name="T1" fmla="*/ T0 w 1065"/>
                  <a:gd name="T2" fmla="+- 0 2466 2325"/>
                  <a:gd name="T3" fmla="*/ 2466 h 305"/>
                  <a:gd name="T4" fmla="+- 0 2499 2173"/>
                  <a:gd name="T5" fmla="*/ T4 w 1065"/>
                  <a:gd name="T6" fmla="+- 0 2488 2325"/>
                  <a:gd name="T7" fmla="*/ 2488 h 305"/>
                  <a:gd name="T8" fmla="+- 0 2527 2173"/>
                  <a:gd name="T9" fmla="*/ T8 w 1065"/>
                  <a:gd name="T10" fmla="+- 0 2477 2325"/>
                  <a:gd name="T11" fmla="*/ 2477 h 305"/>
                  <a:gd name="T12" fmla="+- 0 2499 2173"/>
                  <a:gd name="T13" fmla="*/ T12 w 1065"/>
                  <a:gd name="T14" fmla="+- 0 2477 2325"/>
                  <a:gd name="T15" fmla="*/ 2477 h 305"/>
                  <a:gd name="T16" fmla="+- 0 2488 2173"/>
                  <a:gd name="T17" fmla="*/ T16 w 1065"/>
                  <a:gd name="T18" fmla="+- 0 2466 2325"/>
                  <a:gd name="T19" fmla="*/ 2466 h 305"/>
                </a:gdLst>
                <a:ahLst/>
                <a:cxnLst>
                  <a:cxn ang="0">
                    <a:pos x="T1" y="T3"/>
                  </a:cxn>
                  <a:cxn ang="0">
                    <a:pos x="T5" y="T7"/>
                  </a:cxn>
                  <a:cxn ang="0">
                    <a:pos x="T9" y="T11"/>
                  </a:cxn>
                  <a:cxn ang="0">
                    <a:pos x="T13" y="T15"/>
                  </a:cxn>
                  <a:cxn ang="0">
                    <a:pos x="T17" y="T19"/>
                  </a:cxn>
                </a:cxnLst>
                <a:rect l="0" t="0" r="r" b="b"/>
                <a:pathLst>
                  <a:path w="1065" h="305">
                    <a:moveTo>
                      <a:pt x="315" y="141"/>
                    </a:moveTo>
                    <a:lnTo>
                      <a:pt x="326" y="163"/>
                    </a:lnTo>
                    <a:lnTo>
                      <a:pt x="354" y="152"/>
                    </a:lnTo>
                    <a:lnTo>
                      <a:pt x="326" y="152"/>
                    </a:lnTo>
                    <a:lnTo>
                      <a:pt x="315" y="14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83" name="Freeform 550"/>
              <p:cNvSpPr>
                <a:spLocks/>
              </p:cNvSpPr>
              <p:nvPr/>
            </p:nvSpPr>
            <p:spPr bwMode="auto">
              <a:xfrm>
                <a:off x="2173" y="2325"/>
                <a:ext cx="1065" cy="305"/>
              </a:xfrm>
              <a:custGeom>
                <a:avLst/>
                <a:gdLst>
                  <a:gd name="T0" fmla="+- 0 2629 2173"/>
                  <a:gd name="T1" fmla="*/ T0 w 1065"/>
                  <a:gd name="T2" fmla="+- 0 2423 2325"/>
                  <a:gd name="T3" fmla="*/ 2423 h 305"/>
                  <a:gd name="T4" fmla="+- 0 2488 2173"/>
                  <a:gd name="T5" fmla="*/ T4 w 1065"/>
                  <a:gd name="T6" fmla="+- 0 2466 2325"/>
                  <a:gd name="T7" fmla="*/ 2466 h 305"/>
                  <a:gd name="T8" fmla="+- 0 2499 2173"/>
                  <a:gd name="T9" fmla="*/ T8 w 1065"/>
                  <a:gd name="T10" fmla="+- 0 2477 2325"/>
                  <a:gd name="T11" fmla="*/ 2477 h 305"/>
                  <a:gd name="T12" fmla="+- 0 2527 2173"/>
                  <a:gd name="T13" fmla="*/ T12 w 1065"/>
                  <a:gd name="T14" fmla="+- 0 2477 2325"/>
                  <a:gd name="T15" fmla="*/ 2477 h 305"/>
                  <a:gd name="T16" fmla="+- 0 2640 2173"/>
                  <a:gd name="T17" fmla="*/ T16 w 1065"/>
                  <a:gd name="T18" fmla="+- 0 2434 2325"/>
                  <a:gd name="T19" fmla="*/ 2434 h 305"/>
                  <a:gd name="T20" fmla="+- 0 2629 2173"/>
                  <a:gd name="T21" fmla="*/ T20 w 1065"/>
                  <a:gd name="T22" fmla="+- 0 2423 2325"/>
                  <a:gd name="T23" fmla="*/ 2423 h 305"/>
                </a:gdLst>
                <a:ahLst/>
                <a:cxnLst>
                  <a:cxn ang="0">
                    <a:pos x="T1" y="T3"/>
                  </a:cxn>
                  <a:cxn ang="0">
                    <a:pos x="T5" y="T7"/>
                  </a:cxn>
                  <a:cxn ang="0">
                    <a:pos x="T9" y="T11"/>
                  </a:cxn>
                  <a:cxn ang="0">
                    <a:pos x="T13" y="T15"/>
                  </a:cxn>
                  <a:cxn ang="0">
                    <a:pos x="T17" y="T19"/>
                  </a:cxn>
                  <a:cxn ang="0">
                    <a:pos x="T21" y="T23"/>
                  </a:cxn>
                </a:cxnLst>
                <a:rect l="0" t="0" r="r" b="b"/>
                <a:pathLst>
                  <a:path w="1065" h="305">
                    <a:moveTo>
                      <a:pt x="456" y="98"/>
                    </a:moveTo>
                    <a:lnTo>
                      <a:pt x="315" y="141"/>
                    </a:lnTo>
                    <a:lnTo>
                      <a:pt x="326" y="152"/>
                    </a:lnTo>
                    <a:lnTo>
                      <a:pt x="354" y="152"/>
                    </a:lnTo>
                    <a:lnTo>
                      <a:pt x="467" y="109"/>
                    </a:lnTo>
                    <a:lnTo>
                      <a:pt x="456" y="98"/>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84" name="Freeform 549"/>
              <p:cNvSpPr>
                <a:spLocks/>
              </p:cNvSpPr>
              <p:nvPr/>
            </p:nvSpPr>
            <p:spPr bwMode="auto">
              <a:xfrm>
                <a:off x="2173" y="2325"/>
                <a:ext cx="1065" cy="305"/>
              </a:xfrm>
              <a:custGeom>
                <a:avLst/>
                <a:gdLst>
                  <a:gd name="T0" fmla="+- 0 2814 2173"/>
                  <a:gd name="T1" fmla="*/ T0 w 1065"/>
                  <a:gd name="T2" fmla="+- 0 2368 2325"/>
                  <a:gd name="T3" fmla="*/ 2368 h 305"/>
                  <a:gd name="T4" fmla="+- 0 2629 2173"/>
                  <a:gd name="T5" fmla="*/ T4 w 1065"/>
                  <a:gd name="T6" fmla="+- 0 2412 2325"/>
                  <a:gd name="T7" fmla="*/ 2412 h 305"/>
                  <a:gd name="T8" fmla="+- 0 2640 2173"/>
                  <a:gd name="T9" fmla="*/ T8 w 1065"/>
                  <a:gd name="T10" fmla="+- 0 2434 2325"/>
                  <a:gd name="T11" fmla="*/ 2434 h 305"/>
                  <a:gd name="T12" fmla="+- 0 2824 2173"/>
                  <a:gd name="T13" fmla="*/ T12 w 1065"/>
                  <a:gd name="T14" fmla="+- 0 2390 2325"/>
                  <a:gd name="T15" fmla="*/ 2390 h 305"/>
                  <a:gd name="T16" fmla="+- 0 2814 2173"/>
                  <a:gd name="T17" fmla="*/ T16 w 1065"/>
                  <a:gd name="T18" fmla="+- 0 2368 2325"/>
                  <a:gd name="T19" fmla="*/ 2368 h 305"/>
                </a:gdLst>
                <a:ahLst/>
                <a:cxnLst>
                  <a:cxn ang="0">
                    <a:pos x="T1" y="T3"/>
                  </a:cxn>
                  <a:cxn ang="0">
                    <a:pos x="T5" y="T7"/>
                  </a:cxn>
                  <a:cxn ang="0">
                    <a:pos x="T9" y="T11"/>
                  </a:cxn>
                  <a:cxn ang="0">
                    <a:pos x="T13" y="T15"/>
                  </a:cxn>
                  <a:cxn ang="0">
                    <a:pos x="T17" y="T19"/>
                  </a:cxn>
                </a:cxnLst>
                <a:rect l="0" t="0" r="r" b="b"/>
                <a:pathLst>
                  <a:path w="1065" h="305">
                    <a:moveTo>
                      <a:pt x="641" y="43"/>
                    </a:moveTo>
                    <a:lnTo>
                      <a:pt x="456" y="87"/>
                    </a:lnTo>
                    <a:lnTo>
                      <a:pt x="467" y="109"/>
                    </a:lnTo>
                    <a:lnTo>
                      <a:pt x="651" y="65"/>
                    </a:lnTo>
                    <a:lnTo>
                      <a:pt x="641" y="4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85" name="Freeform 548"/>
              <p:cNvSpPr>
                <a:spLocks/>
              </p:cNvSpPr>
              <p:nvPr/>
            </p:nvSpPr>
            <p:spPr bwMode="auto">
              <a:xfrm>
                <a:off x="2173" y="2325"/>
                <a:ext cx="1065" cy="305"/>
              </a:xfrm>
              <a:custGeom>
                <a:avLst/>
                <a:gdLst>
                  <a:gd name="T0" fmla="+- 0 2814 2173"/>
                  <a:gd name="T1" fmla="*/ T0 w 1065"/>
                  <a:gd name="T2" fmla="+- 0 2368 2325"/>
                  <a:gd name="T3" fmla="*/ 2368 h 305"/>
                  <a:gd name="T4" fmla="+- 0 2824 2173"/>
                  <a:gd name="T5" fmla="*/ T4 w 1065"/>
                  <a:gd name="T6" fmla="+- 0 2390 2325"/>
                  <a:gd name="T7" fmla="*/ 2390 h 305"/>
                  <a:gd name="T8" fmla="+- 0 2875 2173"/>
                  <a:gd name="T9" fmla="*/ T8 w 1065"/>
                  <a:gd name="T10" fmla="+- 0 2379 2325"/>
                  <a:gd name="T11" fmla="*/ 2379 h 305"/>
                  <a:gd name="T12" fmla="+- 0 2824 2173"/>
                  <a:gd name="T13" fmla="*/ T12 w 1065"/>
                  <a:gd name="T14" fmla="+- 0 2379 2325"/>
                  <a:gd name="T15" fmla="*/ 2379 h 305"/>
                  <a:gd name="T16" fmla="+- 0 2814 2173"/>
                  <a:gd name="T17" fmla="*/ T16 w 1065"/>
                  <a:gd name="T18" fmla="+- 0 2368 2325"/>
                  <a:gd name="T19" fmla="*/ 2368 h 305"/>
                </a:gdLst>
                <a:ahLst/>
                <a:cxnLst>
                  <a:cxn ang="0">
                    <a:pos x="T1" y="T3"/>
                  </a:cxn>
                  <a:cxn ang="0">
                    <a:pos x="T5" y="T7"/>
                  </a:cxn>
                  <a:cxn ang="0">
                    <a:pos x="T9" y="T11"/>
                  </a:cxn>
                  <a:cxn ang="0">
                    <a:pos x="T13" y="T15"/>
                  </a:cxn>
                  <a:cxn ang="0">
                    <a:pos x="T17" y="T19"/>
                  </a:cxn>
                </a:cxnLst>
                <a:rect l="0" t="0" r="r" b="b"/>
                <a:pathLst>
                  <a:path w="1065" h="305">
                    <a:moveTo>
                      <a:pt x="641" y="43"/>
                    </a:moveTo>
                    <a:lnTo>
                      <a:pt x="651" y="65"/>
                    </a:lnTo>
                    <a:lnTo>
                      <a:pt x="702" y="54"/>
                    </a:lnTo>
                    <a:lnTo>
                      <a:pt x="651" y="54"/>
                    </a:lnTo>
                    <a:lnTo>
                      <a:pt x="641" y="4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86" name="Freeform 547"/>
              <p:cNvSpPr>
                <a:spLocks/>
              </p:cNvSpPr>
              <p:nvPr/>
            </p:nvSpPr>
            <p:spPr bwMode="auto">
              <a:xfrm>
                <a:off x="2173" y="2325"/>
                <a:ext cx="1065" cy="305"/>
              </a:xfrm>
              <a:custGeom>
                <a:avLst/>
                <a:gdLst>
                  <a:gd name="T0" fmla="+- 0 2966 2173"/>
                  <a:gd name="T1" fmla="*/ T0 w 1065"/>
                  <a:gd name="T2" fmla="+- 0 2336 2325"/>
                  <a:gd name="T3" fmla="*/ 2336 h 305"/>
                  <a:gd name="T4" fmla="+- 0 2814 2173"/>
                  <a:gd name="T5" fmla="*/ T4 w 1065"/>
                  <a:gd name="T6" fmla="+- 0 2368 2325"/>
                  <a:gd name="T7" fmla="*/ 2368 h 305"/>
                  <a:gd name="T8" fmla="+- 0 2824 2173"/>
                  <a:gd name="T9" fmla="*/ T8 w 1065"/>
                  <a:gd name="T10" fmla="+- 0 2379 2325"/>
                  <a:gd name="T11" fmla="*/ 2379 h 305"/>
                  <a:gd name="T12" fmla="+- 0 2875 2173"/>
                  <a:gd name="T13" fmla="*/ T12 w 1065"/>
                  <a:gd name="T14" fmla="+- 0 2379 2325"/>
                  <a:gd name="T15" fmla="*/ 2379 h 305"/>
                  <a:gd name="T16" fmla="+- 0 2976 2173"/>
                  <a:gd name="T17" fmla="*/ T16 w 1065"/>
                  <a:gd name="T18" fmla="+- 0 2358 2325"/>
                  <a:gd name="T19" fmla="*/ 2358 h 305"/>
                  <a:gd name="T20" fmla="+- 0 2966 2173"/>
                  <a:gd name="T21" fmla="*/ T20 w 1065"/>
                  <a:gd name="T22" fmla="+- 0 2336 2325"/>
                  <a:gd name="T23" fmla="*/ 2336 h 305"/>
                </a:gdLst>
                <a:ahLst/>
                <a:cxnLst>
                  <a:cxn ang="0">
                    <a:pos x="T1" y="T3"/>
                  </a:cxn>
                  <a:cxn ang="0">
                    <a:pos x="T5" y="T7"/>
                  </a:cxn>
                  <a:cxn ang="0">
                    <a:pos x="T9" y="T11"/>
                  </a:cxn>
                  <a:cxn ang="0">
                    <a:pos x="T13" y="T15"/>
                  </a:cxn>
                  <a:cxn ang="0">
                    <a:pos x="T17" y="T19"/>
                  </a:cxn>
                  <a:cxn ang="0">
                    <a:pos x="T21" y="T23"/>
                  </a:cxn>
                </a:cxnLst>
                <a:rect l="0" t="0" r="r" b="b"/>
                <a:pathLst>
                  <a:path w="1065" h="305">
                    <a:moveTo>
                      <a:pt x="793" y="11"/>
                    </a:moveTo>
                    <a:lnTo>
                      <a:pt x="641" y="43"/>
                    </a:lnTo>
                    <a:lnTo>
                      <a:pt x="651" y="54"/>
                    </a:lnTo>
                    <a:lnTo>
                      <a:pt x="702" y="54"/>
                    </a:lnTo>
                    <a:lnTo>
                      <a:pt x="803" y="33"/>
                    </a:lnTo>
                    <a:lnTo>
                      <a:pt x="793" y="1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87" name="Freeform 546"/>
              <p:cNvSpPr>
                <a:spLocks/>
              </p:cNvSpPr>
              <p:nvPr/>
            </p:nvSpPr>
            <p:spPr bwMode="auto">
              <a:xfrm>
                <a:off x="2173" y="2325"/>
                <a:ext cx="1065" cy="305"/>
              </a:xfrm>
              <a:custGeom>
                <a:avLst/>
                <a:gdLst>
                  <a:gd name="T0" fmla="+- 0 3237 2173"/>
                  <a:gd name="T1" fmla="*/ T0 w 1065"/>
                  <a:gd name="T2" fmla="+- 0 2325 2325"/>
                  <a:gd name="T3" fmla="*/ 2325 h 305"/>
                  <a:gd name="T4" fmla="+- 0 2976 2173"/>
                  <a:gd name="T5" fmla="*/ T4 w 1065"/>
                  <a:gd name="T6" fmla="+- 0 2336 2325"/>
                  <a:gd name="T7" fmla="*/ 2336 h 305"/>
                  <a:gd name="T8" fmla="+- 0 2976 2173"/>
                  <a:gd name="T9" fmla="*/ T8 w 1065"/>
                  <a:gd name="T10" fmla="+- 0 2358 2325"/>
                  <a:gd name="T11" fmla="*/ 2358 h 305"/>
                  <a:gd name="T12" fmla="+- 0 3237 2173"/>
                  <a:gd name="T13" fmla="*/ T12 w 1065"/>
                  <a:gd name="T14" fmla="+- 0 2347 2325"/>
                  <a:gd name="T15" fmla="*/ 2347 h 305"/>
                  <a:gd name="T16" fmla="+- 0 3237 2173"/>
                  <a:gd name="T17" fmla="*/ T16 w 1065"/>
                  <a:gd name="T18" fmla="+- 0 2325 2325"/>
                  <a:gd name="T19" fmla="*/ 2325 h 305"/>
                </a:gdLst>
                <a:ahLst/>
                <a:cxnLst>
                  <a:cxn ang="0">
                    <a:pos x="T1" y="T3"/>
                  </a:cxn>
                  <a:cxn ang="0">
                    <a:pos x="T5" y="T7"/>
                  </a:cxn>
                  <a:cxn ang="0">
                    <a:pos x="T9" y="T11"/>
                  </a:cxn>
                  <a:cxn ang="0">
                    <a:pos x="T13" y="T15"/>
                  </a:cxn>
                  <a:cxn ang="0">
                    <a:pos x="T17" y="T19"/>
                  </a:cxn>
                </a:cxnLst>
                <a:rect l="0" t="0" r="r" b="b"/>
                <a:pathLst>
                  <a:path w="1065" h="305">
                    <a:moveTo>
                      <a:pt x="1064" y="0"/>
                    </a:moveTo>
                    <a:lnTo>
                      <a:pt x="803" y="11"/>
                    </a:lnTo>
                    <a:lnTo>
                      <a:pt x="803" y="33"/>
                    </a:lnTo>
                    <a:lnTo>
                      <a:pt x="1064" y="22"/>
                    </a:lnTo>
                    <a:lnTo>
                      <a:pt x="106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88" name="Freeform 545"/>
              <p:cNvSpPr>
                <a:spLocks/>
              </p:cNvSpPr>
              <p:nvPr/>
            </p:nvSpPr>
            <p:spPr bwMode="auto">
              <a:xfrm>
                <a:off x="2173" y="2325"/>
                <a:ext cx="1065" cy="305"/>
              </a:xfrm>
              <a:custGeom>
                <a:avLst/>
                <a:gdLst>
                  <a:gd name="T0" fmla="+- 0 2976 2173"/>
                  <a:gd name="T1" fmla="*/ T0 w 1065"/>
                  <a:gd name="T2" fmla="+- 0 2336 2325"/>
                  <a:gd name="T3" fmla="*/ 2336 h 305"/>
                  <a:gd name="T4" fmla="+- 0 2966 2173"/>
                  <a:gd name="T5" fmla="*/ T4 w 1065"/>
                  <a:gd name="T6" fmla="+- 0 2336 2325"/>
                  <a:gd name="T7" fmla="*/ 2336 h 305"/>
                  <a:gd name="T8" fmla="+- 0 2976 2173"/>
                  <a:gd name="T9" fmla="*/ T8 w 1065"/>
                  <a:gd name="T10" fmla="+- 0 2347 2325"/>
                  <a:gd name="T11" fmla="*/ 2347 h 305"/>
                  <a:gd name="T12" fmla="+- 0 2976 2173"/>
                  <a:gd name="T13" fmla="*/ T12 w 1065"/>
                  <a:gd name="T14" fmla="+- 0 2336 2325"/>
                  <a:gd name="T15" fmla="*/ 2336 h 305"/>
                </a:gdLst>
                <a:ahLst/>
                <a:cxnLst>
                  <a:cxn ang="0">
                    <a:pos x="T1" y="T3"/>
                  </a:cxn>
                  <a:cxn ang="0">
                    <a:pos x="T5" y="T7"/>
                  </a:cxn>
                  <a:cxn ang="0">
                    <a:pos x="T9" y="T11"/>
                  </a:cxn>
                  <a:cxn ang="0">
                    <a:pos x="T13" y="T15"/>
                  </a:cxn>
                </a:cxnLst>
                <a:rect l="0" t="0" r="r" b="b"/>
                <a:pathLst>
                  <a:path w="1065" h="305">
                    <a:moveTo>
                      <a:pt x="803" y="11"/>
                    </a:moveTo>
                    <a:lnTo>
                      <a:pt x="793" y="11"/>
                    </a:lnTo>
                    <a:lnTo>
                      <a:pt x="803" y="22"/>
                    </a:lnTo>
                    <a:lnTo>
                      <a:pt x="803" y="1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37" name="Group 536"/>
            <p:cNvGrpSpPr>
              <a:grpSpLocks/>
            </p:cNvGrpSpPr>
            <p:nvPr/>
          </p:nvGrpSpPr>
          <p:grpSpPr bwMode="auto">
            <a:xfrm>
              <a:off x="620" y="1868"/>
              <a:ext cx="576" cy="185"/>
              <a:chOff x="620" y="1868"/>
              <a:chExt cx="576" cy="185"/>
            </a:xfrm>
          </p:grpSpPr>
          <p:sp>
            <p:nvSpPr>
              <p:cNvPr id="7472" name="Freeform 543"/>
              <p:cNvSpPr>
                <a:spLocks/>
              </p:cNvSpPr>
              <p:nvPr/>
            </p:nvSpPr>
            <p:spPr bwMode="auto">
              <a:xfrm>
                <a:off x="620" y="1868"/>
                <a:ext cx="576" cy="185"/>
              </a:xfrm>
              <a:custGeom>
                <a:avLst/>
                <a:gdLst>
                  <a:gd name="T0" fmla="+- 0 729 620"/>
                  <a:gd name="T1" fmla="*/ T0 w 576"/>
                  <a:gd name="T2" fmla="+- 0 1955 1868"/>
                  <a:gd name="T3" fmla="*/ 1955 h 185"/>
                  <a:gd name="T4" fmla="+- 0 620 620"/>
                  <a:gd name="T5" fmla="*/ T4 w 576"/>
                  <a:gd name="T6" fmla="+- 0 2042 1868"/>
                  <a:gd name="T7" fmla="*/ 2042 h 185"/>
                  <a:gd name="T8" fmla="+- 0 642 620"/>
                  <a:gd name="T9" fmla="*/ T8 w 576"/>
                  <a:gd name="T10" fmla="+- 0 2053 1868"/>
                  <a:gd name="T11" fmla="*/ 2053 h 185"/>
                  <a:gd name="T12" fmla="+- 0 739 620"/>
                  <a:gd name="T13" fmla="*/ T12 w 576"/>
                  <a:gd name="T14" fmla="+- 0 1966 1868"/>
                  <a:gd name="T15" fmla="*/ 1966 h 185"/>
                  <a:gd name="T16" fmla="+- 0 729 620"/>
                  <a:gd name="T17" fmla="*/ T16 w 576"/>
                  <a:gd name="T18" fmla="+- 0 1955 1868"/>
                  <a:gd name="T19" fmla="*/ 1955 h 185"/>
                </a:gdLst>
                <a:ahLst/>
                <a:cxnLst>
                  <a:cxn ang="0">
                    <a:pos x="T1" y="T3"/>
                  </a:cxn>
                  <a:cxn ang="0">
                    <a:pos x="T5" y="T7"/>
                  </a:cxn>
                  <a:cxn ang="0">
                    <a:pos x="T9" y="T11"/>
                  </a:cxn>
                  <a:cxn ang="0">
                    <a:pos x="T13" y="T15"/>
                  </a:cxn>
                  <a:cxn ang="0">
                    <a:pos x="T17" y="T19"/>
                  </a:cxn>
                </a:cxnLst>
                <a:rect l="0" t="0" r="r" b="b"/>
                <a:pathLst>
                  <a:path w="576" h="185">
                    <a:moveTo>
                      <a:pt x="109" y="87"/>
                    </a:moveTo>
                    <a:lnTo>
                      <a:pt x="0" y="174"/>
                    </a:lnTo>
                    <a:lnTo>
                      <a:pt x="22" y="185"/>
                    </a:lnTo>
                    <a:lnTo>
                      <a:pt x="119" y="98"/>
                    </a:lnTo>
                    <a:lnTo>
                      <a:pt x="109" y="87"/>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73" name="Freeform 542"/>
              <p:cNvSpPr>
                <a:spLocks/>
              </p:cNvSpPr>
              <p:nvPr/>
            </p:nvSpPr>
            <p:spPr bwMode="auto">
              <a:xfrm>
                <a:off x="620" y="1868"/>
                <a:ext cx="576" cy="185"/>
              </a:xfrm>
              <a:custGeom>
                <a:avLst/>
                <a:gdLst>
                  <a:gd name="T0" fmla="+- 0 729 620"/>
                  <a:gd name="T1" fmla="*/ T0 w 576"/>
                  <a:gd name="T2" fmla="+- 0 1944 1868"/>
                  <a:gd name="T3" fmla="*/ 1944 h 185"/>
                  <a:gd name="T4" fmla="+- 0 739 620"/>
                  <a:gd name="T5" fmla="*/ T4 w 576"/>
                  <a:gd name="T6" fmla="+- 0 1966 1868"/>
                  <a:gd name="T7" fmla="*/ 1966 h 185"/>
                  <a:gd name="T8" fmla="+- 0 761 620"/>
                  <a:gd name="T9" fmla="*/ T8 w 576"/>
                  <a:gd name="T10" fmla="+- 0 1955 1868"/>
                  <a:gd name="T11" fmla="*/ 1955 h 185"/>
                  <a:gd name="T12" fmla="+- 0 739 620"/>
                  <a:gd name="T13" fmla="*/ T12 w 576"/>
                  <a:gd name="T14" fmla="+- 0 1955 1868"/>
                  <a:gd name="T15" fmla="*/ 1955 h 185"/>
                  <a:gd name="T16" fmla="+- 0 729 620"/>
                  <a:gd name="T17" fmla="*/ T16 w 576"/>
                  <a:gd name="T18" fmla="+- 0 1944 1868"/>
                  <a:gd name="T19" fmla="*/ 1944 h 185"/>
                </a:gdLst>
                <a:ahLst/>
                <a:cxnLst>
                  <a:cxn ang="0">
                    <a:pos x="T1" y="T3"/>
                  </a:cxn>
                  <a:cxn ang="0">
                    <a:pos x="T5" y="T7"/>
                  </a:cxn>
                  <a:cxn ang="0">
                    <a:pos x="T9" y="T11"/>
                  </a:cxn>
                  <a:cxn ang="0">
                    <a:pos x="T13" y="T15"/>
                  </a:cxn>
                  <a:cxn ang="0">
                    <a:pos x="T17" y="T19"/>
                  </a:cxn>
                </a:cxnLst>
                <a:rect l="0" t="0" r="r" b="b"/>
                <a:pathLst>
                  <a:path w="576" h="185">
                    <a:moveTo>
                      <a:pt x="109" y="76"/>
                    </a:moveTo>
                    <a:lnTo>
                      <a:pt x="119" y="98"/>
                    </a:lnTo>
                    <a:lnTo>
                      <a:pt x="141" y="87"/>
                    </a:lnTo>
                    <a:lnTo>
                      <a:pt x="119" y="87"/>
                    </a:lnTo>
                    <a:lnTo>
                      <a:pt x="109" y="7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74" name="Freeform 541"/>
              <p:cNvSpPr>
                <a:spLocks/>
              </p:cNvSpPr>
              <p:nvPr/>
            </p:nvSpPr>
            <p:spPr bwMode="auto">
              <a:xfrm>
                <a:off x="620" y="1868"/>
                <a:ext cx="576" cy="185"/>
              </a:xfrm>
              <a:custGeom>
                <a:avLst/>
                <a:gdLst>
                  <a:gd name="T0" fmla="+- 0 729 620"/>
                  <a:gd name="T1" fmla="*/ T0 w 576"/>
                  <a:gd name="T2" fmla="+- 0 1944 1868"/>
                  <a:gd name="T3" fmla="*/ 1944 h 185"/>
                  <a:gd name="T4" fmla="+- 0 729 620"/>
                  <a:gd name="T5" fmla="*/ T4 w 576"/>
                  <a:gd name="T6" fmla="+- 0 1955 1868"/>
                  <a:gd name="T7" fmla="*/ 1955 h 185"/>
                  <a:gd name="T8" fmla="+- 0 734 620"/>
                  <a:gd name="T9" fmla="*/ T8 w 576"/>
                  <a:gd name="T10" fmla="+- 0 1955 1868"/>
                  <a:gd name="T11" fmla="*/ 1955 h 185"/>
                  <a:gd name="T12" fmla="+- 0 729 620"/>
                  <a:gd name="T13" fmla="*/ T12 w 576"/>
                  <a:gd name="T14" fmla="+- 0 1944 1868"/>
                  <a:gd name="T15" fmla="*/ 1944 h 185"/>
                </a:gdLst>
                <a:ahLst/>
                <a:cxnLst>
                  <a:cxn ang="0">
                    <a:pos x="T1" y="T3"/>
                  </a:cxn>
                  <a:cxn ang="0">
                    <a:pos x="T5" y="T7"/>
                  </a:cxn>
                  <a:cxn ang="0">
                    <a:pos x="T9" y="T11"/>
                  </a:cxn>
                  <a:cxn ang="0">
                    <a:pos x="T13" y="T15"/>
                  </a:cxn>
                </a:cxnLst>
                <a:rect l="0" t="0" r="r" b="b"/>
                <a:pathLst>
                  <a:path w="576" h="185">
                    <a:moveTo>
                      <a:pt x="109" y="76"/>
                    </a:moveTo>
                    <a:lnTo>
                      <a:pt x="109" y="87"/>
                    </a:lnTo>
                    <a:lnTo>
                      <a:pt x="114" y="87"/>
                    </a:lnTo>
                    <a:lnTo>
                      <a:pt x="109" y="7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75" name="Freeform 540"/>
              <p:cNvSpPr>
                <a:spLocks/>
              </p:cNvSpPr>
              <p:nvPr/>
            </p:nvSpPr>
            <p:spPr bwMode="auto">
              <a:xfrm>
                <a:off x="620" y="1868"/>
                <a:ext cx="576" cy="185"/>
              </a:xfrm>
              <a:custGeom>
                <a:avLst/>
                <a:gdLst>
                  <a:gd name="T0" fmla="+- 0 880 620"/>
                  <a:gd name="T1" fmla="*/ T0 w 576"/>
                  <a:gd name="T2" fmla="+- 0 1868 1868"/>
                  <a:gd name="T3" fmla="*/ 1868 h 185"/>
                  <a:gd name="T4" fmla="+- 0 729 620"/>
                  <a:gd name="T5" fmla="*/ T4 w 576"/>
                  <a:gd name="T6" fmla="+- 0 1944 1868"/>
                  <a:gd name="T7" fmla="*/ 1944 h 185"/>
                  <a:gd name="T8" fmla="+- 0 739 620"/>
                  <a:gd name="T9" fmla="*/ T8 w 576"/>
                  <a:gd name="T10" fmla="+- 0 1955 1868"/>
                  <a:gd name="T11" fmla="*/ 1955 h 185"/>
                  <a:gd name="T12" fmla="+- 0 761 620"/>
                  <a:gd name="T13" fmla="*/ T12 w 576"/>
                  <a:gd name="T14" fmla="+- 0 1955 1868"/>
                  <a:gd name="T15" fmla="*/ 1955 h 185"/>
                  <a:gd name="T16" fmla="+- 0 891 620"/>
                  <a:gd name="T17" fmla="*/ T16 w 576"/>
                  <a:gd name="T18" fmla="+- 0 1890 1868"/>
                  <a:gd name="T19" fmla="*/ 1890 h 185"/>
                  <a:gd name="T20" fmla="+- 0 880 620"/>
                  <a:gd name="T21" fmla="*/ T20 w 576"/>
                  <a:gd name="T22" fmla="+- 0 1868 1868"/>
                  <a:gd name="T23" fmla="*/ 1868 h 185"/>
                </a:gdLst>
                <a:ahLst/>
                <a:cxnLst>
                  <a:cxn ang="0">
                    <a:pos x="T1" y="T3"/>
                  </a:cxn>
                  <a:cxn ang="0">
                    <a:pos x="T5" y="T7"/>
                  </a:cxn>
                  <a:cxn ang="0">
                    <a:pos x="T9" y="T11"/>
                  </a:cxn>
                  <a:cxn ang="0">
                    <a:pos x="T13" y="T15"/>
                  </a:cxn>
                  <a:cxn ang="0">
                    <a:pos x="T17" y="T19"/>
                  </a:cxn>
                  <a:cxn ang="0">
                    <a:pos x="T21" y="T23"/>
                  </a:cxn>
                </a:cxnLst>
                <a:rect l="0" t="0" r="r" b="b"/>
                <a:pathLst>
                  <a:path w="576" h="185">
                    <a:moveTo>
                      <a:pt x="260" y="0"/>
                    </a:moveTo>
                    <a:lnTo>
                      <a:pt x="109" y="76"/>
                    </a:lnTo>
                    <a:lnTo>
                      <a:pt x="119" y="87"/>
                    </a:lnTo>
                    <a:lnTo>
                      <a:pt x="141" y="87"/>
                    </a:lnTo>
                    <a:lnTo>
                      <a:pt x="271" y="22"/>
                    </a:lnTo>
                    <a:lnTo>
                      <a:pt x="26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76" name="Freeform 539"/>
              <p:cNvSpPr>
                <a:spLocks/>
              </p:cNvSpPr>
              <p:nvPr/>
            </p:nvSpPr>
            <p:spPr bwMode="auto">
              <a:xfrm>
                <a:off x="620" y="1868"/>
                <a:ext cx="576" cy="185"/>
              </a:xfrm>
              <a:custGeom>
                <a:avLst/>
                <a:gdLst>
                  <a:gd name="T0" fmla="+- 0 1032 620"/>
                  <a:gd name="T1" fmla="*/ T0 w 576"/>
                  <a:gd name="T2" fmla="+- 0 1868 1868"/>
                  <a:gd name="T3" fmla="*/ 1868 h 185"/>
                  <a:gd name="T4" fmla="+- 0 891 620"/>
                  <a:gd name="T5" fmla="*/ T4 w 576"/>
                  <a:gd name="T6" fmla="+- 0 1868 1868"/>
                  <a:gd name="T7" fmla="*/ 1868 h 185"/>
                  <a:gd name="T8" fmla="+- 0 891 620"/>
                  <a:gd name="T9" fmla="*/ T8 w 576"/>
                  <a:gd name="T10" fmla="+- 0 1890 1868"/>
                  <a:gd name="T11" fmla="*/ 1890 h 185"/>
                  <a:gd name="T12" fmla="+- 0 1032 620"/>
                  <a:gd name="T13" fmla="*/ T12 w 576"/>
                  <a:gd name="T14" fmla="+- 0 1890 1868"/>
                  <a:gd name="T15" fmla="*/ 1890 h 185"/>
                  <a:gd name="T16" fmla="+- 0 1032 620"/>
                  <a:gd name="T17" fmla="*/ T16 w 576"/>
                  <a:gd name="T18" fmla="+- 0 1868 1868"/>
                  <a:gd name="T19" fmla="*/ 1868 h 185"/>
                </a:gdLst>
                <a:ahLst/>
                <a:cxnLst>
                  <a:cxn ang="0">
                    <a:pos x="T1" y="T3"/>
                  </a:cxn>
                  <a:cxn ang="0">
                    <a:pos x="T5" y="T7"/>
                  </a:cxn>
                  <a:cxn ang="0">
                    <a:pos x="T9" y="T11"/>
                  </a:cxn>
                  <a:cxn ang="0">
                    <a:pos x="T13" y="T15"/>
                  </a:cxn>
                  <a:cxn ang="0">
                    <a:pos x="T17" y="T19"/>
                  </a:cxn>
                </a:cxnLst>
                <a:rect l="0" t="0" r="r" b="b"/>
                <a:pathLst>
                  <a:path w="576" h="185">
                    <a:moveTo>
                      <a:pt x="412" y="0"/>
                    </a:moveTo>
                    <a:lnTo>
                      <a:pt x="271" y="0"/>
                    </a:lnTo>
                    <a:lnTo>
                      <a:pt x="271" y="22"/>
                    </a:lnTo>
                    <a:lnTo>
                      <a:pt x="412" y="22"/>
                    </a:lnTo>
                    <a:lnTo>
                      <a:pt x="41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77" name="Freeform 538"/>
              <p:cNvSpPr>
                <a:spLocks/>
              </p:cNvSpPr>
              <p:nvPr/>
            </p:nvSpPr>
            <p:spPr bwMode="auto">
              <a:xfrm>
                <a:off x="620" y="1868"/>
                <a:ext cx="576" cy="185"/>
              </a:xfrm>
              <a:custGeom>
                <a:avLst/>
                <a:gdLst>
                  <a:gd name="T0" fmla="+- 0 1195 620"/>
                  <a:gd name="T1" fmla="*/ T0 w 576"/>
                  <a:gd name="T2" fmla="+- 0 1868 1868"/>
                  <a:gd name="T3" fmla="*/ 1868 h 185"/>
                  <a:gd name="T4" fmla="+- 0 1032 620"/>
                  <a:gd name="T5" fmla="*/ T4 w 576"/>
                  <a:gd name="T6" fmla="+- 0 1868 1868"/>
                  <a:gd name="T7" fmla="*/ 1868 h 185"/>
                  <a:gd name="T8" fmla="+- 0 1032 620"/>
                  <a:gd name="T9" fmla="*/ T8 w 576"/>
                  <a:gd name="T10" fmla="+- 0 1890 1868"/>
                  <a:gd name="T11" fmla="*/ 1890 h 185"/>
                  <a:gd name="T12" fmla="+- 0 1195 620"/>
                  <a:gd name="T13" fmla="*/ T12 w 576"/>
                  <a:gd name="T14" fmla="+- 0 1890 1868"/>
                  <a:gd name="T15" fmla="*/ 1890 h 185"/>
                  <a:gd name="T16" fmla="+- 0 1195 620"/>
                  <a:gd name="T17" fmla="*/ T16 w 576"/>
                  <a:gd name="T18" fmla="+- 0 1868 1868"/>
                  <a:gd name="T19" fmla="*/ 1868 h 185"/>
                </a:gdLst>
                <a:ahLst/>
                <a:cxnLst>
                  <a:cxn ang="0">
                    <a:pos x="T1" y="T3"/>
                  </a:cxn>
                  <a:cxn ang="0">
                    <a:pos x="T5" y="T7"/>
                  </a:cxn>
                  <a:cxn ang="0">
                    <a:pos x="T9" y="T11"/>
                  </a:cxn>
                  <a:cxn ang="0">
                    <a:pos x="T13" y="T15"/>
                  </a:cxn>
                  <a:cxn ang="0">
                    <a:pos x="T17" y="T19"/>
                  </a:cxn>
                </a:cxnLst>
                <a:rect l="0" t="0" r="r" b="b"/>
                <a:pathLst>
                  <a:path w="576" h="185">
                    <a:moveTo>
                      <a:pt x="575" y="0"/>
                    </a:moveTo>
                    <a:lnTo>
                      <a:pt x="412" y="0"/>
                    </a:lnTo>
                    <a:lnTo>
                      <a:pt x="412" y="22"/>
                    </a:lnTo>
                    <a:lnTo>
                      <a:pt x="575" y="22"/>
                    </a:lnTo>
                    <a:lnTo>
                      <a:pt x="57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78" name="Freeform 537"/>
              <p:cNvSpPr>
                <a:spLocks/>
              </p:cNvSpPr>
              <p:nvPr/>
            </p:nvSpPr>
            <p:spPr bwMode="auto">
              <a:xfrm>
                <a:off x="620" y="1868"/>
                <a:ext cx="576" cy="185"/>
              </a:xfrm>
              <a:custGeom>
                <a:avLst/>
                <a:gdLst>
                  <a:gd name="T0" fmla="+- 0 891 620"/>
                  <a:gd name="T1" fmla="*/ T0 w 576"/>
                  <a:gd name="T2" fmla="+- 0 1868 1868"/>
                  <a:gd name="T3" fmla="*/ 1868 h 185"/>
                  <a:gd name="T4" fmla="+- 0 880 620"/>
                  <a:gd name="T5" fmla="*/ T4 w 576"/>
                  <a:gd name="T6" fmla="+- 0 1868 1868"/>
                  <a:gd name="T7" fmla="*/ 1868 h 185"/>
                  <a:gd name="T8" fmla="+- 0 891 620"/>
                  <a:gd name="T9" fmla="*/ T8 w 576"/>
                  <a:gd name="T10" fmla="+- 0 1879 1868"/>
                  <a:gd name="T11" fmla="*/ 1879 h 185"/>
                  <a:gd name="T12" fmla="+- 0 891 620"/>
                  <a:gd name="T13" fmla="*/ T12 w 576"/>
                  <a:gd name="T14" fmla="+- 0 1868 1868"/>
                  <a:gd name="T15" fmla="*/ 1868 h 185"/>
                </a:gdLst>
                <a:ahLst/>
                <a:cxnLst>
                  <a:cxn ang="0">
                    <a:pos x="T1" y="T3"/>
                  </a:cxn>
                  <a:cxn ang="0">
                    <a:pos x="T5" y="T7"/>
                  </a:cxn>
                  <a:cxn ang="0">
                    <a:pos x="T9" y="T11"/>
                  </a:cxn>
                  <a:cxn ang="0">
                    <a:pos x="T13" y="T15"/>
                  </a:cxn>
                </a:cxnLst>
                <a:rect l="0" t="0" r="r" b="b"/>
                <a:pathLst>
                  <a:path w="576" h="185">
                    <a:moveTo>
                      <a:pt x="271" y="0"/>
                    </a:moveTo>
                    <a:lnTo>
                      <a:pt x="260" y="0"/>
                    </a:lnTo>
                    <a:lnTo>
                      <a:pt x="271" y="11"/>
                    </a:lnTo>
                    <a:lnTo>
                      <a:pt x="27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38" name="Group 534"/>
            <p:cNvGrpSpPr>
              <a:grpSpLocks/>
            </p:cNvGrpSpPr>
            <p:nvPr/>
          </p:nvGrpSpPr>
          <p:grpSpPr bwMode="auto">
            <a:xfrm>
              <a:off x="4844" y="3054"/>
              <a:ext cx="88" cy="229"/>
              <a:chOff x="4844" y="3054"/>
              <a:chExt cx="88" cy="229"/>
            </a:xfrm>
          </p:grpSpPr>
          <p:sp>
            <p:nvSpPr>
              <p:cNvPr id="7471" name="Freeform 535"/>
              <p:cNvSpPr>
                <a:spLocks/>
              </p:cNvSpPr>
              <p:nvPr/>
            </p:nvSpPr>
            <p:spPr bwMode="auto">
              <a:xfrm>
                <a:off x="4844" y="3054"/>
                <a:ext cx="88" cy="229"/>
              </a:xfrm>
              <a:custGeom>
                <a:avLst/>
                <a:gdLst>
                  <a:gd name="T0" fmla="+- 0 4888 4844"/>
                  <a:gd name="T1" fmla="*/ T0 w 88"/>
                  <a:gd name="T2" fmla="+- 0 3054 3054"/>
                  <a:gd name="T3" fmla="*/ 3054 h 229"/>
                  <a:gd name="T4" fmla="+- 0 4844 4844"/>
                  <a:gd name="T5" fmla="*/ T4 w 88"/>
                  <a:gd name="T6" fmla="+- 0 3271 3054"/>
                  <a:gd name="T7" fmla="*/ 3271 h 229"/>
                  <a:gd name="T8" fmla="+- 0 4888 4844"/>
                  <a:gd name="T9" fmla="*/ T8 w 88"/>
                  <a:gd name="T10" fmla="+- 0 3282 3054"/>
                  <a:gd name="T11" fmla="*/ 3282 h 229"/>
                  <a:gd name="T12" fmla="+- 0 4931 4844"/>
                  <a:gd name="T13" fmla="*/ T12 w 88"/>
                  <a:gd name="T14" fmla="+- 0 3065 3054"/>
                  <a:gd name="T15" fmla="*/ 3065 h 229"/>
                  <a:gd name="T16" fmla="+- 0 4888 4844"/>
                  <a:gd name="T17" fmla="*/ T16 w 88"/>
                  <a:gd name="T18" fmla="+- 0 3054 3054"/>
                  <a:gd name="T19" fmla="*/ 3054 h 229"/>
                </a:gdLst>
                <a:ahLst/>
                <a:cxnLst>
                  <a:cxn ang="0">
                    <a:pos x="T1" y="T3"/>
                  </a:cxn>
                  <a:cxn ang="0">
                    <a:pos x="T5" y="T7"/>
                  </a:cxn>
                  <a:cxn ang="0">
                    <a:pos x="T9" y="T11"/>
                  </a:cxn>
                  <a:cxn ang="0">
                    <a:pos x="T13" y="T15"/>
                  </a:cxn>
                  <a:cxn ang="0">
                    <a:pos x="T17" y="T19"/>
                  </a:cxn>
                </a:cxnLst>
                <a:rect l="0" t="0" r="r" b="b"/>
                <a:pathLst>
                  <a:path w="88" h="229">
                    <a:moveTo>
                      <a:pt x="44" y="0"/>
                    </a:moveTo>
                    <a:lnTo>
                      <a:pt x="0" y="217"/>
                    </a:lnTo>
                    <a:lnTo>
                      <a:pt x="44" y="228"/>
                    </a:lnTo>
                    <a:lnTo>
                      <a:pt x="87" y="11"/>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39" name="Group 532"/>
            <p:cNvGrpSpPr>
              <a:grpSpLocks/>
            </p:cNvGrpSpPr>
            <p:nvPr/>
          </p:nvGrpSpPr>
          <p:grpSpPr bwMode="auto">
            <a:xfrm>
              <a:off x="4801" y="3315"/>
              <a:ext cx="87" cy="218"/>
              <a:chOff x="4801" y="3315"/>
              <a:chExt cx="87" cy="218"/>
            </a:xfrm>
          </p:grpSpPr>
          <p:sp>
            <p:nvSpPr>
              <p:cNvPr id="7470" name="Freeform 533"/>
              <p:cNvSpPr>
                <a:spLocks/>
              </p:cNvSpPr>
              <p:nvPr/>
            </p:nvSpPr>
            <p:spPr bwMode="auto">
              <a:xfrm>
                <a:off x="4801" y="3315"/>
                <a:ext cx="87" cy="218"/>
              </a:xfrm>
              <a:custGeom>
                <a:avLst/>
                <a:gdLst>
                  <a:gd name="T0" fmla="+- 0 4888 4801"/>
                  <a:gd name="T1" fmla="*/ T0 w 87"/>
                  <a:gd name="T2" fmla="+- 0 3315 3315"/>
                  <a:gd name="T3" fmla="*/ 3315 h 218"/>
                  <a:gd name="T4" fmla="+- 0 4844 4801"/>
                  <a:gd name="T5" fmla="*/ T4 w 87"/>
                  <a:gd name="T6" fmla="+- 0 3315 3315"/>
                  <a:gd name="T7" fmla="*/ 3315 h 218"/>
                  <a:gd name="T8" fmla="+- 0 4801 4801"/>
                  <a:gd name="T9" fmla="*/ T8 w 87"/>
                  <a:gd name="T10" fmla="+- 0 3522 3315"/>
                  <a:gd name="T11" fmla="*/ 3522 h 218"/>
                  <a:gd name="T12" fmla="+- 0 4844 4801"/>
                  <a:gd name="T13" fmla="*/ T12 w 87"/>
                  <a:gd name="T14" fmla="+- 0 3532 3315"/>
                  <a:gd name="T15" fmla="*/ 3532 h 218"/>
                  <a:gd name="T16" fmla="+- 0 4888 4801"/>
                  <a:gd name="T17" fmla="*/ T16 w 87"/>
                  <a:gd name="T18" fmla="+- 0 3315 3315"/>
                  <a:gd name="T19" fmla="*/ 3315 h 218"/>
                </a:gdLst>
                <a:ahLst/>
                <a:cxnLst>
                  <a:cxn ang="0">
                    <a:pos x="T1" y="T3"/>
                  </a:cxn>
                  <a:cxn ang="0">
                    <a:pos x="T5" y="T7"/>
                  </a:cxn>
                  <a:cxn ang="0">
                    <a:pos x="T9" y="T11"/>
                  </a:cxn>
                  <a:cxn ang="0">
                    <a:pos x="T13" y="T15"/>
                  </a:cxn>
                  <a:cxn ang="0">
                    <a:pos x="T17" y="T19"/>
                  </a:cxn>
                </a:cxnLst>
                <a:rect l="0" t="0" r="r" b="b"/>
                <a:pathLst>
                  <a:path w="87" h="218">
                    <a:moveTo>
                      <a:pt x="87" y="0"/>
                    </a:moveTo>
                    <a:lnTo>
                      <a:pt x="43" y="0"/>
                    </a:lnTo>
                    <a:lnTo>
                      <a:pt x="0" y="207"/>
                    </a:lnTo>
                    <a:lnTo>
                      <a:pt x="43" y="217"/>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40" name="Group 530"/>
            <p:cNvGrpSpPr>
              <a:grpSpLocks/>
            </p:cNvGrpSpPr>
            <p:nvPr/>
          </p:nvGrpSpPr>
          <p:grpSpPr bwMode="auto">
            <a:xfrm>
              <a:off x="4746" y="3565"/>
              <a:ext cx="87" cy="229"/>
              <a:chOff x="4746" y="3565"/>
              <a:chExt cx="87" cy="229"/>
            </a:xfrm>
          </p:grpSpPr>
          <p:sp>
            <p:nvSpPr>
              <p:cNvPr id="7469" name="Freeform 531"/>
              <p:cNvSpPr>
                <a:spLocks/>
              </p:cNvSpPr>
              <p:nvPr/>
            </p:nvSpPr>
            <p:spPr bwMode="auto">
              <a:xfrm>
                <a:off x="4746" y="3565"/>
                <a:ext cx="87" cy="229"/>
              </a:xfrm>
              <a:custGeom>
                <a:avLst/>
                <a:gdLst>
                  <a:gd name="T0" fmla="+- 0 4790 4746"/>
                  <a:gd name="T1" fmla="*/ T0 w 87"/>
                  <a:gd name="T2" fmla="+- 0 3565 3565"/>
                  <a:gd name="T3" fmla="*/ 3565 h 229"/>
                  <a:gd name="T4" fmla="+- 0 4746 4746"/>
                  <a:gd name="T5" fmla="*/ T4 w 87"/>
                  <a:gd name="T6" fmla="+- 0 3782 3565"/>
                  <a:gd name="T7" fmla="*/ 3782 h 229"/>
                  <a:gd name="T8" fmla="+- 0 4790 4746"/>
                  <a:gd name="T9" fmla="*/ T8 w 87"/>
                  <a:gd name="T10" fmla="+- 0 3793 3565"/>
                  <a:gd name="T11" fmla="*/ 3793 h 229"/>
                  <a:gd name="T12" fmla="+- 0 4833 4746"/>
                  <a:gd name="T13" fmla="*/ T12 w 87"/>
                  <a:gd name="T14" fmla="+- 0 3576 3565"/>
                  <a:gd name="T15" fmla="*/ 3576 h 229"/>
                  <a:gd name="T16" fmla="+- 0 4790 4746"/>
                  <a:gd name="T17" fmla="*/ T16 w 87"/>
                  <a:gd name="T18" fmla="+- 0 3565 3565"/>
                  <a:gd name="T19" fmla="*/ 3565 h 229"/>
                </a:gdLst>
                <a:ahLst/>
                <a:cxnLst>
                  <a:cxn ang="0">
                    <a:pos x="T1" y="T3"/>
                  </a:cxn>
                  <a:cxn ang="0">
                    <a:pos x="T5" y="T7"/>
                  </a:cxn>
                  <a:cxn ang="0">
                    <a:pos x="T9" y="T11"/>
                  </a:cxn>
                  <a:cxn ang="0">
                    <a:pos x="T13" y="T15"/>
                  </a:cxn>
                  <a:cxn ang="0">
                    <a:pos x="T17" y="T19"/>
                  </a:cxn>
                </a:cxnLst>
                <a:rect l="0" t="0" r="r" b="b"/>
                <a:pathLst>
                  <a:path w="87" h="229">
                    <a:moveTo>
                      <a:pt x="44" y="0"/>
                    </a:moveTo>
                    <a:lnTo>
                      <a:pt x="0" y="217"/>
                    </a:lnTo>
                    <a:lnTo>
                      <a:pt x="44" y="228"/>
                    </a:lnTo>
                    <a:lnTo>
                      <a:pt x="87" y="11"/>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41" name="Group 528"/>
            <p:cNvGrpSpPr>
              <a:grpSpLocks/>
            </p:cNvGrpSpPr>
            <p:nvPr/>
          </p:nvGrpSpPr>
          <p:grpSpPr bwMode="auto">
            <a:xfrm>
              <a:off x="4790" y="3837"/>
              <a:ext cx="2" cy="2"/>
              <a:chOff x="4790" y="3837"/>
              <a:chExt cx="2" cy="2"/>
            </a:xfrm>
          </p:grpSpPr>
          <p:sp>
            <p:nvSpPr>
              <p:cNvPr id="7468" name="Freeform 529"/>
              <p:cNvSpPr>
                <a:spLocks/>
              </p:cNvSpPr>
              <p:nvPr/>
            </p:nvSpPr>
            <p:spPr bwMode="auto">
              <a:xfrm>
                <a:off x="4790" y="3837"/>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42" name="Group 526"/>
            <p:cNvGrpSpPr>
              <a:grpSpLocks/>
            </p:cNvGrpSpPr>
            <p:nvPr/>
          </p:nvGrpSpPr>
          <p:grpSpPr bwMode="auto">
            <a:xfrm>
              <a:off x="4703" y="3826"/>
              <a:ext cx="88" cy="218"/>
              <a:chOff x="4703" y="3826"/>
              <a:chExt cx="88" cy="218"/>
            </a:xfrm>
          </p:grpSpPr>
          <p:sp>
            <p:nvSpPr>
              <p:cNvPr id="7467" name="Freeform 527"/>
              <p:cNvSpPr>
                <a:spLocks/>
              </p:cNvSpPr>
              <p:nvPr/>
            </p:nvSpPr>
            <p:spPr bwMode="auto">
              <a:xfrm>
                <a:off x="4703" y="3826"/>
                <a:ext cx="88" cy="218"/>
              </a:xfrm>
              <a:custGeom>
                <a:avLst/>
                <a:gdLst>
                  <a:gd name="T0" fmla="+- 0 4746 4703"/>
                  <a:gd name="T1" fmla="*/ T0 w 88"/>
                  <a:gd name="T2" fmla="+- 0 3826 3826"/>
                  <a:gd name="T3" fmla="*/ 3826 h 218"/>
                  <a:gd name="T4" fmla="+- 0 4703 4703"/>
                  <a:gd name="T5" fmla="*/ T4 w 88"/>
                  <a:gd name="T6" fmla="+- 0 4033 3826"/>
                  <a:gd name="T7" fmla="*/ 4033 h 218"/>
                  <a:gd name="T8" fmla="+- 0 4746 4703"/>
                  <a:gd name="T9" fmla="*/ T8 w 88"/>
                  <a:gd name="T10" fmla="+- 0 4044 3826"/>
                  <a:gd name="T11" fmla="*/ 4044 h 218"/>
                  <a:gd name="T12" fmla="+- 0 4790 4703"/>
                  <a:gd name="T13" fmla="*/ T12 w 88"/>
                  <a:gd name="T14" fmla="+- 0 3837 3826"/>
                  <a:gd name="T15" fmla="*/ 3837 h 218"/>
                  <a:gd name="T16" fmla="+- 0 4746 4703"/>
                  <a:gd name="T17" fmla="*/ T16 w 88"/>
                  <a:gd name="T18" fmla="+- 0 3826 3826"/>
                  <a:gd name="T19" fmla="*/ 3826 h 218"/>
                </a:gdLst>
                <a:ahLst/>
                <a:cxnLst>
                  <a:cxn ang="0">
                    <a:pos x="T1" y="T3"/>
                  </a:cxn>
                  <a:cxn ang="0">
                    <a:pos x="T5" y="T7"/>
                  </a:cxn>
                  <a:cxn ang="0">
                    <a:pos x="T9" y="T11"/>
                  </a:cxn>
                  <a:cxn ang="0">
                    <a:pos x="T13" y="T15"/>
                  </a:cxn>
                  <a:cxn ang="0">
                    <a:pos x="T17" y="T19"/>
                  </a:cxn>
                </a:cxnLst>
                <a:rect l="0" t="0" r="r" b="b"/>
                <a:pathLst>
                  <a:path w="88" h="218">
                    <a:moveTo>
                      <a:pt x="43" y="0"/>
                    </a:moveTo>
                    <a:lnTo>
                      <a:pt x="0" y="207"/>
                    </a:lnTo>
                    <a:lnTo>
                      <a:pt x="43" y="218"/>
                    </a:lnTo>
                    <a:lnTo>
                      <a:pt x="87" y="11"/>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43" name="Group 524"/>
            <p:cNvGrpSpPr>
              <a:grpSpLocks/>
            </p:cNvGrpSpPr>
            <p:nvPr/>
          </p:nvGrpSpPr>
          <p:grpSpPr bwMode="auto">
            <a:xfrm>
              <a:off x="4660" y="4076"/>
              <a:ext cx="76" cy="174"/>
              <a:chOff x="4660" y="4076"/>
              <a:chExt cx="76" cy="174"/>
            </a:xfrm>
          </p:grpSpPr>
          <p:sp>
            <p:nvSpPr>
              <p:cNvPr id="7466" name="Freeform 525"/>
              <p:cNvSpPr>
                <a:spLocks/>
              </p:cNvSpPr>
              <p:nvPr/>
            </p:nvSpPr>
            <p:spPr bwMode="auto">
              <a:xfrm>
                <a:off x="4660" y="4076"/>
                <a:ext cx="76" cy="174"/>
              </a:xfrm>
              <a:custGeom>
                <a:avLst/>
                <a:gdLst>
                  <a:gd name="T0" fmla="+- 0 4692 4660"/>
                  <a:gd name="T1" fmla="*/ T0 w 76"/>
                  <a:gd name="T2" fmla="+- 0 4076 4076"/>
                  <a:gd name="T3" fmla="*/ 4076 h 174"/>
                  <a:gd name="T4" fmla="+- 0 4660 4660"/>
                  <a:gd name="T5" fmla="*/ T4 w 76"/>
                  <a:gd name="T6" fmla="+- 0 4250 4076"/>
                  <a:gd name="T7" fmla="*/ 4250 h 174"/>
                  <a:gd name="T8" fmla="+- 0 4703 4660"/>
                  <a:gd name="T9" fmla="*/ T8 w 76"/>
                  <a:gd name="T10" fmla="+- 0 4250 4076"/>
                  <a:gd name="T11" fmla="*/ 4250 h 174"/>
                  <a:gd name="T12" fmla="+- 0 4736 4660"/>
                  <a:gd name="T13" fmla="*/ T12 w 76"/>
                  <a:gd name="T14" fmla="+- 0 4087 4076"/>
                  <a:gd name="T15" fmla="*/ 4087 h 174"/>
                  <a:gd name="T16" fmla="+- 0 4692 4660"/>
                  <a:gd name="T17" fmla="*/ T16 w 76"/>
                  <a:gd name="T18" fmla="+- 0 4076 4076"/>
                  <a:gd name="T19" fmla="*/ 4076 h 174"/>
                </a:gdLst>
                <a:ahLst/>
                <a:cxnLst>
                  <a:cxn ang="0">
                    <a:pos x="T1" y="T3"/>
                  </a:cxn>
                  <a:cxn ang="0">
                    <a:pos x="T5" y="T7"/>
                  </a:cxn>
                  <a:cxn ang="0">
                    <a:pos x="T9" y="T11"/>
                  </a:cxn>
                  <a:cxn ang="0">
                    <a:pos x="T13" y="T15"/>
                  </a:cxn>
                  <a:cxn ang="0">
                    <a:pos x="T17" y="T19"/>
                  </a:cxn>
                </a:cxnLst>
                <a:rect l="0" t="0" r="r" b="b"/>
                <a:pathLst>
                  <a:path w="76" h="174">
                    <a:moveTo>
                      <a:pt x="32" y="0"/>
                    </a:moveTo>
                    <a:lnTo>
                      <a:pt x="0" y="174"/>
                    </a:lnTo>
                    <a:lnTo>
                      <a:pt x="43" y="174"/>
                    </a:lnTo>
                    <a:lnTo>
                      <a:pt x="76" y="11"/>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44" name="Group 522"/>
            <p:cNvGrpSpPr>
              <a:grpSpLocks/>
            </p:cNvGrpSpPr>
            <p:nvPr/>
          </p:nvGrpSpPr>
          <p:grpSpPr bwMode="auto">
            <a:xfrm>
              <a:off x="4703" y="4250"/>
              <a:ext cx="2" cy="2"/>
              <a:chOff x="4703" y="4250"/>
              <a:chExt cx="2" cy="2"/>
            </a:xfrm>
          </p:grpSpPr>
          <p:sp>
            <p:nvSpPr>
              <p:cNvPr id="7465" name="Freeform 523"/>
              <p:cNvSpPr>
                <a:spLocks/>
              </p:cNvSpPr>
              <p:nvPr/>
            </p:nvSpPr>
            <p:spPr bwMode="auto">
              <a:xfrm>
                <a:off x="4703" y="4250"/>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45" name="Group 520"/>
            <p:cNvGrpSpPr>
              <a:grpSpLocks/>
            </p:cNvGrpSpPr>
            <p:nvPr/>
          </p:nvGrpSpPr>
          <p:grpSpPr bwMode="auto">
            <a:xfrm>
              <a:off x="4649" y="4250"/>
              <a:ext cx="55" cy="55"/>
              <a:chOff x="4649" y="4250"/>
              <a:chExt cx="55" cy="55"/>
            </a:xfrm>
          </p:grpSpPr>
          <p:sp>
            <p:nvSpPr>
              <p:cNvPr id="7464" name="Freeform 521"/>
              <p:cNvSpPr>
                <a:spLocks/>
              </p:cNvSpPr>
              <p:nvPr/>
            </p:nvSpPr>
            <p:spPr bwMode="auto">
              <a:xfrm>
                <a:off x="4649" y="4250"/>
                <a:ext cx="55" cy="55"/>
              </a:xfrm>
              <a:custGeom>
                <a:avLst/>
                <a:gdLst>
                  <a:gd name="T0" fmla="+- 0 4703 4649"/>
                  <a:gd name="T1" fmla="*/ T0 w 55"/>
                  <a:gd name="T2" fmla="+- 0 4250 4250"/>
                  <a:gd name="T3" fmla="*/ 4250 h 55"/>
                  <a:gd name="T4" fmla="+- 0 4660 4649"/>
                  <a:gd name="T5" fmla="*/ T4 w 55"/>
                  <a:gd name="T6" fmla="+- 0 4250 4250"/>
                  <a:gd name="T7" fmla="*/ 4250 h 55"/>
                  <a:gd name="T8" fmla="+- 0 4649 4649"/>
                  <a:gd name="T9" fmla="*/ T8 w 55"/>
                  <a:gd name="T10" fmla="+- 0 4294 4250"/>
                  <a:gd name="T11" fmla="*/ 4294 h 55"/>
                  <a:gd name="T12" fmla="+- 0 4692 4649"/>
                  <a:gd name="T13" fmla="*/ T12 w 55"/>
                  <a:gd name="T14" fmla="+- 0 4304 4250"/>
                  <a:gd name="T15" fmla="*/ 4304 h 55"/>
                  <a:gd name="T16" fmla="+- 0 4703 4649"/>
                  <a:gd name="T17" fmla="*/ T16 w 55"/>
                  <a:gd name="T18" fmla="+- 0 4250 4250"/>
                  <a:gd name="T19" fmla="*/ 4250 h 55"/>
                </a:gdLst>
                <a:ahLst/>
                <a:cxnLst>
                  <a:cxn ang="0">
                    <a:pos x="T1" y="T3"/>
                  </a:cxn>
                  <a:cxn ang="0">
                    <a:pos x="T5" y="T7"/>
                  </a:cxn>
                  <a:cxn ang="0">
                    <a:pos x="T9" y="T11"/>
                  </a:cxn>
                  <a:cxn ang="0">
                    <a:pos x="T13" y="T15"/>
                  </a:cxn>
                  <a:cxn ang="0">
                    <a:pos x="T17" y="T19"/>
                  </a:cxn>
                </a:cxnLst>
                <a:rect l="0" t="0" r="r" b="b"/>
                <a:pathLst>
                  <a:path w="55" h="55">
                    <a:moveTo>
                      <a:pt x="54" y="0"/>
                    </a:moveTo>
                    <a:lnTo>
                      <a:pt x="11" y="0"/>
                    </a:lnTo>
                    <a:lnTo>
                      <a:pt x="0" y="44"/>
                    </a:lnTo>
                    <a:lnTo>
                      <a:pt x="43" y="54"/>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46" name="Group 518"/>
            <p:cNvGrpSpPr>
              <a:grpSpLocks/>
            </p:cNvGrpSpPr>
            <p:nvPr/>
          </p:nvGrpSpPr>
          <p:grpSpPr bwMode="auto">
            <a:xfrm>
              <a:off x="4594" y="4337"/>
              <a:ext cx="87" cy="218"/>
              <a:chOff x="4594" y="4337"/>
              <a:chExt cx="87" cy="218"/>
            </a:xfrm>
          </p:grpSpPr>
          <p:sp>
            <p:nvSpPr>
              <p:cNvPr id="7463" name="Freeform 519"/>
              <p:cNvSpPr>
                <a:spLocks/>
              </p:cNvSpPr>
              <p:nvPr/>
            </p:nvSpPr>
            <p:spPr bwMode="auto">
              <a:xfrm>
                <a:off x="4594" y="4337"/>
                <a:ext cx="87" cy="218"/>
              </a:xfrm>
              <a:custGeom>
                <a:avLst/>
                <a:gdLst>
                  <a:gd name="T0" fmla="+- 0 4649 4594"/>
                  <a:gd name="T1" fmla="*/ T0 w 87"/>
                  <a:gd name="T2" fmla="+- 0 4337 4337"/>
                  <a:gd name="T3" fmla="*/ 4337 h 218"/>
                  <a:gd name="T4" fmla="+- 0 4594 4594"/>
                  <a:gd name="T5" fmla="*/ T4 w 87"/>
                  <a:gd name="T6" fmla="+- 0 4544 4337"/>
                  <a:gd name="T7" fmla="*/ 4544 h 218"/>
                  <a:gd name="T8" fmla="+- 0 4638 4594"/>
                  <a:gd name="T9" fmla="*/ T8 w 87"/>
                  <a:gd name="T10" fmla="+- 0 4555 4337"/>
                  <a:gd name="T11" fmla="*/ 4555 h 218"/>
                  <a:gd name="T12" fmla="+- 0 4681 4594"/>
                  <a:gd name="T13" fmla="*/ T12 w 87"/>
                  <a:gd name="T14" fmla="+- 0 4348 4337"/>
                  <a:gd name="T15" fmla="*/ 4348 h 218"/>
                  <a:gd name="T16" fmla="+- 0 4649 4594"/>
                  <a:gd name="T17" fmla="*/ T16 w 87"/>
                  <a:gd name="T18" fmla="+- 0 4337 4337"/>
                  <a:gd name="T19" fmla="*/ 4337 h 218"/>
                </a:gdLst>
                <a:ahLst/>
                <a:cxnLst>
                  <a:cxn ang="0">
                    <a:pos x="T1" y="T3"/>
                  </a:cxn>
                  <a:cxn ang="0">
                    <a:pos x="T5" y="T7"/>
                  </a:cxn>
                  <a:cxn ang="0">
                    <a:pos x="T9" y="T11"/>
                  </a:cxn>
                  <a:cxn ang="0">
                    <a:pos x="T13" y="T15"/>
                  </a:cxn>
                  <a:cxn ang="0">
                    <a:pos x="T17" y="T19"/>
                  </a:cxn>
                </a:cxnLst>
                <a:rect l="0" t="0" r="r" b="b"/>
                <a:pathLst>
                  <a:path w="87" h="218">
                    <a:moveTo>
                      <a:pt x="55" y="0"/>
                    </a:moveTo>
                    <a:lnTo>
                      <a:pt x="0" y="207"/>
                    </a:lnTo>
                    <a:lnTo>
                      <a:pt x="44" y="218"/>
                    </a:lnTo>
                    <a:lnTo>
                      <a:pt x="87" y="11"/>
                    </a:lnTo>
                    <a:lnTo>
                      <a:pt x="5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47" name="Group 516"/>
            <p:cNvGrpSpPr>
              <a:grpSpLocks/>
            </p:cNvGrpSpPr>
            <p:nvPr/>
          </p:nvGrpSpPr>
          <p:grpSpPr bwMode="auto">
            <a:xfrm>
              <a:off x="4594" y="4587"/>
              <a:ext cx="44" cy="11"/>
              <a:chOff x="4594" y="4587"/>
              <a:chExt cx="44" cy="11"/>
            </a:xfrm>
          </p:grpSpPr>
          <p:sp>
            <p:nvSpPr>
              <p:cNvPr id="7462" name="Freeform 517"/>
              <p:cNvSpPr>
                <a:spLocks/>
              </p:cNvSpPr>
              <p:nvPr/>
            </p:nvSpPr>
            <p:spPr bwMode="auto">
              <a:xfrm>
                <a:off x="4594" y="4587"/>
                <a:ext cx="44" cy="11"/>
              </a:xfrm>
              <a:custGeom>
                <a:avLst/>
                <a:gdLst>
                  <a:gd name="T0" fmla="+- 0 4594 4594"/>
                  <a:gd name="T1" fmla="*/ T0 w 44"/>
                  <a:gd name="T2" fmla="+- 0 4587 4587"/>
                  <a:gd name="T3" fmla="*/ 4587 h 11"/>
                  <a:gd name="T4" fmla="+- 0 4594 4594"/>
                  <a:gd name="T5" fmla="*/ T4 w 44"/>
                  <a:gd name="T6" fmla="+- 0 4598 4587"/>
                  <a:gd name="T7" fmla="*/ 4598 h 11"/>
                  <a:gd name="T8" fmla="+- 0 4638 4594"/>
                  <a:gd name="T9" fmla="*/ T8 w 44"/>
                  <a:gd name="T10" fmla="+- 0 4598 4587"/>
                  <a:gd name="T11" fmla="*/ 4598 h 11"/>
                  <a:gd name="T12" fmla="+- 0 4594 4594"/>
                  <a:gd name="T13" fmla="*/ T12 w 44"/>
                  <a:gd name="T14" fmla="+- 0 4587 4587"/>
                  <a:gd name="T15" fmla="*/ 4587 h 11"/>
                </a:gdLst>
                <a:ahLst/>
                <a:cxnLst>
                  <a:cxn ang="0">
                    <a:pos x="T1" y="T3"/>
                  </a:cxn>
                  <a:cxn ang="0">
                    <a:pos x="T5" y="T7"/>
                  </a:cxn>
                  <a:cxn ang="0">
                    <a:pos x="T9" y="T11"/>
                  </a:cxn>
                  <a:cxn ang="0">
                    <a:pos x="T13" y="T15"/>
                  </a:cxn>
                </a:cxnLst>
                <a:rect l="0" t="0" r="r" b="b"/>
                <a:pathLst>
                  <a:path w="44" h="11">
                    <a:moveTo>
                      <a:pt x="0" y="0"/>
                    </a:moveTo>
                    <a:lnTo>
                      <a:pt x="0" y="11"/>
                    </a:lnTo>
                    <a:lnTo>
                      <a:pt x="44" y="11"/>
                    </a:ln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48" name="Group 514"/>
            <p:cNvGrpSpPr>
              <a:grpSpLocks/>
            </p:cNvGrpSpPr>
            <p:nvPr/>
          </p:nvGrpSpPr>
          <p:grpSpPr bwMode="auto">
            <a:xfrm>
              <a:off x="4594" y="4598"/>
              <a:ext cx="2" cy="2"/>
              <a:chOff x="4594" y="4598"/>
              <a:chExt cx="2" cy="2"/>
            </a:xfrm>
          </p:grpSpPr>
          <p:sp>
            <p:nvSpPr>
              <p:cNvPr id="7461" name="Freeform 515"/>
              <p:cNvSpPr>
                <a:spLocks/>
              </p:cNvSpPr>
              <p:nvPr/>
            </p:nvSpPr>
            <p:spPr bwMode="auto">
              <a:xfrm>
                <a:off x="4594" y="4598"/>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49" name="Group 512"/>
            <p:cNvGrpSpPr>
              <a:grpSpLocks/>
            </p:cNvGrpSpPr>
            <p:nvPr/>
          </p:nvGrpSpPr>
          <p:grpSpPr bwMode="auto">
            <a:xfrm>
              <a:off x="4551" y="4598"/>
              <a:ext cx="87" cy="218"/>
              <a:chOff x="4551" y="4598"/>
              <a:chExt cx="87" cy="218"/>
            </a:xfrm>
          </p:grpSpPr>
          <p:sp>
            <p:nvSpPr>
              <p:cNvPr id="7460" name="Freeform 513"/>
              <p:cNvSpPr>
                <a:spLocks/>
              </p:cNvSpPr>
              <p:nvPr/>
            </p:nvSpPr>
            <p:spPr bwMode="auto">
              <a:xfrm>
                <a:off x="4551" y="4598"/>
                <a:ext cx="87" cy="218"/>
              </a:xfrm>
              <a:custGeom>
                <a:avLst/>
                <a:gdLst>
                  <a:gd name="T0" fmla="+- 0 4638 4551"/>
                  <a:gd name="T1" fmla="*/ T0 w 87"/>
                  <a:gd name="T2" fmla="+- 0 4598 4598"/>
                  <a:gd name="T3" fmla="*/ 4598 h 218"/>
                  <a:gd name="T4" fmla="+- 0 4594 4551"/>
                  <a:gd name="T5" fmla="*/ T4 w 87"/>
                  <a:gd name="T6" fmla="+- 0 4598 4598"/>
                  <a:gd name="T7" fmla="*/ 4598 h 218"/>
                  <a:gd name="T8" fmla="+- 0 4551 4551"/>
                  <a:gd name="T9" fmla="*/ T8 w 87"/>
                  <a:gd name="T10" fmla="+- 0 4805 4598"/>
                  <a:gd name="T11" fmla="*/ 4805 h 218"/>
                  <a:gd name="T12" fmla="+- 0 4594 4551"/>
                  <a:gd name="T13" fmla="*/ T12 w 87"/>
                  <a:gd name="T14" fmla="+- 0 4816 4598"/>
                  <a:gd name="T15" fmla="*/ 4816 h 218"/>
                  <a:gd name="T16" fmla="+- 0 4638 4551"/>
                  <a:gd name="T17" fmla="*/ T16 w 87"/>
                  <a:gd name="T18" fmla="+- 0 4598 4598"/>
                  <a:gd name="T19" fmla="*/ 4598 h 218"/>
                </a:gdLst>
                <a:ahLst/>
                <a:cxnLst>
                  <a:cxn ang="0">
                    <a:pos x="T1" y="T3"/>
                  </a:cxn>
                  <a:cxn ang="0">
                    <a:pos x="T5" y="T7"/>
                  </a:cxn>
                  <a:cxn ang="0">
                    <a:pos x="T9" y="T11"/>
                  </a:cxn>
                  <a:cxn ang="0">
                    <a:pos x="T13" y="T15"/>
                  </a:cxn>
                  <a:cxn ang="0">
                    <a:pos x="T17" y="T19"/>
                  </a:cxn>
                </a:cxnLst>
                <a:rect l="0" t="0" r="r" b="b"/>
                <a:pathLst>
                  <a:path w="87" h="218">
                    <a:moveTo>
                      <a:pt x="87" y="0"/>
                    </a:moveTo>
                    <a:lnTo>
                      <a:pt x="43" y="0"/>
                    </a:lnTo>
                    <a:lnTo>
                      <a:pt x="0" y="207"/>
                    </a:lnTo>
                    <a:lnTo>
                      <a:pt x="43" y="218"/>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50" name="Group 510"/>
            <p:cNvGrpSpPr>
              <a:grpSpLocks/>
            </p:cNvGrpSpPr>
            <p:nvPr/>
          </p:nvGrpSpPr>
          <p:grpSpPr bwMode="auto">
            <a:xfrm>
              <a:off x="4518" y="4848"/>
              <a:ext cx="66" cy="164"/>
              <a:chOff x="4518" y="4848"/>
              <a:chExt cx="66" cy="164"/>
            </a:xfrm>
          </p:grpSpPr>
          <p:sp>
            <p:nvSpPr>
              <p:cNvPr id="7459" name="Freeform 511"/>
              <p:cNvSpPr>
                <a:spLocks/>
              </p:cNvSpPr>
              <p:nvPr/>
            </p:nvSpPr>
            <p:spPr bwMode="auto">
              <a:xfrm>
                <a:off x="4518" y="4848"/>
                <a:ext cx="66" cy="164"/>
              </a:xfrm>
              <a:custGeom>
                <a:avLst/>
                <a:gdLst>
                  <a:gd name="T0" fmla="+- 0 4540 4518"/>
                  <a:gd name="T1" fmla="*/ T0 w 66"/>
                  <a:gd name="T2" fmla="+- 0 4848 4848"/>
                  <a:gd name="T3" fmla="*/ 4848 h 164"/>
                  <a:gd name="T4" fmla="+- 0 4518 4518"/>
                  <a:gd name="T5" fmla="*/ T4 w 66"/>
                  <a:gd name="T6" fmla="+- 0 5012 4848"/>
                  <a:gd name="T7" fmla="*/ 5012 h 164"/>
                  <a:gd name="T8" fmla="+- 0 4562 4518"/>
                  <a:gd name="T9" fmla="*/ T8 w 66"/>
                  <a:gd name="T10" fmla="+- 0 5012 4848"/>
                  <a:gd name="T11" fmla="*/ 5012 h 164"/>
                  <a:gd name="T12" fmla="+- 0 4584 4518"/>
                  <a:gd name="T13" fmla="*/ T12 w 66"/>
                  <a:gd name="T14" fmla="+- 0 4859 4848"/>
                  <a:gd name="T15" fmla="*/ 4859 h 164"/>
                  <a:gd name="T16" fmla="+- 0 4540 4518"/>
                  <a:gd name="T17" fmla="*/ T16 w 66"/>
                  <a:gd name="T18" fmla="+- 0 4848 4848"/>
                  <a:gd name="T19" fmla="*/ 4848 h 164"/>
                </a:gdLst>
                <a:ahLst/>
                <a:cxnLst>
                  <a:cxn ang="0">
                    <a:pos x="T1" y="T3"/>
                  </a:cxn>
                  <a:cxn ang="0">
                    <a:pos x="T5" y="T7"/>
                  </a:cxn>
                  <a:cxn ang="0">
                    <a:pos x="T9" y="T11"/>
                  </a:cxn>
                  <a:cxn ang="0">
                    <a:pos x="T13" y="T15"/>
                  </a:cxn>
                  <a:cxn ang="0">
                    <a:pos x="T17" y="T19"/>
                  </a:cxn>
                </a:cxnLst>
                <a:rect l="0" t="0" r="r" b="b"/>
                <a:pathLst>
                  <a:path w="66" h="164">
                    <a:moveTo>
                      <a:pt x="22" y="0"/>
                    </a:moveTo>
                    <a:lnTo>
                      <a:pt x="0" y="164"/>
                    </a:lnTo>
                    <a:lnTo>
                      <a:pt x="44" y="164"/>
                    </a:lnTo>
                    <a:lnTo>
                      <a:pt x="66" y="1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51" name="Group 508"/>
            <p:cNvGrpSpPr>
              <a:grpSpLocks/>
            </p:cNvGrpSpPr>
            <p:nvPr/>
          </p:nvGrpSpPr>
          <p:grpSpPr bwMode="auto">
            <a:xfrm>
              <a:off x="4518" y="5012"/>
              <a:ext cx="2" cy="2"/>
              <a:chOff x="4518" y="5012"/>
              <a:chExt cx="2" cy="2"/>
            </a:xfrm>
          </p:grpSpPr>
          <p:sp>
            <p:nvSpPr>
              <p:cNvPr id="7458" name="Freeform 509"/>
              <p:cNvSpPr>
                <a:spLocks/>
              </p:cNvSpPr>
              <p:nvPr/>
            </p:nvSpPr>
            <p:spPr bwMode="auto">
              <a:xfrm>
                <a:off x="4518" y="5012"/>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52" name="Group 506"/>
            <p:cNvGrpSpPr>
              <a:grpSpLocks/>
            </p:cNvGrpSpPr>
            <p:nvPr/>
          </p:nvGrpSpPr>
          <p:grpSpPr bwMode="auto">
            <a:xfrm>
              <a:off x="4508" y="5012"/>
              <a:ext cx="55" cy="55"/>
              <a:chOff x="4508" y="5012"/>
              <a:chExt cx="55" cy="55"/>
            </a:xfrm>
          </p:grpSpPr>
          <p:sp>
            <p:nvSpPr>
              <p:cNvPr id="7457" name="Freeform 507"/>
              <p:cNvSpPr>
                <a:spLocks/>
              </p:cNvSpPr>
              <p:nvPr/>
            </p:nvSpPr>
            <p:spPr bwMode="auto">
              <a:xfrm>
                <a:off x="4508" y="5012"/>
                <a:ext cx="55" cy="55"/>
              </a:xfrm>
              <a:custGeom>
                <a:avLst/>
                <a:gdLst>
                  <a:gd name="T0" fmla="+- 0 4562 4508"/>
                  <a:gd name="T1" fmla="*/ T0 w 55"/>
                  <a:gd name="T2" fmla="+- 0 5012 5012"/>
                  <a:gd name="T3" fmla="*/ 5012 h 55"/>
                  <a:gd name="T4" fmla="+- 0 4518 4508"/>
                  <a:gd name="T5" fmla="*/ T4 w 55"/>
                  <a:gd name="T6" fmla="+- 0 5012 5012"/>
                  <a:gd name="T7" fmla="*/ 5012 h 55"/>
                  <a:gd name="T8" fmla="+- 0 4508 4508"/>
                  <a:gd name="T9" fmla="*/ T8 w 55"/>
                  <a:gd name="T10" fmla="+- 0 5066 5012"/>
                  <a:gd name="T11" fmla="*/ 5066 h 55"/>
                  <a:gd name="T12" fmla="+- 0 4551 4508"/>
                  <a:gd name="T13" fmla="*/ T12 w 55"/>
                  <a:gd name="T14" fmla="+- 0 5066 5012"/>
                  <a:gd name="T15" fmla="*/ 5066 h 55"/>
                  <a:gd name="T16" fmla="+- 0 4562 4508"/>
                  <a:gd name="T17" fmla="*/ T16 w 55"/>
                  <a:gd name="T18" fmla="+- 0 5012 5012"/>
                  <a:gd name="T19" fmla="*/ 5012 h 55"/>
                </a:gdLst>
                <a:ahLst/>
                <a:cxnLst>
                  <a:cxn ang="0">
                    <a:pos x="T1" y="T3"/>
                  </a:cxn>
                  <a:cxn ang="0">
                    <a:pos x="T5" y="T7"/>
                  </a:cxn>
                  <a:cxn ang="0">
                    <a:pos x="T9" y="T11"/>
                  </a:cxn>
                  <a:cxn ang="0">
                    <a:pos x="T13" y="T15"/>
                  </a:cxn>
                  <a:cxn ang="0">
                    <a:pos x="T17" y="T19"/>
                  </a:cxn>
                </a:cxnLst>
                <a:rect l="0" t="0" r="r" b="b"/>
                <a:pathLst>
                  <a:path w="55" h="55">
                    <a:moveTo>
                      <a:pt x="54" y="0"/>
                    </a:moveTo>
                    <a:lnTo>
                      <a:pt x="10" y="0"/>
                    </a:lnTo>
                    <a:lnTo>
                      <a:pt x="0" y="54"/>
                    </a:lnTo>
                    <a:lnTo>
                      <a:pt x="43" y="54"/>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53" name="Group 504"/>
            <p:cNvGrpSpPr>
              <a:grpSpLocks/>
            </p:cNvGrpSpPr>
            <p:nvPr/>
          </p:nvGrpSpPr>
          <p:grpSpPr bwMode="auto">
            <a:xfrm>
              <a:off x="4497" y="5109"/>
              <a:ext cx="55" cy="142"/>
              <a:chOff x="4497" y="5109"/>
              <a:chExt cx="55" cy="142"/>
            </a:xfrm>
          </p:grpSpPr>
          <p:sp>
            <p:nvSpPr>
              <p:cNvPr id="7456" name="Freeform 505"/>
              <p:cNvSpPr>
                <a:spLocks/>
              </p:cNvSpPr>
              <p:nvPr/>
            </p:nvSpPr>
            <p:spPr bwMode="auto">
              <a:xfrm>
                <a:off x="4497" y="5109"/>
                <a:ext cx="55" cy="142"/>
              </a:xfrm>
              <a:custGeom>
                <a:avLst/>
                <a:gdLst>
                  <a:gd name="T0" fmla="+- 0 4551 4497"/>
                  <a:gd name="T1" fmla="*/ T0 w 55"/>
                  <a:gd name="T2" fmla="+- 0 5109 5109"/>
                  <a:gd name="T3" fmla="*/ 5109 h 142"/>
                  <a:gd name="T4" fmla="+- 0 4508 4497"/>
                  <a:gd name="T5" fmla="*/ T4 w 55"/>
                  <a:gd name="T6" fmla="+- 0 5109 5109"/>
                  <a:gd name="T7" fmla="*/ 5109 h 142"/>
                  <a:gd name="T8" fmla="+- 0 4497 4497"/>
                  <a:gd name="T9" fmla="*/ T8 w 55"/>
                  <a:gd name="T10" fmla="+- 0 5240 5109"/>
                  <a:gd name="T11" fmla="*/ 5240 h 142"/>
                  <a:gd name="T12" fmla="+- 0 4540 4497"/>
                  <a:gd name="T13" fmla="*/ T12 w 55"/>
                  <a:gd name="T14" fmla="+- 0 5251 5109"/>
                  <a:gd name="T15" fmla="*/ 5251 h 142"/>
                  <a:gd name="T16" fmla="+- 0 4551 4497"/>
                  <a:gd name="T17" fmla="*/ T16 w 55"/>
                  <a:gd name="T18" fmla="+- 0 5109 5109"/>
                  <a:gd name="T19" fmla="*/ 5109 h 142"/>
                </a:gdLst>
                <a:ahLst/>
                <a:cxnLst>
                  <a:cxn ang="0">
                    <a:pos x="T1" y="T3"/>
                  </a:cxn>
                  <a:cxn ang="0">
                    <a:pos x="T5" y="T7"/>
                  </a:cxn>
                  <a:cxn ang="0">
                    <a:pos x="T9" y="T11"/>
                  </a:cxn>
                  <a:cxn ang="0">
                    <a:pos x="T13" y="T15"/>
                  </a:cxn>
                  <a:cxn ang="0">
                    <a:pos x="T17" y="T19"/>
                  </a:cxn>
                </a:cxnLst>
                <a:rect l="0" t="0" r="r" b="b"/>
                <a:pathLst>
                  <a:path w="55" h="142">
                    <a:moveTo>
                      <a:pt x="54" y="0"/>
                    </a:moveTo>
                    <a:lnTo>
                      <a:pt x="11" y="0"/>
                    </a:lnTo>
                    <a:lnTo>
                      <a:pt x="0" y="131"/>
                    </a:lnTo>
                    <a:lnTo>
                      <a:pt x="43" y="142"/>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54" name="Group 502"/>
            <p:cNvGrpSpPr>
              <a:grpSpLocks/>
            </p:cNvGrpSpPr>
            <p:nvPr/>
          </p:nvGrpSpPr>
          <p:grpSpPr bwMode="auto">
            <a:xfrm>
              <a:off x="4540" y="5251"/>
              <a:ext cx="2" cy="2"/>
              <a:chOff x="4540" y="5251"/>
              <a:chExt cx="2" cy="2"/>
            </a:xfrm>
          </p:grpSpPr>
          <p:sp>
            <p:nvSpPr>
              <p:cNvPr id="7455" name="Freeform 503"/>
              <p:cNvSpPr>
                <a:spLocks/>
              </p:cNvSpPr>
              <p:nvPr/>
            </p:nvSpPr>
            <p:spPr bwMode="auto">
              <a:xfrm>
                <a:off x="4540" y="5251"/>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55" name="Group 500"/>
            <p:cNvGrpSpPr>
              <a:grpSpLocks/>
            </p:cNvGrpSpPr>
            <p:nvPr/>
          </p:nvGrpSpPr>
          <p:grpSpPr bwMode="auto">
            <a:xfrm>
              <a:off x="4475" y="5240"/>
              <a:ext cx="66" cy="87"/>
              <a:chOff x="4475" y="5240"/>
              <a:chExt cx="66" cy="87"/>
            </a:xfrm>
          </p:grpSpPr>
          <p:sp>
            <p:nvSpPr>
              <p:cNvPr id="7454" name="Freeform 501"/>
              <p:cNvSpPr>
                <a:spLocks/>
              </p:cNvSpPr>
              <p:nvPr/>
            </p:nvSpPr>
            <p:spPr bwMode="auto">
              <a:xfrm>
                <a:off x="4475" y="5240"/>
                <a:ext cx="66" cy="87"/>
              </a:xfrm>
              <a:custGeom>
                <a:avLst/>
                <a:gdLst>
                  <a:gd name="T0" fmla="+- 0 4497 4475"/>
                  <a:gd name="T1" fmla="*/ T0 w 66"/>
                  <a:gd name="T2" fmla="+- 0 5240 5240"/>
                  <a:gd name="T3" fmla="*/ 5240 h 87"/>
                  <a:gd name="T4" fmla="+- 0 4475 4475"/>
                  <a:gd name="T5" fmla="*/ T4 w 66"/>
                  <a:gd name="T6" fmla="+- 0 5327 5240"/>
                  <a:gd name="T7" fmla="*/ 5327 h 87"/>
                  <a:gd name="T8" fmla="+- 0 4518 4475"/>
                  <a:gd name="T9" fmla="*/ T8 w 66"/>
                  <a:gd name="T10" fmla="+- 0 5327 5240"/>
                  <a:gd name="T11" fmla="*/ 5327 h 87"/>
                  <a:gd name="T12" fmla="+- 0 4540 4475"/>
                  <a:gd name="T13" fmla="*/ T12 w 66"/>
                  <a:gd name="T14" fmla="+- 0 5251 5240"/>
                  <a:gd name="T15" fmla="*/ 5251 h 87"/>
                  <a:gd name="T16" fmla="+- 0 4497 4475"/>
                  <a:gd name="T17" fmla="*/ T16 w 66"/>
                  <a:gd name="T18" fmla="+- 0 5240 5240"/>
                  <a:gd name="T19" fmla="*/ 5240 h 87"/>
                </a:gdLst>
                <a:ahLst/>
                <a:cxnLst>
                  <a:cxn ang="0">
                    <a:pos x="T1" y="T3"/>
                  </a:cxn>
                  <a:cxn ang="0">
                    <a:pos x="T5" y="T7"/>
                  </a:cxn>
                  <a:cxn ang="0">
                    <a:pos x="T9" y="T11"/>
                  </a:cxn>
                  <a:cxn ang="0">
                    <a:pos x="T13" y="T15"/>
                  </a:cxn>
                  <a:cxn ang="0">
                    <a:pos x="T17" y="T19"/>
                  </a:cxn>
                </a:cxnLst>
                <a:rect l="0" t="0" r="r" b="b"/>
                <a:pathLst>
                  <a:path w="66" h="87">
                    <a:moveTo>
                      <a:pt x="22" y="0"/>
                    </a:moveTo>
                    <a:lnTo>
                      <a:pt x="0" y="87"/>
                    </a:lnTo>
                    <a:lnTo>
                      <a:pt x="43" y="87"/>
                    </a:lnTo>
                    <a:lnTo>
                      <a:pt x="65" y="1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56" name="Group 498"/>
            <p:cNvGrpSpPr>
              <a:grpSpLocks/>
            </p:cNvGrpSpPr>
            <p:nvPr/>
          </p:nvGrpSpPr>
          <p:grpSpPr bwMode="auto">
            <a:xfrm>
              <a:off x="4453" y="5370"/>
              <a:ext cx="66" cy="131"/>
              <a:chOff x="4453" y="5370"/>
              <a:chExt cx="66" cy="131"/>
            </a:xfrm>
          </p:grpSpPr>
          <p:sp>
            <p:nvSpPr>
              <p:cNvPr id="7453" name="Freeform 499"/>
              <p:cNvSpPr>
                <a:spLocks/>
              </p:cNvSpPr>
              <p:nvPr/>
            </p:nvSpPr>
            <p:spPr bwMode="auto">
              <a:xfrm>
                <a:off x="4453" y="5370"/>
                <a:ext cx="66" cy="131"/>
              </a:xfrm>
              <a:custGeom>
                <a:avLst/>
                <a:gdLst>
                  <a:gd name="T0" fmla="+- 0 4518 4453"/>
                  <a:gd name="T1" fmla="*/ T0 w 66"/>
                  <a:gd name="T2" fmla="+- 0 5370 5370"/>
                  <a:gd name="T3" fmla="*/ 5370 h 131"/>
                  <a:gd name="T4" fmla="+- 0 4475 4453"/>
                  <a:gd name="T5" fmla="*/ T4 w 66"/>
                  <a:gd name="T6" fmla="+- 0 5370 5370"/>
                  <a:gd name="T7" fmla="*/ 5370 h 131"/>
                  <a:gd name="T8" fmla="+- 0 4453 4453"/>
                  <a:gd name="T9" fmla="*/ T8 w 66"/>
                  <a:gd name="T10" fmla="+- 0 5490 5370"/>
                  <a:gd name="T11" fmla="*/ 5490 h 131"/>
                  <a:gd name="T12" fmla="+- 0 4497 4453"/>
                  <a:gd name="T13" fmla="*/ T12 w 66"/>
                  <a:gd name="T14" fmla="+- 0 5501 5370"/>
                  <a:gd name="T15" fmla="*/ 5501 h 131"/>
                  <a:gd name="T16" fmla="+- 0 4518 4453"/>
                  <a:gd name="T17" fmla="*/ T16 w 66"/>
                  <a:gd name="T18" fmla="+- 0 5370 5370"/>
                  <a:gd name="T19" fmla="*/ 5370 h 131"/>
                </a:gdLst>
                <a:ahLst/>
                <a:cxnLst>
                  <a:cxn ang="0">
                    <a:pos x="T1" y="T3"/>
                  </a:cxn>
                  <a:cxn ang="0">
                    <a:pos x="T5" y="T7"/>
                  </a:cxn>
                  <a:cxn ang="0">
                    <a:pos x="T9" y="T11"/>
                  </a:cxn>
                  <a:cxn ang="0">
                    <a:pos x="T13" y="T15"/>
                  </a:cxn>
                  <a:cxn ang="0">
                    <a:pos x="T17" y="T19"/>
                  </a:cxn>
                </a:cxnLst>
                <a:rect l="0" t="0" r="r" b="b"/>
                <a:pathLst>
                  <a:path w="66" h="131">
                    <a:moveTo>
                      <a:pt x="65" y="0"/>
                    </a:moveTo>
                    <a:lnTo>
                      <a:pt x="22" y="0"/>
                    </a:lnTo>
                    <a:lnTo>
                      <a:pt x="0" y="120"/>
                    </a:lnTo>
                    <a:lnTo>
                      <a:pt x="44" y="131"/>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57" name="Group 496"/>
            <p:cNvGrpSpPr>
              <a:grpSpLocks/>
            </p:cNvGrpSpPr>
            <p:nvPr/>
          </p:nvGrpSpPr>
          <p:grpSpPr bwMode="auto">
            <a:xfrm>
              <a:off x="4497" y="5501"/>
              <a:ext cx="2" cy="2"/>
              <a:chOff x="4497" y="5501"/>
              <a:chExt cx="2" cy="2"/>
            </a:xfrm>
          </p:grpSpPr>
          <p:sp>
            <p:nvSpPr>
              <p:cNvPr id="7452" name="Freeform 497"/>
              <p:cNvSpPr>
                <a:spLocks/>
              </p:cNvSpPr>
              <p:nvPr/>
            </p:nvSpPr>
            <p:spPr bwMode="auto">
              <a:xfrm>
                <a:off x="4497" y="5501"/>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58" name="Group 494"/>
            <p:cNvGrpSpPr>
              <a:grpSpLocks/>
            </p:cNvGrpSpPr>
            <p:nvPr/>
          </p:nvGrpSpPr>
          <p:grpSpPr bwMode="auto">
            <a:xfrm>
              <a:off x="4421" y="5490"/>
              <a:ext cx="77" cy="99"/>
              <a:chOff x="4421" y="5490"/>
              <a:chExt cx="77" cy="99"/>
            </a:xfrm>
          </p:grpSpPr>
          <p:sp>
            <p:nvSpPr>
              <p:cNvPr id="7451" name="Freeform 495"/>
              <p:cNvSpPr>
                <a:spLocks/>
              </p:cNvSpPr>
              <p:nvPr/>
            </p:nvSpPr>
            <p:spPr bwMode="auto">
              <a:xfrm>
                <a:off x="4421" y="5490"/>
                <a:ext cx="77" cy="99"/>
              </a:xfrm>
              <a:custGeom>
                <a:avLst/>
                <a:gdLst>
                  <a:gd name="T0" fmla="+- 0 4453 4421"/>
                  <a:gd name="T1" fmla="*/ T0 w 77"/>
                  <a:gd name="T2" fmla="+- 0 5490 5490"/>
                  <a:gd name="T3" fmla="*/ 5490 h 99"/>
                  <a:gd name="T4" fmla="+- 0 4421 4421"/>
                  <a:gd name="T5" fmla="*/ T4 w 77"/>
                  <a:gd name="T6" fmla="+- 0 5577 5490"/>
                  <a:gd name="T7" fmla="*/ 5577 h 99"/>
                  <a:gd name="T8" fmla="+- 0 4464 4421"/>
                  <a:gd name="T9" fmla="*/ T8 w 77"/>
                  <a:gd name="T10" fmla="+- 0 5588 5490"/>
                  <a:gd name="T11" fmla="*/ 5588 h 99"/>
                  <a:gd name="T12" fmla="+- 0 4497 4421"/>
                  <a:gd name="T13" fmla="*/ T12 w 77"/>
                  <a:gd name="T14" fmla="+- 0 5501 5490"/>
                  <a:gd name="T15" fmla="*/ 5501 h 99"/>
                  <a:gd name="T16" fmla="+- 0 4453 4421"/>
                  <a:gd name="T17" fmla="*/ T16 w 77"/>
                  <a:gd name="T18" fmla="+- 0 5490 5490"/>
                  <a:gd name="T19" fmla="*/ 5490 h 99"/>
                </a:gdLst>
                <a:ahLst/>
                <a:cxnLst>
                  <a:cxn ang="0">
                    <a:pos x="T1" y="T3"/>
                  </a:cxn>
                  <a:cxn ang="0">
                    <a:pos x="T5" y="T7"/>
                  </a:cxn>
                  <a:cxn ang="0">
                    <a:pos x="T9" y="T11"/>
                  </a:cxn>
                  <a:cxn ang="0">
                    <a:pos x="T13" y="T15"/>
                  </a:cxn>
                  <a:cxn ang="0">
                    <a:pos x="T17" y="T19"/>
                  </a:cxn>
                </a:cxnLst>
                <a:rect l="0" t="0" r="r" b="b"/>
                <a:pathLst>
                  <a:path w="77" h="99">
                    <a:moveTo>
                      <a:pt x="32" y="0"/>
                    </a:moveTo>
                    <a:lnTo>
                      <a:pt x="0" y="87"/>
                    </a:lnTo>
                    <a:lnTo>
                      <a:pt x="43" y="98"/>
                    </a:lnTo>
                    <a:lnTo>
                      <a:pt x="76" y="11"/>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59" name="Group 492"/>
            <p:cNvGrpSpPr>
              <a:grpSpLocks/>
            </p:cNvGrpSpPr>
            <p:nvPr/>
          </p:nvGrpSpPr>
          <p:grpSpPr bwMode="auto">
            <a:xfrm>
              <a:off x="4334" y="5610"/>
              <a:ext cx="120" cy="218"/>
              <a:chOff x="4334" y="5610"/>
              <a:chExt cx="120" cy="218"/>
            </a:xfrm>
          </p:grpSpPr>
          <p:sp>
            <p:nvSpPr>
              <p:cNvPr id="7450" name="Freeform 493"/>
              <p:cNvSpPr>
                <a:spLocks/>
              </p:cNvSpPr>
              <p:nvPr/>
            </p:nvSpPr>
            <p:spPr bwMode="auto">
              <a:xfrm>
                <a:off x="4334" y="5610"/>
                <a:ext cx="120" cy="218"/>
              </a:xfrm>
              <a:custGeom>
                <a:avLst/>
                <a:gdLst>
                  <a:gd name="T0" fmla="+- 0 4410 4334"/>
                  <a:gd name="T1" fmla="*/ T0 w 120"/>
                  <a:gd name="T2" fmla="+- 0 5610 5610"/>
                  <a:gd name="T3" fmla="*/ 5610 h 218"/>
                  <a:gd name="T4" fmla="+- 0 4334 4334"/>
                  <a:gd name="T5" fmla="*/ T4 w 120"/>
                  <a:gd name="T6" fmla="+- 0 5816 5610"/>
                  <a:gd name="T7" fmla="*/ 5816 h 218"/>
                  <a:gd name="T8" fmla="+- 0 4366 4334"/>
                  <a:gd name="T9" fmla="*/ T8 w 120"/>
                  <a:gd name="T10" fmla="+- 0 5827 5610"/>
                  <a:gd name="T11" fmla="*/ 5827 h 218"/>
                  <a:gd name="T12" fmla="+- 0 4453 4334"/>
                  <a:gd name="T13" fmla="*/ T12 w 120"/>
                  <a:gd name="T14" fmla="+- 0 5632 5610"/>
                  <a:gd name="T15" fmla="*/ 5632 h 218"/>
                  <a:gd name="T16" fmla="+- 0 4410 4334"/>
                  <a:gd name="T17" fmla="*/ T16 w 120"/>
                  <a:gd name="T18" fmla="+- 0 5610 5610"/>
                  <a:gd name="T19" fmla="*/ 5610 h 218"/>
                </a:gdLst>
                <a:ahLst/>
                <a:cxnLst>
                  <a:cxn ang="0">
                    <a:pos x="T1" y="T3"/>
                  </a:cxn>
                  <a:cxn ang="0">
                    <a:pos x="T5" y="T7"/>
                  </a:cxn>
                  <a:cxn ang="0">
                    <a:pos x="T9" y="T11"/>
                  </a:cxn>
                  <a:cxn ang="0">
                    <a:pos x="T13" y="T15"/>
                  </a:cxn>
                  <a:cxn ang="0">
                    <a:pos x="T17" y="T19"/>
                  </a:cxn>
                </a:cxnLst>
                <a:rect l="0" t="0" r="r" b="b"/>
                <a:pathLst>
                  <a:path w="120" h="218">
                    <a:moveTo>
                      <a:pt x="76" y="0"/>
                    </a:moveTo>
                    <a:lnTo>
                      <a:pt x="0" y="206"/>
                    </a:lnTo>
                    <a:lnTo>
                      <a:pt x="32" y="217"/>
                    </a:lnTo>
                    <a:lnTo>
                      <a:pt x="119" y="22"/>
                    </a:lnTo>
                    <a:lnTo>
                      <a:pt x="7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60" name="Group 490"/>
            <p:cNvGrpSpPr>
              <a:grpSpLocks/>
            </p:cNvGrpSpPr>
            <p:nvPr/>
          </p:nvGrpSpPr>
          <p:grpSpPr bwMode="auto">
            <a:xfrm>
              <a:off x="4290" y="5860"/>
              <a:ext cx="66" cy="77"/>
              <a:chOff x="4290" y="5860"/>
              <a:chExt cx="66" cy="77"/>
            </a:xfrm>
          </p:grpSpPr>
          <p:sp>
            <p:nvSpPr>
              <p:cNvPr id="7449" name="Freeform 491"/>
              <p:cNvSpPr>
                <a:spLocks/>
              </p:cNvSpPr>
              <p:nvPr/>
            </p:nvSpPr>
            <p:spPr bwMode="auto">
              <a:xfrm>
                <a:off x="4290" y="5860"/>
                <a:ext cx="66" cy="77"/>
              </a:xfrm>
              <a:custGeom>
                <a:avLst/>
                <a:gdLst>
                  <a:gd name="T0" fmla="+- 0 4312 4290"/>
                  <a:gd name="T1" fmla="*/ T0 w 66"/>
                  <a:gd name="T2" fmla="+- 0 5860 5860"/>
                  <a:gd name="T3" fmla="*/ 5860 h 77"/>
                  <a:gd name="T4" fmla="+- 0 4290 4290"/>
                  <a:gd name="T5" fmla="*/ T4 w 66"/>
                  <a:gd name="T6" fmla="+- 0 5914 5860"/>
                  <a:gd name="T7" fmla="*/ 5914 h 77"/>
                  <a:gd name="T8" fmla="+- 0 4334 4290"/>
                  <a:gd name="T9" fmla="*/ T8 w 66"/>
                  <a:gd name="T10" fmla="+- 0 5936 5860"/>
                  <a:gd name="T11" fmla="*/ 5936 h 77"/>
                  <a:gd name="T12" fmla="+- 0 4356 4290"/>
                  <a:gd name="T13" fmla="*/ T12 w 66"/>
                  <a:gd name="T14" fmla="+- 0 5871 5860"/>
                  <a:gd name="T15" fmla="*/ 5871 h 77"/>
                  <a:gd name="T16" fmla="+- 0 4312 4290"/>
                  <a:gd name="T17" fmla="*/ T16 w 66"/>
                  <a:gd name="T18" fmla="+- 0 5860 5860"/>
                  <a:gd name="T19" fmla="*/ 5860 h 77"/>
                </a:gdLst>
                <a:ahLst/>
                <a:cxnLst>
                  <a:cxn ang="0">
                    <a:pos x="T1" y="T3"/>
                  </a:cxn>
                  <a:cxn ang="0">
                    <a:pos x="T5" y="T7"/>
                  </a:cxn>
                  <a:cxn ang="0">
                    <a:pos x="T9" y="T11"/>
                  </a:cxn>
                  <a:cxn ang="0">
                    <a:pos x="T13" y="T15"/>
                  </a:cxn>
                  <a:cxn ang="0">
                    <a:pos x="T17" y="T19"/>
                  </a:cxn>
                </a:cxnLst>
                <a:rect l="0" t="0" r="r" b="b"/>
                <a:pathLst>
                  <a:path w="66" h="77">
                    <a:moveTo>
                      <a:pt x="22" y="0"/>
                    </a:moveTo>
                    <a:lnTo>
                      <a:pt x="0" y="54"/>
                    </a:lnTo>
                    <a:lnTo>
                      <a:pt x="44" y="76"/>
                    </a:lnTo>
                    <a:lnTo>
                      <a:pt x="66" y="1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61" name="Group 484"/>
            <p:cNvGrpSpPr>
              <a:grpSpLocks/>
            </p:cNvGrpSpPr>
            <p:nvPr/>
          </p:nvGrpSpPr>
          <p:grpSpPr bwMode="auto">
            <a:xfrm>
              <a:off x="761" y="5392"/>
              <a:ext cx="3541" cy="327"/>
              <a:chOff x="761" y="5392"/>
              <a:chExt cx="3541" cy="327"/>
            </a:xfrm>
          </p:grpSpPr>
          <p:sp>
            <p:nvSpPr>
              <p:cNvPr id="7444" name="Freeform 489"/>
              <p:cNvSpPr>
                <a:spLocks/>
              </p:cNvSpPr>
              <p:nvPr/>
            </p:nvSpPr>
            <p:spPr bwMode="auto">
              <a:xfrm>
                <a:off x="761" y="5392"/>
                <a:ext cx="3541" cy="327"/>
              </a:xfrm>
              <a:custGeom>
                <a:avLst/>
                <a:gdLst>
                  <a:gd name="T0" fmla="+- 0 1467 761"/>
                  <a:gd name="T1" fmla="*/ T0 w 3541"/>
                  <a:gd name="T2" fmla="+- 0 5653 5392"/>
                  <a:gd name="T3" fmla="*/ 5653 h 327"/>
                  <a:gd name="T4" fmla="+- 0 761 761"/>
                  <a:gd name="T5" fmla="*/ T4 w 3541"/>
                  <a:gd name="T6" fmla="+- 0 5697 5392"/>
                  <a:gd name="T7" fmla="*/ 5697 h 327"/>
                  <a:gd name="T8" fmla="+- 0 761 761"/>
                  <a:gd name="T9" fmla="*/ T8 w 3541"/>
                  <a:gd name="T10" fmla="+- 0 5719 5392"/>
                  <a:gd name="T11" fmla="*/ 5719 h 327"/>
                  <a:gd name="T12" fmla="+- 0 1467 761"/>
                  <a:gd name="T13" fmla="*/ T12 w 3541"/>
                  <a:gd name="T14" fmla="+- 0 5675 5392"/>
                  <a:gd name="T15" fmla="*/ 5675 h 327"/>
                  <a:gd name="T16" fmla="+- 0 1467 761"/>
                  <a:gd name="T17" fmla="*/ T16 w 3541"/>
                  <a:gd name="T18" fmla="+- 0 5653 5392"/>
                  <a:gd name="T19" fmla="*/ 5653 h 327"/>
                </a:gdLst>
                <a:ahLst/>
                <a:cxnLst>
                  <a:cxn ang="0">
                    <a:pos x="T1" y="T3"/>
                  </a:cxn>
                  <a:cxn ang="0">
                    <a:pos x="T5" y="T7"/>
                  </a:cxn>
                  <a:cxn ang="0">
                    <a:pos x="T9" y="T11"/>
                  </a:cxn>
                  <a:cxn ang="0">
                    <a:pos x="T13" y="T15"/>
                  </a:cxn>
                  <a:cxn ang="0">
                    <a:pos x="T17" y="T19"/>
                  </a:cxn>
                </a:cxnLst>
                <a:rect l="0" t="0" r="r" b="b"/>
                <a:pathLst>
                  <a:path w="3541" h="327">
                    <a:moveTo>
                      <a:pt x="706" y="261"/>
                    </a:moveTo>
                    <a:lnTo>
                      <a:pt x="0" y="305"/>
                    </a:lnTo>
                    <a:lnTo>
                      <a:pt x="0" y="327"/>
                    </a:lnTo>
                    <a:lnTo>
                      <a:pt x="706" y="283"/>
                    </a:lnTo>
                    <a:lnTo>
                      <a:pt x="706" y="26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45" name="Freeform 488"/>
              <p:cNvSpPr>
                <a:spLocks/>
              </p:cNvSpPr>
              <p:nvPr/>
            </p:nvSpPr>
            <p:spPr bwMode="auto">
              <a:xfrm>
                <a:off x="761" y="5392"/>
                <a:ext cx="3541" cy="327"/>
              </a:xfrm>
              <a:custGeom>
                <a:avLst/>
                <a:gdLst>
                  <a:gd name="T0" fmla="+- 0 2118 761"/>
                  <a:gd name="T1" fmla="*/ T0 w 3541"/>
                  <a:gd name="T2" fmla="+- 0 5588 5392"/>
                  <a:gd name="T3" fmla="*/ 5588 h 327"/>
                  <a:gd name="T4" fmla="+- 0 1467 761"/>
                  <a:gd name="T5" fmla="*/ T4 w 3541"/>
                  <a:gd name="T6" fmla="+- 0 5653 5392"/>
                  <a:gd name="T7" fmla="*/ 5653 h 327"/>
                  <a:gd name="T8" fmla="+- 0 1467 761"/>
                  <a:gd name="T9" fmla="*/ T8 w 3541"/>
                  <a:gd name="T10" fmla="+- 0 5675 5392"/>
                  <a:gd name="T11" fmla="*/ 5675 h 327"/>
                  <a:gd name="T12" fmla="+- 0 2118 761"/>
                  <a:gd name="T13" fmla="*/ T12 w 3541"/>
                  <a:gd name="T14" fmla="+- 0 5610 5392"/>
                  <a:gd name="T15" fmla="*/ 5610 h 327"/>
                  <a:gd name="T16" fmla="+- 0 2118 761"/>
                  <a:gd name="T17" fmla="*/ T16 w 3541"/>
                  <a:gd name="T18" fmla="+- 0 5588 5392"/>
                  <a:gd name="T19" fmla="*/ 5588 h 327"/>
                </a:gdLst>
                <a:ahLst/>
                <a:cxnLst>
                  <a:cxn ang="0">
                    <a:pos x="T1" y="T3"/>
                  </a:cxn>
                  <a:cxn ang="0">
                    <a:pos x="T5" y="T7"/>
                  </a:cxn>
                  <a:cxn ang="0">
                    <a:pos x="T9" y="T11"/>
                  </a:cxn>
                  <a:cxn ang="0">
                    <a:pos x="T13" y="T15"/>
                  </a:cxn>
                  <a:cxn ang="0">
                    <a:pos x="T17" y="T19"/>
                  </a:cxn>
                </a:cxnLst>
                <a:rect l="0" t="0" r="r" b="b"/>
                <a:pathLst>
                  <a:path w="3541" h="327">
                    <a:moveTo>
                      <a:pt x="1357" y="196"/>
                    </a:moveTo>
                    <a:lnTo>
                      <a:pt x="706" y="261"/>
                    </a:lnTo>
                    <a:lnTo>
                      <a:pt x="706" y="283"/>
                    </a:lnTo>
                    <a:lnTo>
                      <a:pt x="1357" y="218"/>
                    </a:lnTo>
                    <a:lnTo>
                      <a:pt x="1357" y="19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46" name="Freeform 487"/>
              <p:cNvSpPr>
                <a:spLocks/>
              </p:cNvSpPr>
              <p:nvPr/>
            </p:nvSpPr>
            <p:spPr bwMode="auto">
              <a:xfrm>
                <a:off x="761" y="5392"/>
                <a:ext cx="3541" cy="327"/>
              </a:xfrm>
              <a:custGeom>
                <a:avLst/>
                <a:gdLst>
                  <a:gd name="T0" fmla="+- 0 2835 761"/>
                  <a:gd name="T1" fmla="*/ T0 w 3541"/>
                  <a:gd name="T2" fmla="+- 0 5490 5392"/>
                  <a:gd name="T3" fmla="*/ 5490 h 327"/>
                  <a:gd name="T4" fmla="+- 0 2118 761"/>
                  <a:gd name="T5" fmla="*/ T4 w 3541"/>
                  <a:gd name="T6" fmla="+- 0 5588 5392"/>
                  <a:gd name="T7" fmla="*/ 5588 h 327"/>
                  <a:gd name="T8" fmla="+- 0 2118 761"/>
                  <a:gd name="T9" fmla="*/ T8 w 3541"/>
                  <a:gd name="T10" fmla="+- 0 5610 5392"/>
                  <a:gd name="T11" fmla="*/ 5610 h 327"/>
                  <a:gd name="T12" fmla="+- 0 2835 761"/>
                  <a:gd name="T13" fmla="*/ T12 w 3541"/>
                  <a:gd name="T14" fmla="+- 0 5512 5392"/>
                  <a:gd name="T15" fmla="*/ 5512 h 327"/>
                  <a:gd name="T16" fmla="+- 0 2835 761"/>
                  <a:gd name="T17" fmla="*/ T16 w 3541"/>
                  <a:gd name="T18" fmla="+- 0 5490 5392"/>
                  <a:gd name="T19" fmla="*/ 5490 h 327"/>
                </a:gdLst>
                <a:ahLst/>
                <a:cxnLst>
                  <a:cxn ang="0">
                    <a:pos x="T1" y="T3"/>
                  </a:cxn>
                  <a:cxn ang="0">
                    <a:pos x="T5" y="T7"/>
                  </a:cxn>
                  <a:cxn ang="0">
                    <a:pos x="T9" y="T11"/>
                  </a:cxn>
                  <a:cxn ang="0">
                    <a:pos x="T13" y="T15"/>
                  </a:cxn>
                  <a:cxn ang="0">
                    <a:pos x="T17" y="T19"/>
                  </a:cxn>
                </a:cxnLst>
                <a:rect l="0" t="0" r="r" b="b"/>
                <a:pathLst>
                  <a:path w="3541" h="327">
                    <a:moveTo>
                      <a:pt x="2074" y="98"/>
                    </a:moveTo>
                    <a:lnTo>
                      <a:pt x="1357" y="196"/>
                    </a:lnTo>
                    <a:lnTo>
                      <a:pt x="1357" y="218"/>
                    </a:lnTo>
                    <a:lnTo>
                      <a:pt x="2074" y="120"/>
                    </a:lnTo>
                    <a:lnTo>
                      <a:pt x="2074" y="98"/>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47" name="Freeform 486"/>
              <p:cNvSpPr>
                <a:spLocks/>
              </p:cNvSpPr>
              <p:nvPr/>
            </p:nvSpPr>
            <p:spPr bwMode="auto">
              <a:xfrm>
                <a:off x="761" y="5392"/>
                <a:ext cx="3541" cy="327"/>
              </a:xfrm>
              <a:custGeom>
                <a:avLst/>
                <a:gdLst>
                  <a:gd name="T0" fmla="+- 0 3487 761"/>
                  <a:gd name="T1" fmla="*/ T0 w 3541"/>
                  <a:gd name="T2" fmla="+- 0 5468 5392"/>
                  <a:gd name="T3" fmla="*/ 5468 h 327"/>
                  <a:gd name="T4" fmla="+- 0 2835 761"/>
                  <a:gd name="T5" fmla="*/ T4 w 3541"/>
                  <a:gd name="T6" fmla="+- 0 5490 5392"/>
                  <a:gd name="T7" fmla="*/ 5490 h 327"/>
                  <a:gd name="T8" fmla="+- 0 2835 761"/>
                  <a:gd name="T9" fmla="*/ T8 w 3541"/>
                  <a:gd name="T10" fmla="+- 0 5512 5392"/>
                  <a:gd name="T11" fmla="*/ 5512 h 327"/>
                  <a:gd name="T12" fmla="+- 0 3487 761"/>
                  <a:gd name="T13" fmla="*/ T12 w 3541"/>
                  <a:gd name="T14" fmla="+- 0 5490 5392"/>
                  <a:gd name="T15" fmla="*/ 5490 h 327"/>
                  <a:gd name="T16" fmla="+- 0 3487 761"/>
                  <a:gd name="T17" fmla="*/ T16 w 3541"/>
                  <a:gd name="T18" fmla="+- 0 5468 5392"/>
                  <a:gd name="T19" fmla="*/ 5468 h 327"/>
                </a:gdLst>
                <a:ahLst/>
                <a:cxnLst>
                  <a:cxn ang="0">
                    <a:pos x="T1" y="T3"/>
                  </a:cxn>
                  <a:cxn ang="0">
                    <a:pos x="T5" y="T7"/>
                  </a:cxn>
                  <a:cxn ang="0">
                    <a:pos x="T9" y="T11"/>
                  </a:cxn>
                  <a:cxn ang="0">
                    <a:pos x="T13" y="T15"/>
                  </a:cxn>
                  <a:cxn ang="0">
                    <a:pos x="T17" y="T19"/>
                  </a:cxn>
                </a:cxnLst>
                <a:rect l="0" t="0" r="r" b="b"/>
                <a:pathLst>
                  <a:path w="3541" h="327">
                    <a:moveTo>
                      <a:pt x="2726" y="76"/>
                    </a:moveTo>
                    <a:lnTo>
                      <a:pt x="2074" y="98"/>
                    </a:lnTo>
                    <a:lnTo>
                      <a:pt x="2074" y="120"/>
                    </a:lnTo>
                    <a:lnTo>
                      <a:pt x="2726" y="98"/>
                    </a:lnTo>
                    <a:lnTo>
                      <a:pt x="2726" y="7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48" name="Freeform 485"/>
              <p:cNvSpPr>
                <a:spLocks/>
              </p:cNvSpPr>
              <p:nvPr/>
            </p:nvSpPr>
            <p:spPr bwMode="auto">
              <a:xfrm>
                <a:off x="761" y="5392"/>
                <a:ext cx="3541" cy="327"/>
              </a:xfrm>
              <a:custGeom>
                <a:avLst/>
                <a:gdLst>
                  <a:gd name="T0" fmla="+- 0 4290 761"/>
                  <a:gd name="T1" fmla="*/ T0 w 3541"/>
                  <a:gd name="T2" fmla="+- 0 5392 5392"/>
                  <a:gd name="T3" fmla="*/ 5392 h 327"/>
                  <a:gd name="T4" fmla="+- 0 3487 761"/>
                  <a:gd name="T5" fmla="*/ T4 w 3541"/>
                  <a:gd name="T6" fmla="+- 0 5468 5392"/>
                  <a:gd name="T7" fmla="*/ 5468 h 327"/>
                  <a:gd name="T8" fmla="+- 0 3487 761"/>
                  <a:gd name="T9" fmla="*/ T8 w 3541"/>
                  <a:gd name="T10" fmla="+- 0 5490 5392"/>
                  <a:gd name="T11" fmla="*/ 5490 h 327"/>
                  <a:gd name="T12" fmla="+- 0 4301 761"/>
                  <a:gd name="T13" fmla="*/ T12 w 3541"/>
                  <a:gd name="T14" fmla="+- 0 5414 5392"/>
                  <a:gd name="T15" fmla="*/ 5414 h 327"/>
                  <a:gd name="T16" fmla="+- 0 4290 761"/>
                  <a:gd name="T17" fmla="*/ T16 w 3541"/>
                  <a:gd name="T18" fmla="+- 0 5392 5392"/>
                  <a:gd name="T19" fmla="*/ 5392 h 327"/>
                </a:gdLst>
                <a:ahLst/>
                <a:cxnLst>
                  <a:cxn ang="0">
                    <a:pos x="T1" y="T3"/>
                  </a:cxn>
                  <a:cxn ang="0">
                    <a:pos x="T5" y="T7"/>
                  </a:cxn>
                  <a:cxn ang="0">
                    <a:pos x="T9" y="T11"/>
                  </a:cxn>
                  <a:cxn ang="0">
                    <a:pos x="T13" y="T15"/>
                  </a:cxn>
                  <a:cxn ang="0">
                    <a:pos x="T17" y="T19"/>
                  </a:cxn>
                </a:cxnLst>
                <a:rect l="0" t="0" r="r" b="b"/>
                <a:pathLst>
                  <a:path w="3541" h="327">
                    <a:moveTo>
                      <a:pt x="3529" y="0"/>
                    </a:moveTo>
                    <a:lnTo>
                      <a:pt x="2726" y="76"/>
                    </a:lnTo>
                    <a:lnTo>
                      <a:pt x="2726" y="98"/>
                    </a:lnTo>
                    <a:lnTo>
                      <a:pt x="3540" y="22"/>
                    </a:lnTo>
                    <a:lnTo>
                      <a:pt x="3529"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62" name="Group 482"/>
            <p:cNvGrpSpPr>
              <a:grpSpLocks/>
            </p:cNvGrpSpPr>
            <p:nvPr/>
          </p:nvGrpSpPr>
          <p:grpSpPr bwMode="auto">
            <a:xfrm>
              <a:off x="685" y="4914"/>
              <a:ext cx="33" cy="22"/>
              <a:chOff x="685" y="4914"/>
              <a:chExt cx="33" cy="22"/>
            </a:xfrm>
          </p:grpSpPr>
          <p:sp>
            <p:nvSpPr>
              <p:cNvPr id="7443" name="Freeform 483"/>
              <p:cNvSpPr>
                <a:spLocks/>
              </p:cNvSpPr>
              <p:nvPr/>
            </p:nvSpPr>
            <p:spPr bwMode="auto">
              <a:xfrm>
                <a:off x="685" y="4914"/>
                <a:ext cx="33" cy="22"/>
              </a:xfrm>
              <a:custGeom>
                <a:avLst/>
                <a:gdLst>
                  <a:gd name="T0" fmla="+- 0 685 685"/>
                  <a:gd name="T1" fmla="*/ T0 w 33"/>
                  <a:gd name="T2" fmla="+- 0 4925 4914"/>
                  <a:gd name="T3" fmla="*/ 4925 h 22"/>
                  <a:gd name="T4" fmla="+- 0 717 685"/>
                  <a:gd name="T5" fmla="*/ T4 w 33"/>
                  <a:gd name="T6" fmla="+- 0 4925 4914"/>
                  <a:gd name="T7" fmla="*/ 4925 h 22"/>
                </a:gdLst>
                <a:ahLst/>
                <a:cxnLst>
                  <a:cxn ang="0">
                    <a:pos x="T1" y="T3"/>
                  </a:cxn>
                  <a:cxn ang="0">
                    <a:pos x="T5" y="T7"/>
                  </a:cxn>
                </a:cxnLst>
                <a:rect l="0" t="0" r="r" b="b"/>
                <a:pathLst>
                  <a:path w="33" h="22">
                    <a:moveTo>
                      <a:pt x="0" y="11"/>
                    </a:moveTo>
                    <a:lnTo>
                      <a:pt x="32" y="11"/>
                    </a:lnTo>
                  </a:path>
                </a:pathLst>
              </a:custGeom>
              <a:noFill/>
              <a:ln w="14986">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6963" name="Group 470"/>
            <p:cNvGrpSpPr>
              <a:grpSpLocks/>
            </p:cNvGrpSpPr>
            <p:nvPr/>
          </p:nvGrpSpPr>
          <p:grpSpPr bwMode="auto">
            <a:xfrm>
              <a:off x="642" y="4696"/>
              <a:ext cx="2183" cy="370"/>
              <a:chOff x="642" y="4696"/>
              <a:chExt cx="2183" cy="370"/>
            </a:xfrm>
          </p:grpSpPr>
          <p:sp>
            <p:nvSpPr>
              <p:cNvPr id="7432" name="Freeform 481"/>
              <p:cNvSpPr>
                <a:spLocks/>
              </p:cNvSpPr>
              <p:nvPr/>
            </p:nvSpPr>
            <p:spPr bwMode="auto">
              <a:xfrm>
                <a:off x="642" y="4696"/>
                <a:ext cx="2183" cy="370"/>
              </a:xfrm>
              <a:custGeom>
                <a:avLst/>
                <a:gdLst>
                  <a:gd name="T0" fmla="+- 0 1054 642"/>
                  <a:gd name="T1" fmla="*/ T0 w 2183"/>
                  <a:gd name="T2" fmla="+- 0 4990 4696"/>
                  <a:gd name="T3" fmla="*/ 4990 h 370"/>
                  <a:gd name="T4" fmla="+- 0 642 642"/>
                  <a:gd name="T5" fmla="*/ T4 w 2183"/>
                  <a:gd name="T6" fmla="+- 0 5044 4696"/>
                  <a:gd name="T7" fmla="*/ 5044 h 370"/>
                  <a:gd name="T8" fmla="+- 0 652 642"/>
                  <a:gd name="T9" fmla="*/ T8 w 2183"/>
                  <a:gd name="T10" fmla="+- 0 5066 4696"/>
                  <a:gd name="T11" fmla="*/ 5066 h 370"/>
                  <a:gd name="T12" fmla="+- 0 1054 642"/>
                  <a:gd name="T13" fmla="*/ T12 w 2183"/>
                  <a:gd name="T14" fmla="+- 0 5012 4696"/>
                  <a:gd name="T15" fmla="*/ 5012 h 370"/>
                  <a:gd name="T16" fmla="+- 0 1054 642"/>
                  <a:gd name="T17" fmla="*/ T16 w 2183"/>
                  <a:gd name="T18" fmla="+- 0 4990 4696"/>
                  <a:gd name="T19" fmla="*/ 4990 h 370"/>
                </a:gdLst>
                <a:ahLst/>
                <a:cxnLst>
                  <a:cxn ang="0">
                    <a:pos x="T1" y="T3"/>
                  </a:cxn>
                  <a:cxn ang="0">
                    <a:pos x="T5" y="T7"/>
                  </a:cxn>
                  <a:cxn ang="0">
                    <a:pos x="T9" y="T11"/>
                  </a:cxn>
                  <a:cxn ang="0">
                    <a:pos x="T13" y="T15"/>
                  </a:cxn>
                  <a:cxn ang="0">
                    <a:pos x="T17" y="T19"/>
                  </a:cxn>
                </a:cxnLst>
                <a:rect l="0" t="0" r="r" b="b"/>
                <a:pathLst>
                  <a:path w="2183" h="370">
                    <a:moveTo>
                      <a:pt x="412" y="294"/>
                    </a:moveTo>
                    <a:lnTo>
                      <a:pt x="0" y="348"/>
                    </a:lnTo>
                    <a:lnTo>
                      <a:pt x="10" y="370"/>
                    </a:lnTo>
                    <a:lnTo>
                      <a:pt x="412" y="316"/>
                    </a:lnTo>
                    <a:lnTo>
                      <a:pt x="412" y="294"/>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33" name="Freeform 480"/>
              <p:cNvSpPr>
                <a:spLocks/>
              </p:cNvSpPr>
              <p:nvPr/>
            </p:nvSpPr>
            <p:spPr bwMode="auto">
              <a:xfrm>
                <a:off x="642" y="4696"/>
                <a:ext cx="2183" cy="370"/>
              </a:xfrm>
              <a:custGeom>
                <a:avLst/>
                <a:gdLst>
                  <a:gd name="T0" fmla="+- 0 1369 642"/>
                  <a:gd name="T1" fmla="*/ T0 w 2183"/>
                  <a:gd name="T2" fmla="+- 0 4925 4696"/>
                  <a:gd name="T3" fmla="*/ 4925 h 370"/>
                  <a:gd name="T4" fmla="+- 0 1054 642"/>
                  <a:gd name="T5" fmla="*/ T4 w 2183"/>
                  <a:gd name="T6" fmla="+- 0 4990 4696"/>
                  <a:gd name="T7" fmla="*/ 4990 h 370"/>
                  <a:gd name="T8" fmla="+- 0 1054 642"/>
                  <a:gd name="T9" fmla="*/ T8 w 2183"/>
                  <a:gd name="T10" fmla="+- 0 5012 4696"/>
                  <a:gd name="T11" fmla="*/ 5012 h 370"/>
                  <a:gd name="T12" fmla="+- 0 1380 642"/>
                  <a:gd name="T13" fmla="*/ T12 w 2183"/>
                  <a:gd name="T14" fmla="+- 0 4946 4696"/>
                  <a:gd name="T15" fmla="*/ 4946 h 370"/>
                  <a:gd name="T16" fmla="+- 0 1369 642"/>
                  <a:gd name="T17" fmla="*/ T16 w 2183"/>
                  <a:gd name="T18" fmla="+- 0 4946 4696"/>
                  <a:gd name="T19" fmla="*/ 4946 h 370"/>
                  <a:gd name="T20" fmla="+- 0 1369 642"/>
                  <a:gd name="T21" fmla="*/ T20 w 2183"/>
                  <a:gd name="T22" fmla="+- 0 4925 4696"/>
                  <a:gd name="T23" fmla="*/ 4925 h 370"/>
                </a:gdLst>
                <a:ahLst/>
                <a:cxnLst>
                  <a:cxn ang="0">
                    <a:pos x="T1" y="T3"/>
                  </a:cxn>
                  <a:cxn ang="0">
                    <a:pos x="T5" y="T7"/>
                  </a:cxn>
                  <a:cxn ang="0">
                    <a:pos x="T9" y="T11"/>
                  </a:cxn>
                  <a:cxn ang="0">
                    <a:pos x="T13" y="T15"/>
                  </a:cxn>
                  <a:cxn ang="0">
                    <a:pos x="T17" y="T19"/>
                  </a:cxn>
                  <a:cxn ang="0">
                    <a:pos x="T21" y="T23"/>
                  </a:cxn>
                </a:cxnLst>
                <a:rect l="0" t="0" r="r" b="b"/>
                <a:pathLst>
                  <a:path w="2183" h="370">
                    <a:moveTo>
                      <a:pt x="727" y="229"/>
                    </a:moveTo>
                    <a:lnTo>
                      <a:pt x="412" y="294"/>
                    </a:lnTo>
                    <a:lnTo>
                      <a:pt x="412" y="316"/>
                    </a:lnTo>
                    <a:lnTo>
                      <a:pt x="738" y="250"/>
                    </a:lnTo>
                    <a:lnTo>
                      <a:pt x="727" y="250"/>
                    </a:lnTo>
                    <a:lnTo>
                      <a:pt x="727" y="22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34" name="Freeform 479"/>
              <p:cNvSpPr>
                <a:spLocks/>
              </p:cNvSpPr>
              <p:nvPr/>
            </p:nvSpPr>
            <p:spPr bwMode="auto">
              <a:xfrm>
                <a:off x="642" y="4696"/>
                <a:ext cx="2183" cy="370"/>
              </a:xfrm>
              <a:custGeom>
                <a:avLst/>
                <a:gdLst>
                  <a:gd name="T0" fmla="+- 0 1369 642"/>
                  <a:gd name="T1" fmla="*/ T0 w 2183"/>
                  <a:gd name="T2" fmla="+- 0 4925 4696"/>
                  <a:gd name="T3" fmla="*/ 4925 h 370"/>
                  <a:gd name="T4" fmla="+- 0 1369 642"/>
                  <a:gd name="T5" fmla="*/ T4 w 2183"/>
                  <a:gd name="T6" fmla="+- 0 4946 4696"/>
                  <a:gd name="T7" fmla="*/ 4946 h 370"/>
                  <a:gd name="T8" fmla="+- 0 1380 642"/>
                  <a:gd name="T9" fmla="*/ T8 w 2183"/>
                  <a:gd name="T10" fmla="+- 0 4946 4696"/>
                  <a:gd name="T11" fmla="*/ 4946 h 370"/>
                  <a:gd name="T12" fmla="+- 0 1369 642"/>
                  <a:gd name="T13" fmla="*/ T12 w 2183"/>
                  <a:gd name="T14" fmla="+- 0 4925 4696"/>
                  <a:gd name="T15" fmla="*/ 4925 h 370"/>
                </a:gdLst>
                <a:ahLst/>
                <a:cxnLst>
                  <a:cxn ang="0">
                    <a:pos x="T1" y="T3"/>
                  </a:cxn>
                  <a:cxn ang="0">
                    <a:pos x="T5" y="T7"/>
                  </a:cxn>
                  <a:cxn ang="0">
                    <a:pos x="T9" y="T11"/>
                  </a:cxn>
                  <a:cxn ang="0">
                    <a:pos x="T13" y="T15"/>
                  </a:cxn>
                </a:cxnLst>
                <a:rect l="0" t="0" r="r" b="b"/>
                <a:pathLst>
                  <a:path w="2183" h="370">
                    <a:moveTo>
                      <a:pt x="727" y="229"/>
                    </a:moveTo>
                    <a:lnTo>
                      <a:pt x="727" y="250"/>
                    </a:lnTo>
                    <a:lnTo>
                      <a:pt x="738" y="250"/>
                    </a:lnTo>
                    <a:lnTo>
                      <a:pt x="727" y="22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35" name="Freeform 478"/>
              <p:cNvSpPr>
                <a:spLocks/>
              </p:cNvSpPr>
              <p:nvPr/>
            </p:nvSpPr>
            <p:spPr bwMode="auto">
              <a:xfrm>
                <a:off x="642" y="4696"/>
                <a:ext cx="2183" cy="370"/>
              </a:xfrm>
              <a:custGeom>
                <a:avLst/>
                <a:gdLst>
                  <a:gd name="T0" fmla="+- 0 1380 642"/>
                  <a:gd name="T1" fmla="*/ T0 w 2183"/>
                  <a:gd name="T2" fmla="+- 0 4946 4696"/>
                  <a:gd name="T3" fmla="*/ 4946 h 370"/>
                  <a:gd name="T4" fmla="+- 0 1369 642"/>
                  <a:gd name="T5" fmla="*/ T4 w 2183"/>
                  <a:gd name="T6" fmla="+- 0 4946 4696"/>
                  <a:gd name="T7" fmla="*/ 4946 h 370"/>
                  <a:gd name="T8" fmla="+- 0 1380 642"/>
                  <a:gd name="T9" fmla="*/ T8 w 2183"/>
                  <a:gd name="T10" fmla="+- 0 4946 4696"/>
                  <a:gd name="T11" fmla="*/ 4946 h 370"/>
                  <a:gd name="T12" fmla="+- 0 1380 642"/>
                  <a:gd name="T13" fmla="*/ T12 w 2183"/>
                  <a:gd name="T14" fmla="+- 0 4946 4696"/>
                  <a:gd name="T15" fmla="*/ 4946 h 370"/>
                </a:gdLst>
                <a:ahLst/>
                <a:cxnLst>
                  <a:cxn ang="0">
                    <a:pos x="T1" y="T3"/>
                  </a:cxn>
                  <a:cxn ang="0">
                    <a:pos x="T5" y="T7"/>
                  </a:cxn>
                  <a:cxn ang="0">
                    <a:pos x="T9" y="T11"/>
                  </a:cxn>
                  <a:cxn ang="0">
                    <a:pos x="T13" y="T15"/>
                  </a:cxn>
                </a:cxnLst>
                <a:rect l="0" t="0" r="r" b="b"/>
                <a:pathLst>
                  <a:path w="2183" h="370">
                    <a:moveTo>
                      <a:pt x="738" y="250"/>
                    </a:moveTo>
                    <a:lnTo>
                      <a:pt x="727" y="250"/>
                    </a:lnTo>
                    <a:lnTo>
                      <a:pt x="738" y="25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36" name="Freeform 477"/>
              <p:cNvSpPr>
                <a:spLocks/>
              </p:cNvSpPr>
              <p:nvPr/>
            </p:nvSpPr>
            <p:spPr bwMode="auto">
              <a:xfrm>
                <a:off x="642" y="4696"/>
                <a:ext cx="2183" cy="370"/>
              </a:xfrm>
              <a:custGeom>
                <a:avLst/>
                <a:gdLst>
                  <a:gd name="T0" fmla="+- 0 1717 642"/>
                  <a:gd name="T1" fmla="*/ T0 w 2183"/>
                  <a:gd name="T2" fmla="+- 0 4914 4696"/>
                  <a:gd name="T3" fmla="*/ 4914 h 370"/>
                  <a:gd name="T4" fmla="+- 0 1369 642"/>
                  <a:gd name="T5" fmla="*/ T4 w 2183"/>
                  <a:gd name="T6" fmla="+- 0 4925 4696"/>
                  <a:gd name="T7" fmla="*/ 4925 h 370"/>
                  <a:gd name="T8" fmla="+- 0 1380 642"/>
                  <a:gd name="T9" fmla="*/ T8 w 2183"/>
                  <a:gd name="T10" fmla="+- 0 4946 4696"/>
                  <a:gd name="T11" fmla="*/ 4946 h 370"/>
                  <a:gd name="T12" fmla="+- 0 1717 642"/>
                  <a:gd name="T13" fmla="*/ T12 w 2183"/>
                  <a:gd name="T14" fmla="+- 0 4935 4696"/>
                  <a:gd name="T15" fmla="*/ 4935 h 370"/>
                  <a:gd name="T16" fmla="+- 0 1717 642"/>
                  <a:gd name="T17" fmla="*/ T16 w 2183"/>
                  <a:gd name="T18" fmla="+- 0 4914 4696"/>
                  <a:gd name="T19" fmla="*/ 4914 h 370"/>
                </a:gdLst>
                <a:ahLst/>
                <a:cxnLst>
                  <a:cxn ang="0">
                    <a:pos x="T1" y="T3"/>
                  </a:cxn>
                  <a:cxn ang="0">
                    <a:pos x="T5" y="T7"/>
                  </a:cxn>
                  <a:cxn ang="0">
                    <a:pos x="T9" y="T11"/>
                  </a:cxn>
                  <a:cxn ang="0">
                    <a:pos x="T13" y="T15"/>
                  </a:cxn>
                  <a:cxn ang="0">
                    <a:pos x="T17" y="T19"/>
                  </a:cxn>
                </a:cxnLst>
                <a:rect l="0" t="0" r="r" b="b"/>
                <a:pathLst>
                  <a:path w="2183" h="370">
                    <a:moveTo>
                      <a:pt x="1075" y="218"/>
                    </a:moveTo>
                    <a:lnTo>
                      <a:pt x="727" y="229"/>
                    </a:lnTo>
                    <a:lnTo>
                      <a:pt x="738" y="250"/>
                    </a:lnTo>
                    <a:lnTo>
                      <a:pt x="1075" y="239"/>
                    </a:lnTo>
                    <a:lnTo>
                      <a:pt x="1075" y="218"/>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37" name="Freeform 476"/>
              <p:cNvSpPr>
                <a:spLocks/>
              </p:cNvSpPr>
              <p:nvPr/>
            </p:nvSpPr>
            <p:spPr bwMode="auto">
              <a:xfrm>
                <a:off x="642" y="4696"/>
                <a:ext cx="2183" cy="370"/>
              </a:xfrm>
              <a:custGeom>
                <a:avLst/>
                <a:gdLst>
                  <a:gd name="T0" fmla="+- 0 1717 642"/>
                  <a:gd name="T1" fmla="*/ T0 w 2183"/>
                  <a:gd name="T2" fmla="+- 0 4925 4696"/>
                  <a:gd name="T3" fmla="*/ 4925 h 370"/>
                  <a:gd name="T4" fmla="+- 0 1717 642"/>
                  <a:gd name="T5" fmla="*/ T4 w 2183"/>
                  <a:gd name="T6" fmla="+- 0 4935 4696"/>
                  <a:gd name="T7" fmla="*/ 4935 h 370"/>
                  <a:gd name="T8" fmla="+- 0 1728 642"/>
                  <a:gd name="T9" fmla="*/ T8 w 2183"/>
                  <a:gd name="T10" fmla="+- 0 4935 4696"/>
                  <a:gd name="T11" fmla="*/ 4935 h 370"/>
                  <a:gd name="T12" fmla="+- 0 1717 642"/>
                  <a:gd name="T13" fmla="*/ T12 w 2183"/>
                  <a:gd name="T14" fmla="+- 0 4925 4696"/>
                  <a:gd name="T15" fmla="*/ 4925 h 370"/>
                </a:gdLst>
                <a:ahLst/>
                <a:cxnLst>
                  <a:cxn ang="0">
                    <a:pos x="T1" y="T3"/>
                  </a:cxn>
                  <a:cxn ang="0">
                    <a:pos x="T5" y="T7"/>
                  </a:cxn>
                  <a:cxn ang="0">
                    <a:pos x="T9" y="T11"/>
                  </a:cxn>
                  <a:cxn ang="0">
                    <a:pos x="T13" y="T15"/>
                  </a:cxn>
                </a:cxnLst>
                <a:rect l="0" t="0" r="r" b="b"/>
                <a:pathLst>
                  <a:path w="2183" h="370">
                    <a:moveTo>
                      <a:pt x="1075" y="229"/>
                    </a:moveTo>
                    <a:lnTo>
                      <a:pt x="1075" y="239"/>
                    </a:lnTo>
                    <a:lnTo>
                      <a:pt x="1086" y="239"/>
                    </a:lnTo>
                    <a:lnTo>
                      <a:pt x="1075" y="22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38" name="Freeform 475"/>
              <p:cNvSpPr>
                <a:spLocks/>
              </p:cNvSpPr>
              <p:nvPr/>
            </p:nvSpPr>
            <p:spPr bwMode="auto">
              <a:xfrm>
                <a:off x="642" y="4696"/>
                <a:ext cx="2183" cy="370"/>
              </a:xfrm>
              <a:custGeom>
                <a:avLst/>
                <a:gdLst>
                  <a:gd name="T0" fmla="+- 0 2053 642"/>
                  <a:gd name="T1" fmla="*/ T0 w 2183"/>
                  <a:gd name="T2" fmla="+- 0 4859 4696"/>
                  <a:gd name="T3" fmla="*/ 4859 h 370"/>
                  <a:gd name="T4" fmla="+- 0 1717 642"/>
                  <a:gd name="T5" fmla="*/ T4 w 2183"/>
                  <a:gd name="T6" fmla="+- 0 4914 4696"/>
                  <a:gd name="T7" fmla="*/ 4914 h 370"/>
                  <a:gd name="T8" fmla="+- 0 1728 642"/>
                  <a:gd name="T9" fmla="*/ T8 w 2183"/>
                  <a:gd name="T10" fmla="+- 0 4935 4696"/>
                  <a:gd name="T11" fmla="*/ 4935 h 370"/>
                  <a:gd name="T12" fmla="+- 0 2064 642"/>
                  <a:gd name="T13" fmla="*/ T12 w 2183"/>
                  <a:gd name="T14" fmla="+- 0 4881 4696"/>
                  <a:gd name="T15" fmla="*/ 4881 h 370"/>
                  <a:gd name="T16" fmla="+- 0 2053 642"/>
                  <a:gd name="T17" fmla="*/ T16 w 2183"/>
                  <a:gd name="T18" fmla="+- 0 4859 4696"/>
                  <a:gd name="T19" fmla="*/ 4859 h 370"/>
                </a:gdLst>
                <a:ahLst/>
                <a:cxnLst>
                  <a:cxn ang="0">
                    <a:pos x="T1" y="T3"/>
                  </a:cxn>
                  <a:cxn ang="0">
                    <a:pos x="T5" y="T7"/>
                  </a:cxn>
                  <a:cxn ang="0">
                    <a:pos x="T9" y="T11"/>
                  </a:cxn>
                  <a:cxn ang="0">
                    <a:pos x="T13" y="T15"/>
                  </a:cxn>
                  <a:cxn ang="0">
                    <a:pos x="T17" y="T19"/>
                  </a:cxn>
                </a:cxnLst>
                <a:rect l="0" t="0" r="r" b="b"/>
                <a:pathLst>
                  <a:path w="2183" h="370">
                    <a:moveTo>
                      <a:pt x="1411" y="163"/>
                    </a:moveTo>
                    <a:lnTo>
                      <a:pt x="1075" y="218"/>
                    </a:lnTo>
                    <a:lnTo>
                      <a:pt x="1086" y="239"/>
                    </a:lnTo>
                    <a:lnTo>
                      <a:pt x="1422" y="185"/>
                    </a:lnTo>
                    <a:lnTo>
                      <a:pt x="1411" y="16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39" name="Freeform 474"/>
              <p:cNvSpPr>
                <a:spLocks/>
              </p:cNvSpPr>
              <p:nvPr/>
            </p:nvSpPr>
            <p:spPr bwMode="auto">
              <a:xfrm>
                <a:off x="642" y="4696"/>
                <a:ext cx="2183" cy="370"/>
              </a:xfrm>
              <a:custGeom>
                <a:avLst/>
                <a:gdLst>
                  <a:gd name="T0" fmla="+- 0 2499 642"/>
                  <a:gd name="T1" fmla="*/ T0 w 2183"/>
                  <a:gd name="T2" fmla="+- 0 4772 4696"/>
                  <a:gd name="T3" fmla="*/ 4772 h 370"/>
                  <a:gd name="T4" fmla="+- 0 2053 642"/>
                  <a:gd name="T5" fmla="*/ T4 w 2183"/>
                  <a:gd name="T6" fmla="+- 0 4859 4696"/>
                  <a:gd name="T7" fmla="*/ 4859 h 370"/>
                  <a:gd name="T8" fmla="+- 0 2064 642"/>
                  <a:gd name="T9" fmla="*/ T8 w 2183"/>
                  <a:gd name="T10" fmla="+- 0 4881 4696"/>
                  <a:gd name="T11" fmla="*/ 4881 h 370"/>
                  <a:gd name="T12" fmla="+- 0 2064 642"/>
                  <a:gd name="T13" fmla="*/ T12 w 2183"/>
                  <a:gd name="T14" fmla="+- 0 4870 4696"/>
                  <a:gd name="T15" fmla="*/ 4870 h 370"/>
                  <a:gd name="T16" fmla="+- 0 2119 642"/>
                  <a:gd name="T17" fmla="*/ T16 w 2183"/>
                  <a:gd name="T18" fmla="+- 0 4870 4696"/>
                  <a:gd name="T19" fmla="*/ 4870 h 370"/>
                  <a:gd name="T20" fmla="+- 0 2509 642"/>
                  <a:gd name="T21" fmla="*/ T20 w 2183"/>
                  <a:gd name="T22" fmla="+- 0 4794 4696"/>
                  <a:gd name="T23" fmla="*/ 4794 h 370"/>
                  <a:gd name="T24" fmla="+- 0 2499 642"/>
                  <a:gd name="T25" fmla="*/ T24 w 2183"/>
                  <a:gd name="T26" fmla="+- 0 4772 4696"/>
                  <a:gd name="T27" fmla="*/ 4772 h 370"/>
                </a:gdLst>
                <a:ahLst/>
                <a:cxnLst>
                  <a:cxn ang="0">
                    <a:pos x="T1" y="T3"/>
                  </a:cxn>
                  <a:cxn ang="0">
                    <a:pos x="T5" y="T7"/>
                  </a:cxn>
                  <a:cxn ang="0">
                    <a:pos x="T9" y="T11"/>
                  </a:cxn>
                  <a:cxn ang="0">
                    <a:pos x="T13" y="T15"/>
                  </a:cxn>
                  <a:cxn ang="0">
                    <a:pos x="T17" y="T19"/>
                  </a:cxn>
                  <a:cxn ang="0">
                    <a:pos x="T21" y="T23"/>
                  </a:cxn>
                  <a:cxn ang="0">
                    <a:pos x="T25" y="T27"/>
                  </a:cxn>
                </a:cxnLst>
                <a:rect l="0" t="0" r="r" b="b"/>
                <a:pathLst>
                  <a:path w="2183" h="370">
                    <a:moveTo>
                      <a:pt x="1857" y="76"/>
                    </a:moveTo>
                    <a:lnTo>
                      <a:pt x="1411" y="163"/>
                    </a:lnTo>
                    <a:lnTo>
                      <a:pt x="1422" y="185"/>
                    </a:lnTo>
                    <a:lnTo>
                      <a:pt x="1422" y="174"/>
                    </a:lnTo>
                    <a:lnTo>
                      <a:pt x="1477" y="174"/>
                    </a:lnTo>
                    <a:lnTo>
                      <a:pt x="1867" y="98"/>
                    </a:lnTo>
                    <a:lnTo>
                      <a:pt x="1857" y="7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40" name="Freeform 473"/>
              <p:cNvSpPr>
                <a:spLocks/>
              </p:cNvSpPr>
              <p:nvPr/>
            </p:nvSpPr>
            <p:spPr bwMode="auto">
              <a:xfrm>
                <a:off x="642" y="4696"/>
                <a:ext cx="2183" cy="370"/>
              </a:xfrm>
              <a:custGeom>
                <a:avLst/>
                <a:gdLst>
                  <a:gd name="T0" fmla="+- 0 2119 642"/>
                  <a:gd name="T1" fmla="*/ T0 w 2183"/>
                  <a:gd name="T2" fmla="+- 0 4870 4696"/>
                  <a:gd name="T3" fmla="*/ 4870 h 370"/>
                  <a:gd name="T4" fmla="+- 0 2064 642"/>
                  <a:gd name="T5" fmla="*/ T4 w 2183"/>
                  <a:gd name="T6" fmla="+- 0 4870 4696"/>
                  <a:gd name="T7" fmla="*/ 4870 h 370"/>
                  <a:gd name="T8" fmla="+- 0 2064 642"/>
                  <a:gd name="T9" fmla="*/ T8 w 2183"/>
                  <a:gd name="T10" fmla="+- 0 4881 4696"/>
                  <a:gd name="T11" fmla="*/ 4881 h 370"/>
                  <a:gd name="T12" fmla="+- 0 2119 642"/>
                  <a:gd name="T13" fmla="*/ T12 w 2183"/>
                  <a:gd name="T14" fmla="+- 0 4870 4696"/>
                  <a:gd name="T15" fmla="*/ 4870 h 370"/>
                </a:gdLst>
                <a:ahLst/>
                <a:cxnLst>
                  <a:cxn ang="0">
                    <a:pos x="T1" y="T3"/>
                  </a:cxn>
                  <a:cxn ang="0">
                    <a:pos x="T5" y="T7"/>
                  </a:cxn>
                  <a:cxn ang="0">
                    <a:pos x="T9" y="T11"/>
                  </a:cxn>
                  <a:cxn ang="0">
                    <a:pos x="T13" y="T15"/>
                  </a:cxn>
                </a:cxnLst>
                <a:rect l="0" t="0" r="r" b="b"/>
                <a:pathLst>
                  <a:path w="2183" h="370">
                    <a:moveTo>
                      <a:pt x="1477" y="174"/>
                    </a:moveTo>
                    <a:lnTo>
                      <a:pt x="1422" y="174"/>
                    </a:lnTo>
                    <a:lnTo>
                      <a:pt x="1422" y="185"/>
                    </a:lnTo>
                    <a:lnTo>
                      <a:pt x="1477" y="174"/>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41" name="Freeform 472"/>
              <p:cNvSpPr>
                <a:spLocks/>
              </p:cNvSpPr>
              <p:nvPr/>
            </p:nvSpPr>
            <p:spPr bwMode="auto">
              <a:xfrm>
                <a:off x="642" y="4696"/>
                <a:ext cx="2183" cy="370"/>
              </a:xfrm>
              <a:custGeom>
                <a:avLst/>
                <a:gdLst>
                  <a:gd name="T0" fmla="+- 0 2814 642"/>
                  <a:gd name="T1" fmla="*/ T0 w 2183"/>
                  <a:gd name="T2" fmla="+- 0 4696 4696"/>
                  <a:gd name="T3" fmla="*/ 4696 h 370"/>
                  <a:gd name="T4" fmla="+- 0 2499 642"/>
                  <a:gd name="T5" fmla="*/ T4 w 2183"/>
                  <a:gd name="T6" fmla="+- 0 4772 4696"/>
                  <a:gd name="T7" fmla="*/ 4772 h 370"/>
                  <a:gd name="T8" fmla="+- 0 2509 642"/>
                  <a:gd name="T9" fmla="*/ T8 w 2183"/>
                  <a:gd name="T10" fmla="+- 0 4794 4696"/>
                  <a:gd name="T11" fmla="*/ 4794 h 370"/>
                  <a:gd name="T12" fmla="+- 0 2509 642"/>
                  <a:gd name="T13" fmla="*/ T12 w 2183"/>
                  <a:gd name="T14" fmla="+- 0 4783 4696"/>
                  <a:gd name="T15" fmla="*/ 4783 h 370"/>
                  <a:gd name="T16" fmla="+- 0 2554 642"/>
                  <a:gd name="T17" fmla="*/ T16 w 2183"/>
                  <a:gd name="T18" fmla="+- 0 4783 4696"/>
                  <a:gd name="T19" fmla="*/ 4783 h 370"/>
                  <a:gd name="T20" fmla="+- 0 2824 642"/>
                  <a:gd name="T21" fmla="*/ T20 w 2183"/>
                  <a:gd name="T22" fmla="+- 0 4718 4696"/>
                  <a:gd name="T23" fmla="*/ 4718 h 370"/>
                  <a:gd name="T24" fmla="+- 0 2814 642"/>
                  <a:gd name="T25" fmla="*/ T24 w 2183"/>
                  <a:gd name="T26" fmla="+- 0 4696 4696"/>
                  <a:gd name="T27" fmla="*/ 4696 h 370"/>
                </a:gdLst>
                <a:ahLst/>
                <a:cxnLst>
                  <a:cxn ang="0">
                    <a:pos x="T1" y="T3"/>
                  </a:cxn>
                  <a:cxn ang="0">
                    <a:pos x="T5" y="T7"/>
                  </a:cxn>
                  <a:cxn ang="0">
                    <a:pos x="T9" y="T11"/>
                  </a:cxn>
                  <a:cxn ang="0">
                    <a:pos x="T13" y="T15"/>
                  </a:cxn>
                  <a:cxn ang="0">
                    <a:pos x="T17" y="T19"/>
                  </a:cxn>
                  <a:cxn ang="0">
                    <a:pos x="T21" y="T23"/>
                  </a:cxn>
                  <a:cxn ang="0">
                    <a:pos x="T25" y="T27"/>
                  </a:cxn>
                </a:cxnLst>
                <a:rect l="0" t="0" r="r" b="b"/>
                <a:pathLst>
                  <a:path w="2183" h="370">
                    <a:moveTo>
                      <a:pt x="2172" y="0"/>
                    </a:moveTo>
                    <a:lnTo>
                      <a:pt x="1857" y="76"/>
                    </a:lnTo>
                    <a:lnTo>
                      <a:pt x="1867" y="98"/>
                    </a:lnTo>
                    <a:lnTo>
                      <a:pt x="1867" y="87"/>
                    </a:lnTo>
                    <a:lnTo>
                      <a:pt x="1912" y="87"/>
                    </a:lnTo>
                    <a:lnTo>
                      <a:pt x="2182" y="22"/>
                    </a:lnTo>
                    <a:lnTo>
                      <a:pt x="217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442" name="Freeform 471"/>
              <p:cNvSpPr>
                <a:spLocks/>
              </p:cNvSpPr>
              <p:nvPr/>
            </p:nvSpPr>
            <p:spPr bwMode="auto">
              <a:xfrm>
                <a:off x="642" y="4696"/>
                <a:ext cx="2183" cy="370"/>
              </a:xfrm>
              <a:custGeom>
                <a:avLst/>
                <a:gdLst>
                  <a:gd name="T0" fmla="+- 0 2554 642"/>
                  <a:gd name="T1" fmla="*/ T0 w 2183"/>
                  <a:gd name="T2" fmla="+- 0 4783 4696"/>
                  <a:gd name="T3" fmla="*/ 4783 h 370"/>
                  <a:gd name="T4" fmla="+- 0 2509 642"/>
                  <a:gd name="T5" fmla="*/ T4 w 2183"/>
                  <a:gd name="T6" fmla="+- 0 4783 4696"/>
                  <a:gd name="T7" fmla="*/ 4783 h 370"/>
                  <a:gd name="T8" fmla="+- 0 2509 642"/>
                  <a:gd name="T9" fmla="*/ T8 w 2183"/>
                  <a:gd name="T10" fmla="+- 0 4794 4696"/>
                  <a:gd name="T11" fmla="*/ 4794 h 370"/>
                  <a:gd name="T12" fmla="+- 0 2554 642"/>
                  <a:gd name="T13" fmla="*/ T12 w 2183"/>
                  <a:gd name="T14" fmla="+- 0 4783 4696"/>
                  <a:gd name="T15" fmla="*/ 4783 h 370"/>
                </a:gdLst>
                <a:ahLst/>
                <a:cxnLst>
                  <a:cxn ang="0">
                    <a:pos x="T1" y="T3"/>
                  </a:cxn>
                  <a:cxn ang="0">
                    <a:pos x="T5" y="T7"/>
                  </a:cxn>
                  <a:cxn ang="0">
                    <a:pos x="T9" y="T11"/>
                  </a:cxn>
                  <a:cxn ang="0">
                    <a:pos x="T13" y="T15"/>
                  </a:cxn>
                </a:cxnLst>
                <a:rect l="0" t="0" r="r" b="b"/>
                <a:pathLst>
                  <a:path w="2183" h="370">
                    <a:moveTo>
                      <a:pt x="1912" y="87"/>
                    </a:moveTo>
                    <a:lnTo>
                      <a:pt x="1867" y="87"/>
                    </a:lnTo>
                    <a:lnTo>
                      <a:pt x="1867" y="98"/>
                    </a:lnTo>
                    <a:lnTo>
                      <a:pt x="1912" y="87"/>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64" name="Group 468"/>
            <p:cNvGrpSpPr>
              <a:grpSpLocks/>
            </p:cNvGrpSpPr>
            <p:nvPr/>
          </p:nvGrpSpPr>
          <p:grpSpPr bwMode="auto">
            <a:xfrm>
              <a:off x="3378" y="2847"/>
              <a:ext cx="163" cy="207"/>
              <a:chOff x="3378" y="2847"/>
              <a:chExt cx="163" cy="207"/>
            </a:xfrm>
          </p:grpSpPr>
          <p:sp>
            <p:nvSpPr>
              <p:cNvPr id="7431" name="Freeform 469"/>
              <p:cNvSpPr>
                <a:spLocks/>
              </p:cNvSpPr>
              <p:nvPr/>
            </p:nvSpPr>
            <p:spPr bwMode="auto">
              <a:xfrm>
                <a:off x="3378" y="2847"/>
                <a:ext cx="163" cy="207"/>
              </a:xfrm>
              <a:custGeom>
                <a:avLst/>
                <a:gdLst>
                  <a:gd name="T0" fmla="+- 0 3508 3378"/>
                  <a:gd name="T1" fmla="*/ T0 w 163"/>
                  <a:gd name="T2" fmla="+- 0 2847 2847"/>
                  <a:gd name="T3" fmla="*/ 2847 h 207"/>
                  <a:gd name="T4" fmla="+- 0 3378 3378"/>
                  <a:gd name="T5" fmla="*/ T4 w 163"/>
                  <a:gd name="T6" fmla="+- 0 3021 2847"/>
                  <a:gd name="T7" fmla="*/ 3021 h 207"/>
                  <a:gd name="T8" fmla="+- 0 3422 3378"/>
                  <a:gd name="T9" fmla="*/ T8 w 163"/>
                  <a:gd name="T10" fmla="+- 0 3054 2847"/>
                  <a:gd name="T11" fmla="*/ 3054 h 207"/>
                  <a:gd name="T12" fmla="+- 0 3541 3378"/>
                  <a:gd name="T13" fmla="*/ T12 w 163"/>
                  <a:gd name="T14" fmla="+- 0 2869 2847"/>
                  <a:gd name="T15" fmla="*/ 2869 h 207"/>
                  <a:gd name="T16" fmla="+- 0 3508 3378"/>
                  <a:gd name="T17" fmla="*/ T16 w 163"/>
                  <a:gd name="T18" fmla="+- 0 2847 2847"/>
                  <a:gd name="T19" fmla="*/ 2847 h 207"/>
                </a:gdLst>
                <a:ahLst/>
                <a:cxnLst>
                  <a:cxn ang="0">
                    <a:pos x="T1" y="T3"/>
                  </a:cxn>
                  <a:cxn ang="0">
                    <a:pos x="T5" y="T7"/>
                  </a:cxn>
                  <a:cxn ang="0">
                    <a:pos x="T9" y="T11"/>
                  </a:cxn>
                  <a:cxn ang="0">
                    <a:pos x="T13" y="T15"/>
                  </a:cxn>
                  <a:cxn ang="0">
                    <a:pos x="T17" y="T19"/>
                  </a:cxn>
                </a:cxnLst>
                <a:rect l="0" t="0" r="r" b="b"/>
                <a:pathLst>
                  <a:path w="163" h="207">
                    <a:moveTo>
                      <a:pt x="130" y="0"/>
                    </a:moveTo>
                    <a:lnTo>
                      <a:pt x="0" y="174"/>
                    </a:lnTo>
                    <a:lnTo>
                      <a:pt x="44" y="207"/>
                    </a:lnTo>
                    <a:lnTo>
                      <a:pt x="163" y="22"/>
                    </a:lnTo>
                    <a:lnTo>
                      <a:pt x="13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65" name="Group 466"/>
            <p:cNvGrpSpPr>
              <a:grpSpLocks/>
            </p:cNvGrpSpPr>
            <p:nvPr/>
          </p:nvGrpSpPr>
          <p:grpSpPr bwMode="auto">
            <a:xfrm>
              <a:off x="3237" y="3065"/>
              <a:ext cx="153" cy="196"/>
              <a:chOff x="3237" y="3065"/>
              <a:chExt cx="153" cy="196"/>
            </a:xfrm>
          </p:grpSpPr>
          <p:sp>
            <p:nvSpPr>
              <p:cNvPr id="7430" name="Freeform 467"/>
              <p:cNvSpPr>
                <a:spLocks/>
              </p:cNvSpPr>
              <p:nvPr/>
            </p:nvSpPr>
            <p:spPr bwMode="auto">
              <a:xfrm>
                <a:off x="3237" y="3065"/>
                <a:ext cx="153" cy="196"/>
              </a:xfrm>
              <a:custGeom>
                <a:avLst/>
                <a:gdLst>
                  <a:gd name="T0" fmla="+- 0 3357 3237"/>
                  <a:gd name="T1" fmla="*/ T0 w 153"/>
                  <a:gd name="T2" fmla="+- 0 3065 3065"/>
                  <a:gd name="T3" fmla="*/ 3065 h 196"/>
                  <a:gd name="T4" fmla="+- 0 3237 3237"/>
                  <a:gd name="T5" fmla="*/ T4 w 153"/>
                  <a:gd name="T6" fmla="+- 0 3239 3065"/>
                  <a:gd name="T7" fmla="*/ 3239 h 196"/>
                  <a:gd name="T8" fmla="+- 0 3270 3237"/>
                  <a:gd name="T9" fmla="*/ T8 w 153"/>
                  <a:gd name="T10" fmla="+- 0 3260 3065"/>
                  <a:gd name="T11" fmla="*/ 3260 h 196"/>
                  <a:gd name="T12" fmla="+- 0 3389 3237"/>
                  <a:gd name="T13" fmla="*/ T12 w 153"/>
                  <a:gd name="T14" fmla="+- 0 3086 3065"/>
                  <a:gd name="T15" fmla="*/ 3086 h 196"/>
                  <a:gd name="T16" fmla="+- 0 3357 3237"/>
                  <a:gd name="T17" fmla="*/ T16 w 153"/>
                  <a:gd name="T18" fmla="+- 0 3065 3065"/>
                  <a:gd name="T19" fmla="*/ 3065 h 196"/>
                </a:gdLst>
                <a:ahLst/>
                <a:cxnLst>
                  <a:cxn ang="0">
                    <a:pos x="T1" y="T3"/>
                  </a:cxn>
                  <a:cxn ang="0">
                    <a:pos x="T5" y="T7"/>
                  </a:cxn>
                  <a:cxn ang="0">
                    <a:pos x="T9" y="T11"/>
                  </a:cxn>
                  <a:cxn ang="0">
                    <a:pos x="T13" y="T15"/>
                  </a:cxn>
                  <a:cxn ang="0">
                    <a:pos x="T17" y="T19"/>
                  </a:cxn>
                </a:cxnLst>
                <a:rect l="0" t="0" r="r" b="b"/>
                <a:pathLst>
                  <a:path w="153" h="196">
                    <a:moveTo>
                      <a:pt x="120" y="0"/>
                    </a:moveTo>
                    <a:lnTo>
                      <a:pt x="0" y="174"/>
                    </a:lnTo>
                    <a:lnTo>
                      <a:pt x="33" y="195"/>
                    </a:lnTo>
                    <a:lnTo>
                      <a:pt x="152" y="21"/>
                    </a:lnTo>
                    <a:lnTo>
                      <a:pt x="12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66" name="Group 464"/>
            <p:cNvGrpSpPr>
              <a:grpSpLocks/>
            </p:cNvGrpSpPr>
            <p:nvPr/>
          </p:nvGrpSpPr>
          <p:grpSpPr bwMode="auto">
            <a:xfrm>
              <a:off x="3129" y="3282"/>
              <a:ext cx="120" cy="142"/>
              <a:chOff x="3129" y="3282"/>
              <a:chExt cx="120" cy="142"/>
            </a:xfrm>
          </p:grpSpPr>
          <p:sp>
            <p:nvSpPr>
              <p:cNvPr id="7429" name="Freeform 465"/>
              <p:cNvSpPr>
                <a:spLocks/>
              </p:cNvSpPr>
              <p:nvPr/>
            </p:nvSpPr>
            <p:spPr bwMode="auto">
              <a:xfrm>
                <a:off x="3129" y="3282"/>
                <a:ext cx="120" cy="142"/>
              </a:xfrm>
              <a:custGeom>
                <a:avLst/>
                <a:gdLst>
                  <a:gd name="T0" fmla="+- 0 3215 3129"/>
                  <a:gd name="T1" fmla="*/ T0 w 120"/>
                  <a:gd name="T2" fmla="+- 0 3282 3282"/>
                  <a:gd name="T3" fmla="*/ 3282 h 142"/>
                  <a:gd name="T4" fmla="+- 0 3129 3129"/>
                  <a:gd name="T5" fmla="*/ T4 w 120"/>
                  <a:gd name="T6" fmla="+- 0 3391 3282"/>
                  <a:gd name="T7" fmla="*/ 3391 h 142"/>
                  <a:gd name="T8" fmla="+- 0 3161 3129"/>
                  <a:gd name="T9" fmla="*/ T8 w 120"/>
                  <a:gd name="T10" fmla="+- 0 3423 3282"/>
                  <a:gd name="T11" fmla="*/ 3423 h 142"/>
                  <a:gd name="T12" fmla="+- 0 3172 3129"/>
                  <a:gd name="T13" fmla="*/ T12 w 120"/>
                  <a:gd name="T14" fmla="+- 0 3423 3282"/>
                  <a:gd name="T15" fmla="*/ 3423 h 142"/>
                  <a:gd name="T16" fmla="+- 0 3248 3129"/>
                  <a:gd name="T17" fmla="*/ T16 w 120"/>
                  <a:gd name="T18" fmla="+- 0 3304 3282"/>
                  <a:gd name="T19" fmla="*/ 3304 h 142"/>
                  <a:gd name="T20" fmla="+- 0 3215 3129"/>
                  <a:gd name="T21" fmla="*/ T20 w 120"/>
                  <a:gd name="T22" fmla="+- 0 3282 3282"/>
                  <a:gd name="T23" fmla="*/ 3282 h 142"/>
                </a:gdLst>
                <a:ahLst/>
                <a:cxnLst>
                  <a:cxn ang="0">
                    <a:pos x="T1" y="T3"/>
                  </a:cxn>
                  <a:cxn ang="0">
                    <a:pos x="T5" y="T7"/>
                  </a:cxn>
                  <a:cxn ang="0">
                    <a:pos x="T9" y="T11"/>
                  </a:cxn>
                  <a:cxn ang="0">
                    <a:pos x="T13" y="T15"/>
                  </a:cxn>
                  <a:cxn ang="0">
                    <a:pos x="T17" y="T19"/>
                  </a:cxn>
                  <a:cxn ang="0">
                    <a:pos x="T21" y="T23"/>
                  </a:cxn>
                </a:cxnLst>
                <a:rect l="0" t="0" r="r" b="b"/>
                <a:pathLst>
                  <a:path w="120" h="142">
                    <a:moveTo>
                      <a:pt x="86" y="0"/>
                    </a:moveTo>
                    <a:lnTo>
                      <a:pt x="0" y="109"/>
                    </a:lnTo>
                    <a:lnTo>
                      <a:pt x="32" y="141"/>
                    </a:lnTo>
                    <a:lnTo>
                      <a:pt x="43" y="141"/>
                    </a:lnTo>
                    <a:lnTo>
                      <a:pt x="119" y="22"/>
                    </a:lnTo>
                    <a:lnTo>
                      <a:pt x="8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67" name="Group 462"/>
            <p:cNvGrpSpPr>
              <a:grpSpLocks/>
            </p:cNvGrpSpPr>
            <p:nvPr/>
          </p:nvGrpSpPr>
          <p:grpSpPr bwMode="auto">
            <a:xfrm>
              <a:off x="3161" y="3423"/>
              <a:ext cx="11" cy="2"/>
              <a:chOff x="3161" y="3423"/>
              <a:chExt cx="11" cy="2"/>
            </a:xfrm>
          </p:grpSpPr>
          <p:sp>
            <p:nvSpPr>
              <p:cNvPr id="7428" name="Freeform 463"/>
              <p:cNvSpPr>
                <a:spLocks/>
              </p:cNvSpPr>
              <p:nvPr/>
            </p:nvSpPr>
            <p:spPr bwMode="auto">
              <a:xfrm>
                <a:off x="3161" y="3423"/>
                <a:ext cx="11" cy="2"/>
              </a:xfrm>
              <a:custGeom>
                <a:avLst/>
                <a:gdLst>
                  <a:gd name="T0" fmla="+- 0 3161 3161"/>
                  <a:gd name="T1" fmla="*/ T0 w 11"/>
                  <a:gd name="T2" fmla="+- 0 3172 3161"/>
                  <a:gd name="T3" fmla="*/ T2 w 11"/>
                </a:gdLst>
                <a:ahLst/>
                <a:cxnLst>
                  <a:cxn ang="0">
                    <a:pos x="T1" y="0"/>
                  </a:cxn>
                  <a:cxn ang="0">
                    <a:pos x="T3" y="0"/>
                  </a:cxn>
                </a:cxnLst>
                <a:rect l="0" t="0" r="r" b="b"/>
                <a:pathLst>
                  <a:path w="11">
                    <a:moveTo>
                      <a:pt x="0" y="0"/>
                    </a:moveTo>
                    <a:lnTo>
                      <a:pt x="11" y="0"/>
                    </a:lnTo>
                  </a:path>
                </a:pathLst>
              </a:custGeom>
              <a:noFill/>
              <a:ln w="1270">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6968" name="Group 460"/>
            <p:cNvGrpSpPr>
              <a:grpSpLocks/>
            </p:cNvGrpSpPr>
            <p:nvPr/>
          </p:nvGrpSpPr>
          <p:grpSpPr bwMode="auto">
            <a:xfrm>
              <a:off x="3085" y="3391"/>
              <a:ext cx="76" cy="87"/>
              <a:chOff x="3085" y="3391"/>
              <a:chExt cx="76" cy="87"/>
            </a:xfrm>
          </p:grpSpPr>
          <p:sp>
            <p:nvSpPr>
              <p:cNvPr id="7427" name="Freeform 461"/>
              <p:cNvSpPr>
                <a:spLocks/>
              </p:cNvSpPr>
              <p:nvPr/>
            </p:nvSpPr>
            <p:spPr bwMode="auto">
              <a:xfrm>
                <a:off x="3085" y="3391"/>
                <a:ext cx="76" cy="87"/>
              </a:xfrm>
              <a:custGeom>
                <a:avLst/>
                <a:gdLst>
                  <a:gd name="T0" fmla="+- 0 3139 3085"/>
                  <a:gd name="T1" fmla="*/ T0 w 76"/>
                  <a:gd name="T2" fmla="+- 0 3391 3391"/>
                  <a:gd name="T3" fmla="*/ 3391 h 87"/>
                  <a:gd name="T4" fmla="+- 0 3085 3085"/>
                  <a:gd name="T5" fmla="*/ T4 w 76"/>
                  <a:gd name="T6" fmla="+- 0 3445 3391"/>
                  <a:gd name="T7" fmla="*/ 3445 h 87"/>
                  <a:gd name="T8" fmla="+- 0 3117 3085"/>
                  <a:gd name="T9" fmla="*/ T8 w 76"/>
                  <a:gd name="T10" fmla="+- 0 3478 3391"/>
                  <a:gd name="T11" fmla="*/ 3478 h 87"/>
                  <a:gd name="T12" fmla="+- 0 3161 3085"/>
                  <a:gd name="T13" fmla="*/ T12 w 76"/>
                  <a:gd name="T14" fmla="+- 0 3423 3391"/>
                  <a:gd name="T15" fmla="*/ 3423 h 87"/>
                  <a:gd name="T16" fmla="+- 0 3139 3085"/>
                  <a:gd name="T17" fmla="*/ T16 w 76"/>
                  <a:gd name="T18" fmla="+- 0 3391 3391"/>
                  <a:gd name="T19" fmla="*/ 3391 h 87"/>
                </a:gdLst>
                <a:ahLst/>
                <a:cxnLst>
                  <a:cxn ang="0">
                    <a:pos x="T1" y="T3"/>
                  </a:cxn>
                  <a:cxn ang="0">
                    <a:pos x="T5" y="T7"/>
                  </a:cxn>
                  <a:cxn ang="0">
                    <a:pos x="T9" y="T11"/>
                  </a:cxn>
                  <a:cxn ang="0">
                    <a:pos x="T13" y="T15"/>
                  </a:cxn>
                  <a:cxn ang="0">
                    <a:pos x="T17" y="T19"/>
                  </a:cxn>
                </a:cxnLst>
                <a:rect l="0" t="0" r="r" b="b"/>
                <a:pathLst>
                  <a:path w="76" h="87">
                    <a:moveTo>
                      <a:pt x="54" y="0"/>
                    </a:moveTo>
                    <a:lnTo>
                      <a:pt x="0" y="54"/>
                    </a:lnTo>
                    <a:lnTo>
                      <a:pt x="32" y="87"/>
                    </a:lnTo>
                    <a:lnTo>
                      <a:pt x="76" y="32"/>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69" name="Group 458"/>
            <p:cNvGrpSpPr>
              <a:grpSpLocks/>
            </p:cNvGrpSpPr>
            <p:nvPr/>
          </p:nvGrpSpPr>
          <p:grpSpPr bwMode="auto">
            <a:xfrm>
              <a:off x="2922" y="3478"/>
              <a:ext cx="163" cy="185"/>
              <a:chOff x="2922" y="3478"/>
              <a:chExt cx="163" cy="185"/>
            </a:xfrm>
          </p:grpSpPr>
          <p:sp>
            <p:nvSpPr>
              <p:cNvPr id="7426" name="Freeform 459"/>
              <p:cNvSpPr>
                <a:spLocks/>
              </p:cNvSpPr>
              <p:nvPr/>
            </p:nvSpPr>
            <p:spPr bwMode="auto">
              <a:xfrm>
                <a:off x="2922" y="3478"/>
                <a:ext cx="163" cy="185"/>
              </a:xfrm>
              <a:custGeom>
                <a:avLst/>
                <a:gdLst>
                  <a:gd name="T0" fmla="+- 0 3052 2922"/>
                  <a:gd name="T1" fmla="*/ T0 w 163"/>
                  <a:gd name="T2" fmla="+- 0 3478 3478"/>
                  <a:gd name="T3" fmla="*/ 3478 h 185"/>
                  <a:gd name="T4" fmla="+- 0 2922 2922"/>
                  <a:gd name="T5" fmla="*/ T4 w 163"/>
                  <a:gd name="T6" fmla="+- 0 3630 3478"/>
                  <a:gd name="T7" fmla="*/ 3630 h 185"/>
                  <a:gd name="T8" fmla="+- 0 2955 2922"/>
                  <a:gd name="T9" fmla="*/ T8 w 163"/>
                  <a:gd name="T10" fmla="+- 0 3663 3478"/>
                  <a:gd name="T11" fmla="*/ 3663 h 185"/>
                  <a:gd name="T12" fmla="+- 0 2955 2922"/>
                  <a:gd name="T13" fmla="*/ T12 w 163"/>
                  <a:gd name="T14" fmla="+- 0 3652 3478"/>
                  <a:gd name="T15" fmla="*/ 3652 h 185"/>
                  <a:gd name="T16" fmla="+- 0 3085 2922"/>
                  <a:gd name="T17" fmla="*/ T16 w 163"/>
                  <a:gd name="T18" fmla="+- 0 3510 3478"/>
                  <a:gd name="T19" fmla="*/ 3510 h 185"/>
                  <a:gd name="T20" fmla="+- 0 3052 2922"/>
                  <a:gd name="T21" fmla="*/ T20 w 163"/>
                  <a:gd name="T22" fmla="+- 0 3478 3478"/>
                  <a:gd name="T23" fmla="*/ 3478 h 185"/>
                </a:gdLst>
                <a:ahLst/>
                <a:cxnLst>
                  <a:cxn ang="0">
                    <a:pos x="T1" y="T3"/>
                  </a:cxn>
                  <a:cxn ang="0">
                    <a:pos x="T5" y="T7"/>
                  </a:cxn>
                  <a:cxn ang="0">
                    <a:pos x="T9" y="T11"/>
                  </a:cxn>
                  <a:cxn ang="0">
                    <a:pos x="T13" y="T15"/>
                  </a:cxn>
                  <a:cxn ang="0">
                    <a:pos x="T17" y="T19"/>
                  </a:cxn>
                  <a:cxn ang="0">
                    <a:pos x="T21" y="T23"/>
                  </a:cxn>
                </a:cxnLst>
                <a:rect l="0" t="0" r="r" b="b"/>
                <a:pathLst>
                  <a:path w="163" h="185">
                    <a:moveTo>
                      <a:pt x="130" y="0"/>
                    </a:moveTo>
                    <a:lnTo>
                      <a:pt x="0" y="152"/>
                    </a:lnTo>
                    <a:lnTo>
                      <a:pt x="33" y="185"/>
                    </a:lnTo>
                    <a:lnTo>
                      <a:pt x="33" y="174"/>
                    </a:lnTo>
                    <a:lnTo>
                      <a:pt x="163" y="32"/>
                    </a:lnTo>
                    <a:lnTo>
                      <a:pt x="13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70" name="Group 456"/>
            <p:cNvGrpSpPr>
              <a:grpSpLocks/>
            </p:cNvGrpSpPr>
            <p:nvPr/>
          </p:nvGrpSpPr>
          <p:grpSpPr bwMode="auto">
            <a:xfrm>
              <a:off x="2955" y="3652"/>
              <a:ext cx="2" cy="11"/>
              <a:chOff x="2955" y="3652"/>
              <a:chExt cx="2" cy="11"/>
            </a:xfrm>
          </p:grpSpPr>
          <p:sp>
            <p:nvSpPr>
              <p:cNvPr id="7425" name="Freeform 457"/>
              <p:cNvSpPr>
                <a:spLocks/>
              </p:cNvSpPr>
              <p:nvPr/>
            </p:nvSpPr>
            <p:spPr bwMode="auto">
              <a:xfrm>
                <a:off x="2955" y="3652"/>
                <a:ext cx="2" cy="11"/>
              </a:xfrm>
              <a:custGeom>
                <a:avLst/>
                <a:gdLst>
                  <a:gd name="T0" fmla="+- 0 3657 3652"/>
                  <a:gd name="T1" fmla="*/ 3657 h 11"/>
                  <a:gd name="T2" fmla="+- 0 3657 3652"/>
                  <a:gd name="T3" fmla="*/ 3657 h 11"/>
                </a:gdLst>
                <a:ahLst/>
                <a:cxnLst>
                  <a:cxn ang="0">
                    <a:pos x="0" y="T1"/>
                  </a:cxn>
                  <a:cxn ang="0">
                    <a:pos x="0" y="T3"/>
                  </a:cxn>
                </a:cxnLst>
                <a:rect l="0" t="0" r="r" b="b"/>
                <a:pathLst>
                  <a:path h="11">
                    <a:moveTo>
                      <a:pt x="0" y="5"/>
                    </a:moveTo>
                    <a:lnTo>
                      <a:pt x="0" y="5"/>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6971" name="Group 454"/>
            <p:cNvGrpSpPr>
              <a:grpSpLocks/>
            </p:cNvGrpSpPr>
            <p:nvPr/>
          </p:nvGrpSpPr>
          <p:grpSpPr bwMode="auto">
            <a:xfrm>
              <a:off x="2911" y="3630"/>
              <a:ext cx="44" cy="44"/>
              <a:chOff x="2911" y="3630"/>
              <a:chExt cx="44" cy="44"/>
            </a:xfrm>
          </p:grpSpPr>
          <p:sp>
            <p:nvSpPr>
              <p:cNvPr id="7424" name="Freeform 455"/>
              <p:cNvSpPr>
                <a:spLocks/>
              </p:cNvSpPr>
              <p:nvPr/>
            </p:nvSpPr>
            <p:spPr bwMode="auto">
              <a:xfrm>
                <a:off x="2911" y="3630"/>
                <a:ext cx="44" cy="44"/>
              </a:xfrm>
              <a:custGeom>
                <a:avLst/>
                <a:gdLst>
                  <a:gd name="T0" fmla="+- 0 2922 2911"/>
                  <a:gd name="T1" fmla="*/ T0 w 44"/>
                  <a:gd name="T2" fmla="+- 0 3630 3630"/>
                  <a:gd name="T3" fmla="*/ 3630 h 44"/>
                  <a:gd name="T4" fmla="+- 0 2911 2911"/>
                  <a:gd name="T5" fmla="*/ T4 w 44"/>
                  <a:gd name="T6" fmla="+- 0 3641 3630"/>
                  <a:gd name="T7" fmla="*/ 3641 h 44"/>
                  <a:gd name="T8" fmla="+- 0 2944 2911"/>
                  <a:gd name="T9" fmla="*/ T8 w 44"/>
                  <a:gd name="T10" fmla="+- 0 3674 3630"/>
                  <a:gd name="T11" fmla="*/ 3674 h 44"/>
                  <a:gd name="T12" fmla="+- 0 2955 2911"/>
                  <a:gd name="T13" fmla="*/ T12 w 44"/>
                  <a:gd name="T14" fmla="+- 0 3663 3630"/>
                  <a:gd name="T15" fmla="*/ 3663 h 44"/>
                  <a:gd name="T16" fmla="+- 0 2922 2911"/>
                  <a:gd name="T17" fmla="*/ T16 w 44"/>
                  <a:gd name="T18" fmla="+- 0 3630 3630"/>
                  <a:gd name="T19" fmla="*/ 3630 h 44"/>
                </a:gdLst>
                <a:ahLst/>
                <a:cxnLst>
                  <a:cxn ang="0">
                    <a:pos x="T1" y="T3"/>
                  </a:cxn>
                  <a:cxn ang="0">
                    <a:pos x="T5" y="T7"/>
                  </a:cxn>
                  <a:cxn ang="0">
                    <a:pos x="T9" y="T11"/>
                  </a:cxn>
                  <a:cxn ang="0">
                    <a:pos x="T13" y="T15"/>
                  </a:cxn>
                  <a:cxn ang="0">
                    <a:pos x="T17" y="T19"/>
                  </a:cxn>
                </a:cxnLst>
                <a:rect l="0" t="0" r="r" b="b"/>
                <a:pathLst>
                  <a:path w="44" h="44">
                    <a:moveTo>
                      <a:pt x="11" y="0"/>
                    </a:moveTo>
                    <a:lnTo>
                      <a:pt x="0" y="11"/>
                    </a:lnTo>
                    <a:lnTo>
                      <a:pt x="33" y="44"/>
                    </a:lnTo>
                    <a:lnTo>
                      <a:pt x="44" y="33"/>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72" name="Group 452"/>
            <p:cNvGrpSpPr>
              <a:grpSpLocks/>
            </p:cNvGrpSpPr>
            <p:nvPr/>
          </p:nvGrpSpPr>
          <p:grpSpPr bwMode="auto">
            <a:xfrm>
              <a:off x="2759" y="3674"/>
              <a:ext cx="153" cy="164"/>
              <a:chOff x="2759" y="3674"/>
              <a:chExt cx="153" cy="164"/>
            </a:xfrm>
          </p:grpSpPr>
          <p:sp>
            <p:nvSpPr>
              <p:cNvPr id="7423" name="Freeform 453"/>
              <p:cNvSpPr>
                <a:spLocks/>
              </p:cNvSpPr>
              <p:nvPr/>
            </p:nvSpPr>
            <p:spPr bwMode="auto">
              <a:xfrm>
                <a:off x="2759" y="3674"/>
                <a:ext cx="153" cy="164"/>
              </a:xfrm>
              <a:custGeom>
                <a:avLst/>
                <a:gdLst>
                  <a:gd name="T0" fmla="+- 0 2879 2759"/>
                  <a:gd name="T1" fmla="*/ T0 w 153"/>
                  <a:gd name="T2" fmla="+- 0 3674 3674"/>
                  <a:gd name="T3" fmla="*/ 3674 h 164"/>
                  <a:gd name="T4" fmla="+- 0 2759 2759"/>
                  <a:gd name="T5" fmla="*/ T4 w 153"/>
                  <a:gd name="T6" fmla="+- 0 3804 3674"/>
                  <a:gd name="T7" fmla="*/ 3804 h 164"/>
                  <a:gd name="T8" fmla="+- 0 2792 2759"/>
                  <a:gd name="T9" fmla="*/ T8 w 153"/>
                  <a:gd name="T10" fmla="+- 0 3837 3674"/>
                  <a:gd name="T11" fmla="*/ 3837 h 164"/>
                  <a:gd name="T12" fmla="+- 0 2911 2759"/>
                  <a:gd name="T13" fmla="*/ T12 w 153"/>
                  <a:gd name="T14" fmla="+- 0 3706 3674"/>
                  <a:gd name="T15" fmla="*/ 3706 h 164"/>
                  <a:gd name="T16" fmla="+- 0 2879 2759"/>
                  <a:gd name="T17" fmla="*/ T16 w 153"/>
                  <a:gd name="T18" fmla="+- 0 3674 3674"/>
                  <a:gd name="T19" fmla="*/ 3674 h 164"/>
                </a:gdLst>
                <a:ahLst/>
                <a:cxnLst>
                  <a:cxn ang="0">
                    <a:pos x="T1" y="T3"/>
                  </a:cxn>
                  <a:cxn ang="0">
                    <a:pos x="T5" y="T7"/>
                  </a:cxn>
                  <a:cxn ang="0">
                    <a:pos x="T9" y="T11"/>
                  </a:cxn>
                  <a:cxn ang="0">
                    <a:pos x="T13" y="T15"/>
                  </a:cxn>
                  <a:cxn ang="0">
                    <a:pos x="T17" y="T19"/>
                  </a:cxn>
                </a:cxnLst>
                <a:rect l="0" t="0" r="r" b="b"/>
                <a:pathLst>
                  <a:path w="153" h="164">
                    <a:moveTo>
                      <a:pt x="120" y="0"/>
                    </a:moveTo>
                    <a:lnTo>
                      <a:pt x="0" y="130"/>
                    </a:lnTo>
                    <a:lnTo>
                      <a:pt x="33" y="163"/>
                    </a:lnTo>
                    <a:lnTo>
                      <a:pt x="152" y="32"/>
                    </a:lnTo>
                    <a:lnTo>
                      <a:pt x="12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73" name="Group 450"/>
            <p:cNvGrpSpPr>
              <a:grpSpLocks/>
            </p:cNvGrpSpPr>
            <p:nvPr/>
          </p:nvGrpSpPr>
          <p:grpSpPr bwMode="auto">
            <a:xfrm>
              <a:off x="2759" y="3804"/>
              <a:ext cx="2" cy="2"/>
              <a:chOff x="2759" y="3804"/>
              <a:chExt cx="2" cy="2"/>
            </a:xfrm>
          </p:grpSpPr>
          <p:sp>
            <p:nvSpPr>
              <p:cNvPr id="7422" name="Freeform 451"/>
              <p:cNvSpPr>
                <a:spLocks/>
              </p:cNvSpPr>
              <p:nvPr/>
            </p:nvSpPr>
            <p:spPr bwMode="auto">
              <a:xfrm>
                <a:off x="2759" y="3804"/>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74" name="Group 448"/>
            <p:cNvGrpSpPr>
              <a:grpSpLocks/>
            </p:cNvGrpSpPr>
            <p:nvPr/>
          </p:nvGrpSpPr>
          <p:grpSpPr bwMode="auto">
            <a:xfrm>
              <a:off x="2727" y="3804"/>
              <a:ext cx="66" cy="55"/>
              <a:chOff x="2727" y="3804"/>
              <a:chExt cx="66" cy="55"/>
            </a:xfrm>
          </p:grpSpPr>
          <p:sp>
            <p:nvSpPr>
              <p:cNvPr id="7421" name="Freeform 449"/>
              <p:cNvSpPr>
                <a:spLocks/>
              </p:cNvSpPr>
              <p:nvPr/>
            </p:nvSpPr>
            <p:spPr bwMode="auto">
              <a:xfrm>
                <a:off x="2727" y="3804"/>
                <a:ext cx="66" cy="55"/>
              </a:xfrm>
              <a:custGeom>
                <a:avLst/>
                <a:gdLst>
                  <a:gd name="T0" fmla="+- 0 2759 2727"/>
                  <a:gd name="T1" fmla="*/ T0 w 66"/>
                  <a:gd name="T2" fmla="+- 0 3804 3804"/>
                  <a:gd name="T3" fmla="*/ 3804 h 55"/>
                  <a:gd name="T4" fmla="+- 0 2727 2727"/>
                  <a:gd name="T5" fmla="*/ T4 w 66"/>
                  <a:gd name="T6" fmla="+- 0 3837 3804"/>
                  <a:gd name="T7" fmla="*/ 3837 h 55"/>
                  <a:gd name="T8" fmla="+- 0 2770 2727"/>
                  <a:gd name="T9" fmla="*/ T8 w 66"/>
                  <a:gd name="T10" fmla="+- 0 3859 3804"/>
                  <a:gd name="T11" fmla="*/ 3859 h 55"/>
                  <a:gd name="T12" fmla="+- 0 2792 2727"/>
                  <a:gd name="T13" fmla="*/ T12 w 66"/>
                  <a:gd name="T14" fmla="+- 0 3837 3804"/>
                  <a:gd name="T15" fmla="*/ 3837 h 55"/>
                  <a:gd name="T16" fmla="+- 0 2759 2727"/>
                  <a:gd name="T17" fmla="*/ T16 w 66"/>
                  <a:gd name="T18" fmla="+- 0 3804 3804"/>
                  <a:gd name="T19" fmla="*/ 3804 h 55"/>
                </a:gdLst>
                <a:ahLst/>
                <a:cxnLst>
                  <a:cxn ang="0">
                    <a:pos x="T1" y="T3"/>
                  </a:cxn>
                  <a:cxn ang="0">
                    <a:pos x="T5" y="T7"/>
                  </a:cxn>
                  <a:cxn ang="0">
                    <a:pos x="T9" y="T11"/>
                  </a:cxn>
                  <a:cxn ang="0">
                    <a:pos x="T13" y="T15"/>
                  </a:cxn>
                  <a:cxn ang="0">
                    <a:pos x="T17" y="T19"/>
                  </a:cxn>
                </a:cxnLst>
                <a:rect l="0" t="0" r="r" b="b"/>
                <a:pathLst>
                  <a:path w="66" h="55">
                    <a:moveTo>
                      <a:pt x="32" y="0"/>
                    </a:moveTo>
                    <a:lnTo>
                      <a:pt x="0" y="33"/>
                    </a:lnTo>
                    <a:lnTo>
                      <a:pt x="43" y="55"/>
                    </a:lnTo>
                    <a:lnTo>
                      <a:pt x="65" y="33"/>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75" name="Group 446"/>
            <p:cNvGrpSpPr>
              <a:grpSpLocks/>
            </p:cNvGrpSpPr>
            <p:nvPr/>
          </p:nvGrpSpPr>
          <p:grpSpPr bwMode="auto">
            <a:xfrm>
              <a:off x="2564" y="3870"/>
              <a:ext cx="174" cy="185"/>
              <a:chOff x="2564" y="3870"/>
              <a:chExt cx="174" cy="185"/>
            </a:xfrm>
          </p:grpSpPr>
          <p:sp>
            <p:nvSpPr>
              <p:cNvPr id="7420" name="Freeform 447"/>
              <p:cNvSpPr>
                <a:spLocks/>
              </p:cNvSpPr>
              <p:nvPr/>
            </p:nvSpPr>
            <p:spPr bwMode="auto">
              <a:xfrm>
                <a:off x="2564" y="3870"/>
                <a:ext cx="174" cy="185"/>
              </a:xfrm>
              <a:custGeom>
                <a:avLst/>
                <a:gdLst>
                  <a:gd name="T0" fmla="+- 0 2705 2564"/>
                  <a:gd name="T1" fmla="*/ T0 w 174"/>
                  <a:gd name="T2" fmla="+- 0 3870 3870"/>
                  <a:gd name="T3" fmla="*/ 3870 h 185"/>
                  <a:gd name="T4" fmla="+- 0 2564 2564"/>
                  <a:gd name="T5" fmla="*/ T4 w 174"/>
                  <a:gd name="T6" fmla="+- 0 4033 3870"/>
                  <a:gd name="T7" fmla="*/ 4033 h 185"/>
                  <a:gd name="T8" fmla="+- 0 2596 2564"/>
                  <a:gd name="T9" fmla="*/ T8 w 174"/>
                  <a:gd name="T10" fmla="+- 0 4054 3870"/>
                  <a:gd name="T11" fmla="*/ 4054 h 185"/>
                  <a:gd name="T12" fmla="+- 0 2737 2564"/>
                  <a:gd name="T13" fmla="*/ T12 w 174"/>
                  <a:gd name="T14" fmla="+- 0 3891 3870"/>
                  <a:gd name="T15" fmla="*/ 3891 h 185"/>
                  <a:gd name="T16" fmla="+- 0 2705 2564"/>
                  <a:gd name="T17" fmla="*/ T16 w 174"/>
                  <a:gd name="T18" fmla="+- 0 3870 3870"/>
                  <a:gd name="T19" fmla="*/ 3870 h 185"/>
                </a:gdLst>
                <a:ahLst/>
                <a:cxnLst>
                  <a:cxn ang="0">
                    <a:pos x="T1" y="T3"/>
                  </a:cxn>
                  <a:cxn ang="0">
                    <a:pos x="T5" y="T7"/>
                  </a:cxn>
                  <a:cxn ang="0">
                    <a:pos x="T9" y="T11"/>
                  </a:cxn>
                  <a:cxn ang="0">
                    <a:pos x="T13" y="T15"/>
                  </a:cxn>
                  <a:cxn ang="0">
                    <a:pos x="T17" y="T19"/>
                  </a:cxn>
                </a:cxnLst>
                <a:rect l="0" t="0" r="r" b="b"/>
                <a:pathLst>
                  <a:path w="174" h="185">
                    <a:moveTo>
                      <a:pt x="141" y="0"/>
                    </a:moveTo>
                    <a:lnTo>
                      <a:pt x="0" y="163"/>
                    </a:lnTo>
                    <a:lnTo>
                      <a:pt x="32" y="184"/>
                    </a:lnTo>
                    <a:lnTo>
                      <a:pt x="173" y="21"/>
                    </a:lnTo>
                    <a:lnTo>
                      <a:pt x="14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76" name="Group 444"/>
            <p:cNvGrpSpPr>
              <a:grpSpLocks/>
            </p:cNvGrpSpPr>
            <p:nvPr/>
          </p:nvGrpSpPr>
          <p:grpSpPr bwMode="auto">
            <a:xfrm>
              <a:off x="2466" y="4065"/>
              <a:ext cx="98" cy="109"/>
              <a:chOff x="2466" y="4065"/>
              <a:chExt cx="98" cy="109"/>
            </a:xfrm>
          </p:grpSpPr>
          <p:sp>
            <p:nvSpPr>
              <p:cNvPr id="7419" name="Freeform 445"/>
              <p:cNvSpPr>
                <a:spLocks/>
              </p:cNvSpPr>
              <p:nvPr/>
            </p:nvSpPr>
            <p:spPr bwMode="auto">
              <a:xfrm>
                <a:off x="2466" y="4065"/>
                <a:ext cx="98" cy="109"/>
              </a:xfrm>
              <a:custGeom>
                <a:avLst/>
                <a:gdLst>
                  <a:gd name="T0" fmla="+- 0 2531 2466"/>
                  <a:gd name="T1" fmla="*/ T0 w 98"/>
                  <a:gd name="T2" fmla="+- 0 4065 4065"/>
                  <a:gd name="T3" fmla="*/ 4065 h 109"/>
                  <a:gd name="T4" fmla="+- 0 2466 2466"/>
                  <a:gd name="T5" fmla="*/ T4 w 98"/>
                  <a:gd name="T6" fmla="+- 0 4141 4065"/>
                  <a:gd name="T7" fmla="*/ 4141 h 109"/>
                  <a:gd name="T8" fmla="+- 0 2466 2466"/>
                  <a:gd name="T9" fmla="*/ T8 w 98"/>
                  <a:gd name="T10" fmla="+- 0 4152 4065"/>
                  <a:gd name="T11" fmla="*/ 4152 h 109"/>
                  <a:gd name="T12" fmla="+- 0 2499 2466"/>
                  <a:gd name="T13" fmla="*/ T12 w 98"/>
                  <a:gd name="T14" fmla="+- 0 4174 4065"/>
                  <a:gd name="T15" fmla="*/ 4174 h 109"/>
                  <a:gd name="T16" fmla="+- 0 2564 2466"/>
                  <a:gd name="T17" fmla="*/ T16 w 98"/>
                  <a:gd name="T18" fmla="+- 0 4087 4065"/>
                  <a:gd name="T19" fmla="*/ 4087 h 109"/>
                  <a:gd name="T20" fmla="+- 0 2531 2466"/>
                  <a:gd name="T21" fmla="*/ T20 w 98"/>
                  <a:gd name="T22" fmla="+- 0 4065 4065"/>
                  <a:gd name="T23" fmla="*/ 4065 h 109"/>
                </a:gdLst>
                <a:ahLst/>
                <a:cxnLst>
                  <a:cxn ang="0">
                    <a:pos x="T1" y="T3"/>
                  </a:cxn>
                  <a:cxn ang="0">
                    <a:pos x="T5" y="T7"/>
                  </a:cxn>
                  <a:cxn ang="0">
                    <a:pos x="T9" y="T11"/>
                  </a:cxn>
                  <a:cxn ang="0">
                    <a:pos x="T13" y="T15"/>
                  </a:cxn>
                  <a:cxn ang="0">
                    <a:pos x="T17" y="T19"/>
                  </a:cxn>
                  <a:cxn ang="0">
                    <a:pos x="T21" y="T23"/>
                  </a:cxn>
                </a:cxnLst>
                <a:rect l="0" t="0" r="r" b="b"/>
                <a:pathLst>
                  <a:path w="98" h="109">
                    <a:moveTo>
                      <a:pt x="65" y="0"/>
                    </a:moveTo>
                    <a:lnTo>
                      <a:pt x="0" y="76"/>
                    </a:lnTo>
                    <a:lnTo>
                      <a:pt x="0" y="87"/>
                    </a:lnTo>
                    <a:lnTo>
                      <a:pt x="33" y="109"/>
                    </a:lnTo>
                    <a:lnTo>
                      <a:pt x="98" y="22"/>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77" name="Group 442"/>
            <p:cNvGrpSpPr>
              <a:grpSpLocks/>
            </p:cNvGrpSpPr>
            <p:nvPr/>
          </p:nvGrpSpPr>
          <p:grpSpPr bwMode="auto">
            <a:xfrm>
              <a:off x="2466" y="4141"/>
              <a:ext cx="2" cy="12"/>
              <a:chOff x="2466" y="4141"/>
              <a:chExt cx="2" cy="12"/>
            </a:xfrm>
          </p:grpSpPr>
          <p:sp>
            <p:nvSpPr>
              <p:cNvPr id="7418" name="Freeform 443"/>
              <p:cNvSpPr>
                <a:spLocks/>
              </p:cNvSpPr>
              <p:nvPr/>
            </p:nvSpPr>
            <p:spPr bwMode="auto">
              <a:xfrm>
                <a:off x="2466" y="4141"/>
                <a:ext cx="2" cy="12"/>
              </a:xfrm>
              <a:custGeom>
                <a:avLst/>
                <a:gdLst>
                  <a:gd name="T0" fmla="+- 0 4147 4141"/>
                  <a:gd name="T1" fmla="*/ 4147 h 12"/>
                  <a:gd name="T2" fmla="+- 0 4147 4141"/>
                  <a:gd name="T3" fmla="*/ 4147 h 12"/>
                </a:gdLst>
                <a:ahLst/>
                <a:cxnLst>
                  <a:cxn ang="0">
                    <a:pos x="0" y="T1"/>
                  </a:cxn>
                  <a:cxn ang="0">
                    <a:pos x="0" y="T3"/>
                  </a:cxn>
                </a:cxnLst>
                <a:rect l="0" t="0" r="r" b="b"/>
                <a:pathLst>
                  <a:path h="12">
                    <a:moveTo>
                      <a:pt x="0" y="6"/>
                    </a:moveTo>
                    <a:lnTo>
                      <a:pt x="0" y="6"/>
                    </a:lnTo>
                  </a:path>
                </a:pathLst>
              </a:custGeom>
              <a:noFill/>
              <a:ln w="8311">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6978" name="Group 440"/>
            <p:cNvGrpSpPr>
              <a:grpSpLocks/>
            </p:cNvGrpSpPr>
            <p:nvPr/>
          </p:nvGrpSpPr>
          <p:grpSpPr bwMode="auto">
            <a:xfrm>
              <a:off x="2401" y="4152"/>
              <a:ext cx="98" cy="109"/>
              <a:chOff x="2401" y="4152"/>
              <a:chExt cx="98" cy="109"/>
            </a:xfrm>
          </p:grpSpPr>
          <p:sp>
            <p:nvSpPr>
              <p:cNvPr id="7417" name="Freeform 441"/>
              <p:cNvSpPr>
                <a:spLocks/>
              </p:cNvSpPr>
              <p:nvPr/>
            </p:nvSpPr>
            <p:spPr bwMode="auto">
              <a:xfrm>
                <a:off x="2401" y="4152"/>
                <a:ext cx="98" cy="109"/>
              </a:xfrm>
              <a:custGeom>
                <a:avLst/>
                <a:gdLst>
                  <a:gd name="T0" fmla="+- 0 2466 2401"/>
                  <a:gd name="T1" fmla="*/ T0 w 98"/>
                  <a:gd name="T2" fmla="+- 0 4152 4152"/>
                  <a:gd name="T3" fmla="*/ 4152 h 109"/>
                  <a:gd name="T4" fmla="+- 0 2401 2401"/>
                  <a:gd name="T5" fmla="*/ T4 w 98"/>
                  <a:gd name="T6" fmla="+- 0 4239 4152"/>
                  <a:gd name="T7" fmla="*/ 4239 h 109"/>
                  <a:gd name="T8" fmla="+- 0 2444 2401"/>
                  <a:gd name="T9" fmla="*/ T8 w 98"/>
                  <a:gd name="T10" fmla="+- 0 4261 4152"/>
                  <a:gd name="T11" fmla="*/ 4261 h 109"/>
                  <a:gd name="T12" fmla="+- 0 2499 2401"/>
                  <a:gd name="T13" fmla="*/ T12 w 98"/>
                  <a:gd name="T14" fmla="+- 0 4174 4152"/>
                  <a:gd name="T15" fmla="*/ 4174 h 109"/>
                  <a:gd name="T16" fmla="+- 0 2466 2401"/>
                  <a:gd name="T17" fmla="*/ T16 w 98"/>
                  <a:gd name="T18" fmla="+- 0 4152 4152"/>
                  <a:gd name="T19" fmla="*/ 4152 h 109"/>
                </a:gdLst>
                <a:ahLst/>
                <a:cxnLst>
                  <a:cxn ang="0">
                    <a:pos x="T1" y="T3"/>
                  </a:cxn>
                  <a:cxn ang="0">
                    <a:pos x="T5" y="T7"/>
                  </a:cxn>
                  <a:cxn ang="0">
                    <a:pos x="T9" y="T11"/>
                  </a:cxn>
                  <a:cxn ang="0">
                    <a:pos x="T13" y="T15"/>
                  </a:cxn>
                  <a:cxn ang="0">
                    <a:pos x="T17" y="T19"/>
                  </a:cxn>
                </a:cxnLst>
                <a:rect l="0" t="0" r="r" b="b"/>
                <a:pathLst>
                  <a:path w="98" h="109">
                    <a:moveTo>
                      <a:pt x="65" y="0"/>
                    </a:moveTo>
                    <a:lnTo>
                      <a:pt x="0" y="87"/>
                    </a:lnTo>
                    <a:lnTo>
                      <a:pt x="43" y="109"/>
                    </a:lnTo>
                    <a:lnTo>
                      <a:pt x="98" y="22"/>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79" name="Group 438"/>
            <p:cNvGrpSpPr>
              <a:grpSpLocks/>
            </p:cNvGrpSpPr>
            <p:nvPr/>
          </p:nvGrpSpPr>
          <p:grpSpPr bwMode="auto">
            <a:xfrm>
              <a:off x="2292" y="4283"/>
              <a:ext cx="131" cy="174"/>
              <a:chOff x="2292" y="4283"/>
              <a:chExt cx="131" cy="174"/>
            </a:xfrm>
          </p:grpSpPr>
          <p:sp>
            <p:nvSpPr>
              <p:cNvPr id="7416" name="Freeform 439"/>
              <p:cNvSpPr>
                <a:spLocks/>
              </p:cNvSpPr>
              <p:nvPr/>
            </p:nvSpPr>
            <p:spPr bwMode="auto">
              <a:xfrm>
                <a:off x="2292" y="4283"/>
                <a:ext cx="131" cy="174"/>
              </a:xfrm>
              <a:custGeom>
                <a:avLst/>
                <a:gdLst>
                  <a:gd name="T0" fmla="+- 0 2379 2292"/>
                  <a:gd name="T1" fmla="*/ T0 w 131"/>
                  <a:gd name="T2" fmla="+- 0 4283 4283"/>
                  <a:gd name="T3" fmla="*/ 4283 h 174"/>
                  <a:gd name="T4" fmla="+- 0 2292 2292"/>
                  <a:gd name="T5" fmla="*/ T4 w 131"/>
                  <a:gd name="T6" fmla="+- 0 4435 4283"/>
                  <a:gd name="T7" fmla="*/ 4435 h 174"/>
                  <a:gd name="T8" fmla="+- 0 2325 2292"/>
                  <a:gd name="T9" fmla="*/ T8 w 131"/>
                  <a:gd name="T10" fmla="+- 0 4457 4283"/>
                  <a:gd name="T11" fmla="*/ 4457 h 174"/>
                  <a:gd name="T12" fmla="+- 0 2423 2292"/>
                  <a:gd name="T13" fmla="*/ T12 w 131"/>
                  <a:gd name="T14" fmla="+- 0 4304 4283"/>
                  <a:gd name="T15" fmla="*/ 4304 h 174"/>
                  <a:gd name="T16" fmla="+- 0 2379 2292"/>
                  <a:gd name="T17" fmla="*/ T16 w 131"/>
                  <a:gd name="T18" fmla="+- 0 4283 4283"/>
                  <a:gd name="T19" fmla="*/ 4283 h 174"/>
                </a:gdLst>
                <a:ahLst/>
                <a:cxnLst>
                  <a:cxn ang="0">
                    <a:pos x="T1" y="T3"/>
                  </a:cxn>
                  <a:cxn ang="0">
                    <a:pos x="T5" y="T7"/>
                  </a:cxn>
                  <a:cxn ang="0">
                    <a:pos x="T9" y="T11"/>
                  </a:cxn>
                  <a:cxn ang="0">
                    <a:pos x="T13" y="T15"/>
                  </a:cxn>
                  <a:cxn ang="0">
                    <a:pos x="T17" y="T19"/>
                  </a:cxn>
                </a:cxnLst>
                <a:rect l="0" t="0" r="r" b="b"/>
                <a:pathLst>
                  <a:path w="131" h="174">
                    <a:moveTo>
                      <a:pt x="87" y="0"/>
                    </a:moveTo>
                    <a:lnTo>
                      <a:pt x="0" y="152"/>
                    </a:lnTo>
                    <a:lnTo>
                      <a:pt x="33" y="174"/>
                    </a:lnTo>
                    <a:lnTo>
                      <a:pt x="131" y="21"/>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80" name="Group 436"/>
            <p:cNvGrpSpPr>
              <a:grpSpLocks/>
            </p:cNvGrpSpPr>
            <p:nvPr/>
          </p:nvGrpSpPr>
          <p:grpSpPr bwMode="auto">
            <a:xfrm>
              <a:off x="2325" y="4457"/>
              <a:ext cx="2" cy="2"/>
              <a:chOff x="2325" y="4457"/>
              <a:chExt cx="2" cy="2"/>
            </a:xfrm>
          </p:grpSpPr>
          <p:sp>
            <p:nvSpPr>
              <p:cNvPr id="7415" name="Freeform 437"/>
              <p:cNvSpPr>
                <a:spLocks/>
              </p:cNvSpPr>
              <p:nvPr/>
            </p:nvSpPr>
            <p:spPr bwMode="auto">
              <a:xfrm>
                <a:off x="2325" y="4457"/>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81" name="Group 434"/>
            <p:cNvGrpSpPr>
              <a:grpSpLocks/>
            </p:cNvGrpSpPr>
            <p:nvPr/>
          </p:nvGrpSpPr>
          <p:grpSpPr bwMode="auto">
            <a:xfrm>
              <a:off x="2271" y="4435"/>
              <a:ext cx="55" cy="55"/>
              <a:chOff x="2271" y="4435"/>
              <a:chExt cx="55" cy="55"/>
            </a:xfrm>
          </p:grpSpPr>
          <p:sp>
            <p:nvSpPr>
              <p:cNvPr id="7414" name="Freeform 435"/>
              <p:cNvSpPr>
                <a:spLocks/>
              </p:cNvSpPr>
              <p:nvPr/>
            </p:nvSpPr>
            <p:spPr bwMode="auto">
              <a:xfrm>
                <a:off x="2271" y="4435"/>
                <a:ext cx="55" cy="55"/>
              </a:xfrm>
              <a:custGeom>
                <a:avLst/>
                <a:gdLst>
                  <a:gd name="T0" fmla="+- 0 2292 2271"/>
                  <a:gd name="T1" fmla="*/ T0 w 55"/>
                  <a:gd name="T2" fmla="+- 0 4435 4435"/>
                  <a:gd name="T3" fmla="*/ 4435 h 55"/>
                  <a:gd name="T4" fmla="+- 0 2271 2271"/>
                  <a:gd name="T5" fmla="*/ T4 w 55"/>
                  <a:gd name="T6" fmla="+- 0 4468 4435"/>
                  <a:gd name="T7" fmla="*/ 4468 h 55"/>
                  <a:gd name="T8" fmla="+- 0 2303 2271"/>
                  <a:gd name="T9" fmla="*/ T8 w 55"/>
                  <a:gd name="T10" fmla="+- 0 4490 4435"/>
                  <a:gd name="T11" fmla="*/ 4490 h 55"/>
                  <a:gd name="T12" fmla="+- 0 2325 2271"/>
                  <a:gd name="T13" fmla="*/ T12 w 55"/>
                  <a:gd name="T14" fmla="+- 0 4457 4435"/>
                  <a:gd name="T15" fmla="*/ 4457 h 55"/>
                  <a:gd name="T16" fmla="+- 0 2292 2271"/>
                  <a:gd name="T17" fmla="*/ T16 w 55"/>
                  <a:gd name="T18" fmla="+- 0 4435 4435"/>
                  <a:gd name="T19" fmla="*/ 4435 h 55"/>
                </a:gdLst>
                <a:ahLst/>
                <a:cxnLst>
                  <a:cxn ang="0">
                    <a:pos x="T1" y="T3"/>
                  </a:cxn>
                  <a:cxn ang="0">
                    <a:pos x="T5" y="T7"/>
                  </a:cxn>
                  <a:cxn ang="0">
                    <a:pos x="T9" y="T11"/>
                  </a:cxn>
                  <a:cxn ang="0">
                    <a:pos x="T13" y="T15"/>
                  </a:cxn>
                  <a:cxn ang="0">
                    <a:pos x="T17" y="T19"/>
                  </a:cxn>
                </a:cxnLst>
                <a:rect l="0" t="0" r="r" b="b"/>
                <a:pathLst>
                  <a:path w="55" h="55">
                    <a:moveTo>
                      <a:pt x="21" y="0"/>
                    </a:moveTo>
                    <a:lnTo>
                      <a:pt x="0" y="33"/>
                    </a:lnTo>
                    <a:lnTo>
                      <a:pt x="32" y="55"/>
                    </a:lnTo>
                    <a:lnTo>
                      <a:pt x="54" y="22"/>
                    </a:lnTo>
                    <a:lnTo>
                      <a:pt x="2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82" name="Group 432"/>
            <p:cNvGrpSpPr>
              <a:grpSpLocks/>
            </p:cNvGrpSpPr>
            <p:nvPr/>
          </p:nvGrpSpPr>
          <p:grpSpPr bwMode="auto">
            <a:xfrm>
              <a:off x="2184" y="4500"/>
              <a:ext cx="98" cy="131"/>
              <a:chOff x="2184" y="4500"/>
              <a:chExt cx="98" cy="131"/>
            </a:xfrm>
          </p:grpSpPr>
          <p:sp>
            <p:nvSpPr>
              <p:cNvPr id="7413" name="Freeform 433"/>
              <p:cNvSpPr>
                <a:spLocks/>
              </p:cNvSpPr>
              <p:nvPr/>
            </p:nvSpPr>
            <p:spPr bwMode="auto">
              <a:xfrm>
                <a:off x="2184" y="4500"/>
                <a:ext cx="98" cy="131"/>
              </a:xfrm>
              <a:custGeom>
                <a:avLst/>
                <a:gdLst>
                  <a:gd name="T0" fmla="+- 0 2249 2184"/>
                  <a:gd name="T1" fmla="*/ T0 w 98"/>
                  <a:gd name="T2" fmla="+- 0 4500 4500"/>
                  <a:gd name="T3" fmla="*/ 4500 h 131"/>
                  <a:gd name="T4" fmla="+- 0 2184 2184"/>
                  <a:gd name="T5" fmla="*/ T4 w 98"/>
                  <a:gd name="T6" fmla="+- 0 4609 4500"/>
                  <a:gd name="T7" fmla="*/ 4609 h 131"/>
                  <a:gd name="T8" fmla="+- 0 2216 2184"/>
                  <a:gd name="T9" fmla="*/ T8 w 98"/>
                  <a:gd name="T10" fmla="+- 0 4631 4500"/>
                  <a:gd name="T11" fmla="*/ 4631 h 131"/>
                  <a:gd name="T12" fmla="+- 0 2281 2184"/>
                  <a:gd name="T13" fmla="*/ T12 w 98"/>
                  <a:gd name="T14" fmla="+- 0 4522 4500"/>
                  <a:gd name="T15" fmla="*/ 4522 h 131"/>
                  <a:gd name="T16" fmla="+- 0 2249 2184"/>
                  <a:gd name="T17" fmla="*/ T16 w 98"/>
                  <a:gd name="T18" fmla="+- 0 4500 4500"/>
                  <a:gd name="T19" fmla="*/ 4500 h 131"/>
                </a:gdLst>
                <a:ahLst/>
                <a:cxnLst>
                  <a:cxn ang="0">
                    <a:pos x="T1" y="T3"/>
                  </a:cxn>
                  <a:cxn ang="0">
                    <a:pos x="T5" y="T7"/>
                  </a:cxn>
                  <a:cxn ang="0">
                    <a:pos x="T9" y="T11"/>
                  </a:cxn>
                  <a:cxn ang="0">
                    <a:pos x="T13" y="T15"/>
                  </a:cxn>
                  <a:cxn ang="0">
                    <a:pos x="T17" y="T19"/>
                  </a:cxn>
                </a:cxnLst>
                <a:rect l="0" t="0" r="r" b="b"/>
                <a:pathLst>
                  <a:path w="98" h="131">
                    <a:moveTo>
                      <a:pt x="65" y="0"/>
                    </a:moveTo>
                    <a:lnTo>
                      <a:pt x="0" y="109"/>
                    </a:lnTo>
                    <a:lnTo>
                      <a:pt x="32" y="131"/>
                    </a:lnTo>
                    <a:lnTo>
                      <a:pt x="97" y="22"/>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83" name="Group 430"/>
            <p:cNvGrpSpPr>
              <a:grpSpLocks/>
            </p:cNvGrpSpPr>
            <p:nvPr/>
          </p:nvGrpSpPr>
          <p:grpSpPr bwMode="auto">
            <a:xfrm>
              <a:off x="2184" y="4609"/>
              <a:ext cx="2" cy="2"/>
              <a:chOff x="2184" y="4609"/>
              <a:chExt cx="2" cy="2"/>
            </a:xfrm>
          </p:grpSpPr>
          <p:sp>
            <p:nvSpPr>
              <p:cNvPr id="7412" name="Freeform 431"/>
              <p:cNvSpPr>
                <a:spLocks/>
              </p:cNvSpPr>
              <p:nvPr/>
            </p:nvSpPr>
            <p:spPr bwMode="auto">
              <a:xfrm>
                <a:off x="2184" y="4609"/>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84" name="Group 428"/>
            <p:cNvGrpSpPr>
              <a:grpSpLocks/>
            </p:cNvGrpSpPr>
            <p:nvPr/>
          </p:nvGrpSpPr>
          <p:grpSpPr bwMode="auto">
            <a:xfrm>
              <a:off x="2140" y="4609"/>
              <a:ext cx="77" cy="99"/>
              <a:chOff x="2140" y="4609"/>
              <a:chExt cx="77" cy="99"/>
            </a:xfrm>
          </p:grpSpPr>
          <p:sp>
            <p:nvSpPr>
              <p:cNvPr id="7411" name="Freeform 429"/>
              <p:cNvSpPr>
                <a:spLocks/>
              </p:cNvSpPr>
              <p:nvPr/>
            </p:nvSpPr>
            <p:spPr bwMode="auto">
              <a:xfrm>
                <a:off x="2140" y="4609"/>
                <a:ext cx="77" cy="99"/>
              </a:xfrm>
              <a:custGeom>
                <a:avLst/>
                <a:gdLst>
                  <a:gd name="T0" fmla="+- 0 2184 2140"/>
                  <a:gd name="T1" fmla="*/ T0 w 77"/>
                  <a:gd name="T2" fmla="+- 0 4609 4609"/>
                  <a:gd name="T3" fmla="*/ 4609 h 99"/>
                  <a:gd name="T4" fmla="+- 0 2140 2140"/>
                  <a:gd name="T5" fmla="*/ T4 w 77"/>
                  <a:gd name="T6" fmla="+- 0 4685 4609"/>
                  <a:gd name="T7" fmla="*/ 4685 h 99"/>
                  <a:gd name="T8" fmla="+- 0 2173 2140"/>
                  <a:gd name="T9" fmla="*/ T8 w 77"/>
                  <a:gd name="T10" fmla="+- 0 4707 4609"/>
                  <a:gd name="T11" fmla="*/ 4707 h 99"/>
                  <a:gd name="T12" fmla="+- 0 2216 2140"/>
                  <a:gd name="T13" fmla="*/ T12 w 77"/>
                  <a:gd name="T14" fmla="+- 0 4631 4609"/>
                  <a:gd name="T15" fmla="*/ 4631 h 99"/>
                  <a:gd name="T16" fmla="+- 0 2184 2140"/>
                  <a:gd name="T17" fmla="*/ T16 w 77"/>
                  <a:gd name="T18" fmla="+- 0 4609 4609"/>
                  <a:gd name="T19" fmla="*/ 4609 h 99"/>
                </a:gdLst>
                <a:ahLst/>
                <a:cxnLst>
                  <a:cxn ang="0">
                    <a:pos x="T1" y="T3"/>
                  </a:cxn>
                  <a:cxn ang="0">
                    <a:pos x="T5" y="T7"/>
                  </a:cxn>
                  <a:cxn ang="0">
                    <a:pos x="T9" y="T11"/>
                  </a:cxn>
                  <a:cxn ang="0">
                    <a:pos x="T13" y="T15"/>
                  </a:cxn>
                  <a:cxn ang="0">
                    <a:pos x="T17" y="T19"/>
                  </a:cxn>
                </a:cxnLst>
                <a:rect l="0" t="0" r="r" b="b"/>
                <a:pathLst>
                  <a:path w="77" h="99">
                    <a:moveTo>
                      <a:pt x="44" y="0"/>
                    </a:moveTo>
                    <a:lnTo>
                      <a:pt x="0" y="76"/>
                    </a:lnTo>
                    <a:lnTo>
                      <a:pt x="33" y="98"/>
                    </a:lnTo>
                    <a:lnTo>
                      <a:pt x="76" y="22"/>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85" name="Group 426"/>
            <p:cNvGrpSpPr>
              <a:grpSpLocks/>
            </p:cNvGrpSpPr>
            <p:nvPr/>
          </p:nvGrpSpPr>
          <p:grpSpPr bwMode="auto">
            <a:xfrm>
              <a:off x="2043" y="4729"/>
              <a:ext cx="109" cy="153"/>
              <a:chOff x="2043" y="4729"/>
              <a:chExt cx="109" cy="153"/>
            </a:xfrm>
          </p:grpSpPr>
          <p:sp>
            <p:nvSpPr>
              <p:cNvPr id="7410" name="Freeform 427"/>
              <p:cNvSpPr>
                <a:spLocks/>
              </p:cNvSpPr>
              <p:nvPr/>
            </p:nvSpPr>
            <p:spPr bwMode="auto">
              <a:xfrm>
                <a:off x="2043" y="4729"/>
                <a:ext cx="109" cy="153"/>
              </a:xfrm>
              <a:custGeom>
                <a:avLst/>
                <a:gdLst>
                  <a:gd name="T0" fmla="+- 0 2118 2043"/>
                  <a:gd name="T1" fmla="*/ T0 w 109"/>
                  <a:gd name="T2" fmla="+- 0 4729 4729"/>
                  <a:gd name="T3" fmla="*/ 4729 h 153"/>
                  <a:gd name="T4" fmla="+- 0 2043 2043"/>
                  <a:gd name="T5" fmla="*/ T4 w 109"/>
                  <a:gd name="T6" fmla="+- 0 4859 4729"/>
                  <a:gd name="T7" fmla="*/ 4859 h 153"/>
                  <a:gd name="T8" fmla="+- 0 2075 2043"/>
                  <a:gd name="T9" fmla="*/ T8 w 109"/>
                  <a:gd name="T10" fmla="+- 0 4881 4729"/>
                  <a:gd name="T11" fmla="*/ 4881 h 153"/>
                  <a:gd name="T12" fmla="+- 0 2151 2043"/>
                  <a:gd name="T13" fmla="*/ T12 w 109"/>
                  <a:gd name="T14" fmla="+- 0 4751 4729"/>
                  <a:gd name="T15" fmla="*/ 4751 h 153"/>
                  <a:gd name="T16" fmla="+- 0 2118 2043"/>
                  <a:gd name="T17" fmla="*/ T16 w 109"/>
                  <a:gd name="T18" fmla="+- 0 4729 4729"/>
                  <a:gd name="T19" fmla="*/ 4729 h 153"/>
                </a:gdLst>
                <a:ahLst/>
                <a:cxnLst>
                  <a:cxn ang="0">
                    <a:pos x="T1" y="T3"/>
                  </a:cxn>
                  <a:cxn ang="0">
                    <a:pos x="T5" y="T7"/>
                  </a:cxn>
                  <a:cxn ang="0">
                    <a:pos x="T9" y="T11"/>
                  </a:cxn>
                  <a:cxn ang="0">
                    <a:pos x="T13" y="T15"/>
                  </a:cxn>
                  <a:cxn ang="0">
                    <a:pos x="T17" y="T19"/>
                  </a:cxn>
                </a:cxnLst>
                <a:rect l="0" t="0" r="r" b="b"/>
                <a:pathLst>
                  <a:path w="109" h="153">
                    <a:moveTo>
                      <a:pt x="75" y="0"/>
                    </a:moveTo>
                    <a:lnTo>
                      <a:pt x="0" y="130"/>
                    </a:lnTo>
                    <a:lnTo>
                      <a:pt x="32" y="152"/>
                    </a:lnTo>
                    <a:lnTo>
                      <a:pt x="108" y="22"/>
                    </a:lnTo>
                    <a:lnTo>
                      <a:pt x="7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86" name="Group 424"/>
            <p:cNvGrpSpPr>
              <a:grpSpLocks/>
            </p:cNvGrpSpPr>
            <p:nvPr/>
          </p:nvGrpSpPr>
          <p:grpSpPr bwMode="auto">
            <a:xfrm>
              <a:off x="4388" y="3119"/>
              <a:ext cx="109" cy="218"/>
              <a:chOff x="4388" y="3119"/>
              <a:chExt cx="109" cy="218"/>
            </a:xfrm>
          </p:grpSpPr>
          <p:sp>
            <p:nvSpPr>
              <p:cNvPr id="7409" name="Freeform 425"/>
              <p:cNvSpPr>
                <a:spLocks/>
              </p:cNvSpPr>
              <p:nvPr/>
            </p:nvSpPr>
            <p:spPr bwMode="auto">
              <a:xfrm>
                <a:off x="4388" y="3119"/>
                <a:ext cx="109" cy="218"/>
              </a:xfrm>
              <a:custGeom>
                <a:avLst/>
                <a:gdLst>
                  <a:gd name="T0" fmla="+- 0 4453 4388"/>
                  <a:gd name="T1" fmla="*/ T0 w 109"/>
                  <a:gd name="T2" fmla="+- 0 3119 3119"/>
                  <a:gd name="T3" fmla="*/ 3119 h 218"/>
                  <a:gd name="T4" fmla="+- 0 4388 4388"/>
                  <a:gd name="T5" fmla="*/ T4 w 109"/>
                  <a:gd name="T6" fmla="+- 0 3326 3119"/>
                  <a:gd name="T7" fmla="*/ 3326 h 218"/>
                  <a:gd name="T8" fmla="+- 0 4431 4388"/>
                  <a:gd name="T9" fmla="*/ T8 w 109"/>
                  <a:gd name="T10" fmla="+- 0 3336 3119"/>
                  <a:gd name="T11" fmla="*/ 3336 h 218"/>
                  <a:gd name="T12" fmla="+- 0 4497 4388"/>
                  <a:gd name="T13" fmla="*/ T12 w 109"/>
                  <a:gd name="T14" fmla="+- 0 3130 3119"/>
                  <a:gd name="T15" fmla="*/ 3130 h 218"/>
                  <a:gd name="T16" fmla="+- 0 4453 4388"/>
                  <a:gd name="T17" fmla="*/ T16 w 109"/>
                  <a:gd name="T18" fmla="+- 0 3119 3119"/>
                  <a:gd name="T19" fmla="*/ 3119 h 218"/>
                </a:gdLst>
                <a:ahLst/>
                <a:cxnLst>
                  <a:cxn ang="0">
                    <a:pos x="T1" y="T3"/>
                  </a:cxn>
                  <a:cxn ang="0">
                    <a:pos x="T5" y="T7"/>
                  </a:cxn>
                  <a:cxn ang="0">
                    <a:pos x="T9" y="T11"/>
                  </a:cxn>
                  <a:cxn ang="0">
                    <a:pos x="T13" y="T15"/>
                  </a:cxn>
                  <a:cxn ang="0">
                    <a:pos x="T17" y="T19"/>
                  </a:cxn>
                </a:cxnLst>
                <a:rect l="0" t="0" r="r" b="b"/>
                <a:pathLst>
                  <a:path w="109" h="218">
                    <a:moveTo>
                      <a:pt x="65" y="0"/>
                    </a:moveTo>
                    <a:lnTo>
                      <a:pt x="0" y="207"/>
                    </a:lnTo>
                    <a:lnTo>
                      <a:pt x="43" y="217"/>
                    </a:lnTo>
                    <a:lnTo>
                      <a:pt x="109" y="11"/>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87" name="Group 422"/>
            <p:cNvGrpSpPr>
              <a:grpSpLocks/>
            </p:cNvGrpSpPr>
            <p:nvPr/>
          </p:nvGrpSpPr>
          <p:grpSpPr bwMode="auto">
            <a:xfrm>
              <a:off x="4312" y="3369"/>
              <a:ext cx="109" cy="218"/>
              <a:chOff x="4312" y="3369"/>
              <a:chExt cx="109" cy="218"/>
            </a:xfrm>
          </p:grpSpPr>
          <p:sp>
            <p:nvSpPr>
              <p:cNvPr id="7408" name="Freeform 423"/>
              <p:cNvSpPr>
                <a:spLocks/>
              </p:cNvSpPr>
              <p:nvPr/>
            </p:nvSpPr>
            <p:spPr bwMode="auto">
              <a:xfrm>
                <a:off x="4312" y="3369"/>
                <a:ext cx="109" cy="218"/>
              </a:xfrm>
              <a:custGeom>
                <a:avLst/>
                <a:gdLst>
                  <a:gd name="T0" fmla="+- 0 4377 4312"/>
                  <a:gd name="T1" fmla="*/ T0 w 109"/>
                  <a:gd name="T2" fmla="+- 0 3369 3369"/>
                  <a:gd name="T3" fmla="*/ 3369 h 218"/>
                  <a:gd name="T4" fmla="+- 0 4312 4312"/>
                  <a:gd name="T5" fmla="*/ T4 w 109"/>
                  <a:gd name="T6" fmla="+- 0 3576 3369"/>
                  <a:gd name="T7" fmla="*/ 3576 h 218"/>
                  <a:gd name="T8" fmla="+- 0 4356 4312"/>
                  <a:gd name="T9" fmla="*/ T8 w 109"/>
                  <a:gd name="T10" fmla="+- 0 3587 3369"/>
                  <a:gd name="T11" fmla="*/ 3587 h 218"/>
                  <a:gd name="T12" fmla="+- 0 4421 4312"/>
                  <a:gd name="T13" fmla="*/ T12 w 109"/>
                  <a:gd name="T14" fmla="+- 0 3380 3369"/>
                  <a:gd name="T15" fmla="*/ 3380 h 218"/>
                  <a:gd name="T16" fmla="+- 0 4377 4312"/>
                  <a:gd name="T17" fmla="*/ T16 w 109"/>
                  <a:gd name="T18" fmla="+- 0 3369 3369"/>
                  <a:gd name="T19" fmla="*/ 3369 h 218"/>
                </a:gdLst>
                <a:ahLst/>
                <a:cxnLst>
                  <a:cxn ang="0">
                    <a:pos x="T1" y="T3"/>
                  </a:cxn>
                  <a:cxn ang="0">
                    <a:pos x="T5" y="T7"/>
                  </a:cxn>
                  <a:cxn ang="0">
                    <a:pos x="T9" y="T11"/>
                  </a:cxn>
                  <a:cxn ang="0">
                    <a:pos x="T13" y="T15"/>
                  </a:cxn>
                  <a:cxn ang="0">
                    <a:pos x="T17" y="T19"/>
                  </a:cxn>
                </a:cxnLst>
                <a:rect l="0" t="0" r="r" b="b"/>
                <a:pathLst>
                  <a:path w="109" h="218">
                    <a:moveTo>
                      <a:pt x="65" y="0"/>
                    </a:moveTo>
                    <a:lnTo>
                      <a:pt x="0" y="207"/>
                    </a:lnTo>
                    <a:lnTo>
                      <a:pt x="44" y="218"/>
                    </a:lnTo>
                    <a:lnTo>
                      <a:pt x="109" y="11"/>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88" name="Group 420"/>
            <p:cNvGrpSpPr>
              <a:grpSpLocks/>
            </p:cNvGrpSpPr>
            <p:nvPr/>
          </p:nvGrpSpPr>
          <p:grpSpPr bwMode="auto">
            <a:xfrm>
              <a:off x="4236" y="3619"/>
              <a:ext cx="109" cy="218"/>
              <a:chOff x="4236" y="3619"/>
              <a:chExt cx="109" cy="218"/>
            </a:xfrm>
          </p:grpSpPr>
          <p:sp>
            <p:nvSpPr>
              <p:cNvPr id="7407" name="Freeform 421"/>
              <p:cNvSpPr>
                <a:spLocks/>
              </p:cNvSpPr>
              <p:nvPr/>
            </p:nvSpPr>
            <p:spPr bwMode="auto">
              <a:xfrm>
                <a:off x="4236" y="3619"/>
                <a:ext cx="109" cy="218"/>
              </a:xfrm>
              <a:custGeom>
                <a:avLst/>
                <a:gdLst>
                  <a:gd name="T0" fmla="+- 0 4301 4236"/>
                  <a:gd name="T1" fmla="*/ T0 w 109"/>
                  <a:gd name="T2" fmla="+- 0 3619 3619"/>
                  <a:gd name="T3" fmla="*/ 3619 h 218"/>
                  <a:gd name="T4" fmla="+- 0 4236 4236"/>
                  <a:gd name="T5" fmla="*/ T4 w 109"/>
                  <a:gd name="T6" fmla="+- 0 3826 3619"/>
                  <a:gd name="T7" fmla="*/ 3826 h 218"/>
                  <a:gd name="T8" fmla="+- 0 4280 4236"/>
                  <a:gd name="T9" fmla="*/ T8 w 109"/>
                  <a:gd name="T10" fmla="+- 0 3837 3619"/>
                  <a:gd name="T11" fmla="*/ 3837 h 218"/>
                  <a:gd name="T12" fmla="+- 0 4345 4236"/>
                  <a:gd name="T13" fmla="*/ T12 w 109"/>
                  <a:gd name="T14" fmla="+- 0 3630 3619"/>
                  <a:gd name="T15" fmla="*/ 3630 h 218"/>
                  <a:gd name="T16" fmla="+- 0 4301 4236"/>
                  <a:gd name="T17" fmla="*/ T16 w 109"/>
                  <a:gd name="T18" fmla="+- 0 3619 3619"/>
                  <a:gd name="T19" fmla="*/ 3619 h 218"/>
                </a:gdLst>
                <a:ahLst/>
                <a:cxnLst>
                  <a:cxn ang="0">
                    <a:pos x="T1" y="T3"/>
                  </a:cxn>
                  <a:cxn ang="0">
                    <a:pos x="T5" y="T7"/>
                  </a:cxn>
                  <a:cxn ang="0">
                    <a:pos x="T9" y="T11"/>
                  </a:cxn>
                  <a:cxn ang="0">
                    <a:pos x="T13" y="T15"/>
                  </a:cxn>
                  <a:cxn ang="0">
                    <a:pos x="T17" y="T19"/>
                  </a:cxn>
                </a:cxnLst>
                <a:rect l="0" t="0" r="r" b="b"/>
                <a:pathLst>
                  <a:path w="109" h="218">
                    <a:moveTo>
                      <a:pt x="65" y="0"/>
                    </a:moveTo>
                    <a:lnTo>
                      <a:pt x="0" y="207"/>
                    </a:lnTo>
                    <a:lnTo>
                      <a:pt x="44" y="218"/>
                    </a:lnTo>
                    <a:lnTo>
                      <a:pt x="109" y="11"/>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89" name="Group 418"/>
            <p:cNvGrpSpPr>
              <a:grpSpLocks/>
            </p:cNvGrpSpPr>
            <p:nvPr/>
          </p:nvGrpSpPr>
          <p:grpSpPr bwMode="auto">
            <a:xfrm>
              <a:off x="4182" y="3870"/>
              <a:ext cx="76" cy="109"/>
              <a:chOff x="4182" y="3870"/>
              <a:chExt cx="76" cy="109"/>
            </a:xfrm>
          </p:grpSpPr>
          <p:sp>
            <p:nvSpPr>
              <p:cNvPr id="7406" name="Freeform 419"/>
              <p:cNvSpPr>
                <a:spLocks/>
              </p:cNvSpPr>
              <p:nvPr/>
            </p:nvSpPr>
            <p:spPr bwMode="auto">
              <a:xfrm>
                <a:off x="4182" y="3870"/>
                <a:ext cx="76" cy="109"/>
              </a:xfrm>
              <a:custGeom>
                <a:avLst/>
                <a:gdLst>
                  <a:gd name="T0" fmla="+- 0 4225 4182"/>
                  <a:gd name="T1" fmla="*/ T0 w 76"/>
                  <a:gd name="T2" fmla="+- 0 3870 3870"/>
                  <a:gd name="T3" fmla="*/ 3870 h 109"/>
                  <a:gd name="T4" fmla="+- 0 4182 4182"/>
                  <a:gd name="T5" fmla="*/ T4 w 76"/>
                  <a:gd name="T6" fmla="+- 0 3967 3870"/>
                  <a:gd name="T7" fmla="*/ 3967 h 109"/>
                  <a:gd name="T8" fmla="+- 0 4225 4182"/>
                  <a:gd name="T9" fmla="*/ T8 w 76"/>
                  <a:gd name="T10" fmla="+- 0 3978 3870"/>
                  <a:gd name="T11" fmla="*/ 3978 h 109"/>
                  <a:gd name="T12" fmla="+- 0 4258 4182"/>
                  <a:gd name="T13" fmla="*/ T12 w 76"/>
                  <a:gd name="T14" fmla="+- 0 3880 3870"/>
                  <a:gd name="T15" fmla="*/ 3880 h 109"/>
                  <a:gd name="T16" fmla="+- 0 4225 4182"/>
                  <a:gd name="T17" fmla="*/ T16 w 76"/>
                  <a:gd name="T18" fmla="+- 0 3870 3870"/>
                  <a:gd name="T19" fmla="*/ 3870 h 109"/>
                </a:gdLst>
                <a:ahLst/>
                <a:cxnLst>
                  <a:cxn ang="0">
                    <a:pos x="T1" y="T3"/>
                  </a:cxn>
                  <a:cxn ang="0">
                    <a:pos x="T5" y="T7"/>
                  </a:cxn>
                  <a:cxn ang="0">
                    <a:pos x="T9" y="T11"/>
                  </a:cxn>
                  <a:cxn ang="0">
                    <a:pos x="T13" y="T15"/>
                  </a:cxn>
                  <a:cxn ang="0">
                    <a:pos x="T17" y="T19"/>
                  </a:cxn>
                </a:cxnLst>
                <a:rect l="0" t="0" r="r" b="b"/>
                <a:pathLst>
                  <a:path w="76" h="109">
                    <a:moveTo>
                      <a:pt x="43" y="0"/>
                    </a:moveTo>
                    <a:lnTo>
                      <a:pt x="0" y="97"/>
                    </a:lnTo>
                    <a:lnTo>
                      <a:pt x="43" y="108"/>
                    </a:lnTo>
                    <a:lnTo>
                      <a:pt x="76" y="10"/>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90" name="Group 416"/>
            <p:cNvGrpSpPr>
              <a:grpSpLocks/>
            </p:cNvGrpSpPr>
            <p:nvPr/>
          </p:nvGrpSpPr>
          <p:grpSpPr bwMode="auto">
            <a:xfrm>
              <a:off x="4182" y="3967"/>
              <a:ext cx="2" cy="2"/>
              <a:chOff x="4182" y="3967"/>
              <a:chExt cx="2" cy="2"/>
            </a:xfrm>
          </p:grpSpPr>
          <p:sp>
            <p:nvSpPr>
              <p:cNvPr id="7405" name="Freeform 417"/>
              <p:cNvSpPr>
                <a:spLocks/>
              </p:cNvSpPr>
              <p:nvPr/>
            </p:nvSpPr>
            <p:spPr bwMode="auto">
              <a:xfrm>
                <a:off x="4182" y="3967"/>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91" name="Group 414"/>
            <p:cNvGrpSpPr>
              <a:grpSpLocks/>
            </p:cNvGrpSpPr>
            <p:nvPr/>
          </p:nvGrpSpPr>
          <p:grpSpPr bwMode="auto">
            <a:xfrm>
              <a:off x="4160" y="3967"/>
              <a:ext cx="66" cy="120"/>
              <a:chOff x="4160" y="3967"/>
              <a:chExt cx="66" cy="120"/>
            </a:xfrm>
          </p:grpSpPr>
          <p:sp>
            <p:nvSpPr>
              <p:cNvPr id="7404" name="Freeform 415"/>
              <p:cNvSpPr>
                <a:spLocks/>
              </p:cNvSpPr>
              <p:nvPr/>
            </p:nvSpPr>
            <p:spPr bwMode="auto">
              <a:xfrm>
                <a:off x="4160" y="3967"/>
                <a:ext cx="66" cy="120"/>
              </a:xfrm>
              <a:custGeom>
                <a:avLst/>
                <a:gdLst>
                  <a:gd name="T0" fmla="+- 0 4182 4160"/>
                  <a:gd name="T1" fmla="*/ T0 w 66"/>
                  <a:gd name="T2" fmla="+- 0 3967 3967"/>
                  <a:gd name="T3" fmla="*/ 3967 h 120"/>
                  <a:gd name="T4" fmla="+- 0 4160 4160"/>
                  <a:gd name="T5" fmla="*/ T4 w 66"/>
                  <a:gd name="T6" fmla="+- 0 4076 3967"/>
                  <a:gd name="T7" fmla="*/ 4076 h 120"/>
                  <a:gd name="T8" fmla="+- 0 4203 4160"/>
                  <a:gd name="T9" fmla="*/ T8 w 66"/>
                  <a:gd name="T10" fmla="+- 0 4087 3967"/>
                  <a:gd name="T11" fmla="*/ 4087 h 120"/>
                  <a:gd name="T12" fmla="+- 0 4225 4160"/>
                  <a:gd name="T13" fmla="*/ T12 w 66"/>
                  <a:gd name="T14" fmla="+- 0 3978 3967"/>
                  <a:gd name="T15" fmla="*/ 3978 h 120"/>
                  <a:gd name="T16" fmla="+- 0 4182 4160"/>
                  <a:gd name="T17" fmla="*/ T16 w 66"/>
                  <a:gd name="T18" fmla="+- 0 3967 3967"/>
                  <a:gd name="T19" fmla="*/ 3967 h 120"/>
                </a:gdLst>
                <a:ahLst/>
                <a:cxnLst>
                  <a:cxn ang="0">
                    <a:pos x="T1" y="T3"/>
                  </a:cxn>
                  <a:cxn ang="0">
                    <a:pos x="T5" y="T7"/>
                  </a:cxn>
                  <a:cxn ang="0">
                    <a:pos x="T9" y="T11"/>
                  </a:cxn>
                  <a:cxn ang="0">
                    <a:pos x="T13" y="T15"/>
                  </a:cxn>
                  <a:cxn ang="0">
                    <a:pos x="T17" y="T19"/>
                  </a:cxn>
                </a:cxnLst>
                <a:rect l="0" t="0" r="r" b="b"/>
                <a:pathLst>
                  <a:path w="66" h="120">
                    <a:moveTo>
                      <a:pt x="22" y="0"/>
                    </a:moveTo>
                    <a:lnTo>
                      <a:pt x="0" y="109"/>
                    </a:lnTo>
                    <a:lnTo>
                      <a:pt x="43" y="120"/>
                    </a:lnTo>
                    <a:lnTo>
                      <a:pt x="65" y="1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92" name="Group 412"/>
            <p:cNvGrpSpPr>
              <a:grpSpLocks/>
            </p:cNvGrpSpPr>
            <p:nvPr/>
          </p:nvGrpSpPr>
          <p:grpSpPr bwMode="auto">
            <a:xfrm>
              <a:off x="4084" y="4120"/>
              <a:ext cx="98" cy="218"/>
              <a:chOff x="4084" y="4120"/>
              <a:chExt cx="98" cy="218"/>
            </a:xfrm>
          </p:grpSpPr>
          <p:sp>
            <p:nvSpPr>
              <p:cNvPr id="7403" name="Freeform 413"/>
              <p:cNvSpPr>
                <a:spLocks/>
              </p:cNvSpPr>
              <p:nvPr/>
            </p:nvSpPr>
            <p:spPr bwMode="auto">
              <a:xfrm>
                <a:off x="4084" y="4120"/>
                <a:ext cx="98" cy="218"/>
              </a:xfrm>
              <a:custGeom>
                <a:avLst/>
                <a:gdLst>
                  <a:gd name="T0" fmla="+- 0 4149 4084"/>
                  <a:gd name="T1" fmla="*/ T0 w 98"/>
                  <a:gd name="T2" fmla="+- 0 4120 4120"/>
                  <a:gd name="T3" fmla="*/ 4120 h 218"/>
                  <a:gd name="T4" fmla="+- 0 4084 4084"/>
                  <a:gd name="T5" fmla="*/ T4 w 98"/>
                  <a:gd name="T6" fmla="+- 0 4326 4120"/>
                  <a:gd name="T7" fmla="*/ 4326 h 218"/>
                  <a:gd name="T8" fmla="+- 0 4128 4084"/>
                  <a:gd name="T9" fmla="*/ T8 w 98"/>
                  <a:gd name="T10" fmla="+- 0 4337 4120"/>
                  <a:gd name="T11" fmla="*/ 4337 h 218"/>
                  <a:gd name="T12" fmla="+- 0 4182 4084"/>
                  <a:gd name="T13" fmla="*/ T12 w 98"/>
                  <a:gd name="T14" fmla="+- 0 4130 4120"/>
                  <a:gd name="T15" fmla="*/ 4130 h 218"/>
                  <a:gd name="T16" fmla="+- 0 4149 4084"/>
                  <a:gd name="T17" fmla="*/ T16 w 98"/>
                  <a:gd name="T18" fmla="+- 0 4120 4120"/>
                  <a:gd name="T19" fmla="*/ 4120 h 218"/>
                </a:gdLst>
                <a:ahLst/>
                <a:cxnLst>
                  <a:cxn ang="0">
                    <a:pos x="T1" y="T3"/>
                  </a:cxn>
                  <a:cxn ang="0">
                    <a:pos x="T5" y="T7"/>
                  </a:cxn>
                  <a:cxn ang="0">
                    <a:pos x="T9" y="T11"/>
                  </a:cxn>
                  <a:cxn ang="0">
                    <a:pos x="T13" y="T15"/>
                  </a:cxn>
                  <a:cxn ang="0">
                    <a:pos x="T17" y="T19"/>
                  </a:cxn>
                </a:cxnLst>
                <a:rect l="0" t="0" r="r" b="b"/>
                <a:pathLst>
                  <a:path w="98" h="218">
                    <a:moveTo>
                      <a:pt x="65" y="0"/>
                    </a:moveTo>
                    <a:lnTo>
                      <a:pt x="0" y="206"/>
                    </a:lnTo>
                    <a:lnTo>
                      <a:pt x="44" y="217"/>
                    </a:lnTo>
                    <a:lnTo>
                      <a:pt x="98" y="10"/>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93" name="Group 410"/>
            <p:cNvGrpSpPr>
              <a:grpSpLocks/>
            </p:cNvGrpSpPr>
            <p:nvPr/>
          </p:nvGrpSpPr>
          <p:grpSpPr bwMode="auto">
            <a:xfrm>
              <a:off x="4051" y="4370"/>
              <a:ext cx="66" cy="98"/>
              <a:chOff x="4051" y="4370"/>
              <a:chExt cx="66" cy="98"/>
            </a:xfrm>
          </p:grpSpPr>
          <p:sp>
            <p:nvSpPr>
              <p:cNvPr id="7402" name="Freeform 411"/>
              <p:cNvSpPr>
                <a:spLocks/>
              </p:cNvSpPr>
              <p:nvPr/>
            </p:nvSpPr>
            <p:spPr bwMode="auto">
              <a:xfrm>
                <a:off x="4051" y="4370"/>
                <a:ext cx="66" cy="98"/>
              </a:xfrm>
              <a:custGeom>
                <a:avLst/>
                <a:gdLst>
                  <a:gd name="T0" fmla="+- 0 4073 4051"/>
                  <a:gd name="T1" fmla="*/ T0 w 66"/>
                  <a:gd name="T2" fmla="+- 0 4370 4370"/>
                  <a:gd name="T3" fmla="*/ 4370 h 98"/>
                  <a:gd name="T4" fmla="+- 0 4051 4051"/>
                  <a:gd name="T5" fmla="*/ T4 w 66"/>
                  <a:gd name="T6" fmla="+- 0 4457 4370"/>
                  <a:gd name="T7" fmla="*/ 4457 h 98"/>
                  <a:gd name="T8" fmla="+- 0 4095 4051"/>
                  <a:gd name="T9" fmla="*/ T8 w 66"/>
                  <a:gd name="T10" fmla="+- 0 4468 4370"/>
                  <a:gd name="T11" fmla="*/ 4468 h 98"/>
                  <a:gd name="T12" fmla="+- 0 4117 4051"/>
                  <a:gd name="T13" fmla="*/ T12 w 66"/>
                  <a:gd name="T14" fmla="+- 0 4381 4370"/>
                  <a:gd name="T15" fmla="*/ 4381 h 98"/>
                  <a:gd name="T16" fmla="+- 0 4073 4051"/>
                  <a:gd name="T17" fmla="*/ T16 w 66"/>
                  <a:gd name="T18" fmla="+- 0 4370 4370"/>
                  <a:gd name="T19" fmla="*/ 4370 h 98"/>
                </a:gdLst>
                <a:ahLst/>
                <a:cxnLst>
                  <a:cxn ang="0">
                    <a:pos x="T1" y="T3"/>
                  </a:cxn>
                  <a:cxn ang="0">
                    <a:pos x="T5" y="T7"/>
                  </a:cxn>
                  <a:cxn ang="0">
                    <a:pos x="T9" y="T11"/>
                  </a:cxn>
                  <a:cxn ang="0">
                    <a:pos x="T13" y="T15"/>
                  </a:cxn>
                  <a:cxn ang="0">
                    <a:pos x="T17" y="T19"/>
                  </a:cxn>
                </a:cxnLst>
                <a:rect l="0" t="0" r="r" b="b"/>
                <a:pathLst>
                  <a:path w="66" h="98">
                    <a:moveTo>
                      <a:pt x="22" y="0"/>
                    </a:moveTo>
                    <a:lnTo>
                      <a:pt x="0" y="87"/>
                    </a:lnTo>
                    <a:lnTo>
                      <a:pt x="44" y="98"/>
                    </a:lnTo>
                    <a:lnTo>
                      <a:pt x="66" y="1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94" name="Group 408"/>
            <p:cNvGrpSpPr>
              <a:grpSpLocks/>
            </p:cNvGrpSpPr>
            <p:nvPr/>
          </p:nvGrpSpPr>
          <p:grpSpPr bwMode="auto">
            <a:xfrm>
              <a:off x="4095" y="4468"/>
              <a:ext cx="2" cy="2"/>
              <a:chOff x="4095" y="4468"/>
              <a:chExt cx="2" cy="2"/>
            </a:xfrm>
          </p:grpSpPr>
          <p:sp>
            <p:nvSpPr>
              <p:cNvPr id="7401" name="Freeform 409"/>
              <p:cNvSpPr>
                <a:spLocks/>
              </p:cNvSpPr>
              <p:nvPr/>
            </p:nvSpPr>
            <p:spPr bwMode="auto">
              <a:xfrm>
                <a:off x="4095" y="4468"/>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95" name="Group 406"/>
            <p:cNvGrpSpPr>
              <a:grpSpLocks/>
            </p:cNvGrpSpPr>
            <p:nvPr/>
          </p:nvGrpSpPr>
          <p:grpSpPr bwMode="auto">
            <a:xfrm>
              <a:off x="4008" y="4457"/>
              <a:ext cx="87" cy="131"/>
              <a:chOff x="4008" y="4457"/>
              <a:chExt cx="87" cy="131"/>
            </a:xfrm>
          </p:grpSpPr>
          <p:sp>
            <p:nvSpPr>
              <p:cNvPr id="7400" name="Freeform 407"/>
              <p:cNvSpPr>
                <a:spLocks/>
              </p:cNvSpPr>
              <p:nvPr/>
            </p:nvSpPr>
            <p:spPr bwMode="auto">
              <a:xfrm>
                <a:off x="4008" y="4457"/>
                <a:ext cx="87" cy="131"/>
              </a:xfrm>
              <a:custGeom>
                <a:avLst/>
                <a:gdLst>
                  <a:gd name="T0" fmla="+- 0 4051 4008"/>
                  <a:gd name="T1" fmla="*/ T0 w 87"/>
                  <a:gd name="T2" fmla="+- 0 4457 4457"/>
                  <a:gd name="T3" fmla="*/ 4457 h 131"/>
                  <a:gd name="T4" fmla="+- 0 4008 4008"/>
                  <a:gd name="T5" fmla="*/ T4 w 87"/>
                  <a:gd name="T6" fmla="+- 0 4577 4457"/>
                  <a:gd name="T7" fmla="*/ 4577 h 131"/>
                  <a:gd name="T8" fmla="+- 0 4051 4008"/>
                  <a:gd name="T9" fmla="*/ T8 w 87"/>
                  <a:gd name="T10" fmla="+- 0 4587 4457"/>
                  <a:gd name="T11" fmla="*/ 4587 h 131"/>
                  <a:gd name="T12" fmla="+- 0 4095 4008"/>
                  <a:gd name="T13" fmla="*/ T12 w 87"/>
                  <a:gd name="T14" fmla="+- 0 4468 4457"/>
                  <a:gd name="T15" fmla="*/ 4468 h 131"/>
                  <a:gd name="T16" fmla="+- 0 4051 4008"/>
                  <a:gd name="T17" fmla="*/ T16 w 87"/>
                  <a:gd name="T18" fmla="+- 0 4457 4457"/>
                  <a:gd name="T19" fmla="*/ 4457 h 131"/>
                </a:gdLst>
                <a:ahLst/>
                <a:cxnLst>
                  <a:cxn ang="0">
                    <a:pos x="T1" y="T3"/>
                  </a:cxn>
                  <a:cxn ang="0">
                    <a:pos x="T5" y="T7"/>
                  </a:cxn>
                  <a:cxn ang="0">
                    <a:pos x="T9" y="T11"/>
                  </a:cxn>
                  <a:cxn ang="0">
                    <a:pos x="T13" y="T15"/>
                  </a:cxn>
                  <a:cxn ang="0">
                    <a:pos x="T17" y="T19"/>
                  </a:cxn>
                </a:cxnLst>
                <a:rect l="0" t="0" r="r" b="b"/>
                <a:pathLst>
                  <a:path w="87" h="131">
                    <a:moveTo>
                      <a:pt x="43" y="0"/>
                    </a:moveTo>
                    <a:lnTo>
                      <a:pt x="0" y="120"/>
                    </a:lnTo>
                    <a:lnTo>
                      <a:pt x="43" y="130"/>
                    </a:lnTo>
                    <a:lnTo>
                      <a:pt x="87" y="11"/>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96" name="Group 404"/>
            <p:cNvGrpSpPr>
              <a:grpSpLocks/>
            </p:cNvGrpSpPr>
            <p:nvPr/>
          </p:nvGrpSpPr>
          <p:grpSpPr bwMode="auto">
            <a:xfrm>
              <a:off x="3921" y="4609"/>
              <a:ext cx="109" cy="218"/>
              <a:chOff x="3921" y="4609"/>
              <a:chExt cx="109" cy="218"/>
            </a:xfrm>
          </p:grpSpPr>
          <p:sp>
            <p:nvSpPr>
              <p:cNvPr id="7399" name="Freeform 405"/>
              <p:cNvSpPr>
                <a:spLocks/>
              </p:cNvSpPr>
              <p:nvPr/>
            </p:nvSpPr>
            <p:spPr bwMode="auto">
              <a:xfrm>
                <a:off x="3921" y="4609"/>
                <a:ext cx="109" cy="218"/>
              </a:xfrm>
              <a:custGeom>
                <a:avLst/>
                <a:gdLst>
                  <a:gd name="T0" fmla="+- 0 3997 3921"/>
                  <a:gd name="T1" fmla="*/ T0 w 109"/>
                  <a:gd name="T2" fmla="+- 0 4609 4609"/>
                  <a:gd name="T3" fmla="*/ 4609 h 218"/>
                  <a:gd name="T4" fmla="+- 0 3921 3921"/>
                  <a:gd name="T5" fmla="*/ T4 w 109"/>
                  <a:gd name="T6" fmla="+- 0 4805 4609"/>
                  <a:gd name="T7" fmla="*/ 4805 h 218"/>
                  <a:gd name="T8" fmla="+- 0 3965 3921"/>
                  <a:gd name="T9" fmla="*/ T8 w 109"/>
                  <a:gd name="T10" fmla="+- 0 4827 4609"/>
                  <a:gd name="T11" fmla="*/ 4827 h 218"/>
                  <a:gd name="T12" fmla="+- 0 4030 3921"/>
                  <a:gd name="T13" fmla="*/ T12 w 109"/>
                  <a:gd name="T14" fmla="+- 0 4631 4609"/>
                  <a:gd name="T15" fmla="*/ 4631 h 218"/>
                  <a:gd name="T16" fmla="+- 0 3997 3921"/>
                  <a:gd name="T17" fmla="*/ T16 w 109"/>
                  <a:gd name="T18" fmla="+- 0 4609 4609"/>
                  <a:gd name="T19" fmla="*/ 4609 h 218"/>
                </a:gdLst>
                <a:ahLst/>
                <a:cxnLst>
                  <a:cxn ang="0">
                    <a:pos x="T1" y="T3"/>
                  </a:cxn>
                  <a:cxn ang="0">
                    <a:pos x="T5" y="T7"/>
                  </a:cxn>
                  <a:cxn ang="0">
                    <a:pos x="T9" y="T11"/>
                  </a:cxn>
                  <a:cxn ang="0">
                    <a:pos x="T13" y="T15"/>
                  </a:cxn>
                  <a:cxn ang="0">
                    <a:pos x="T17" y="T19"/>
                  </a:cxn>
                </a:cxnLst>
                <a:rect l="0" t="0" r="r" b="b"/>
                <a:pathLst>
                  <a:path w="109" h="218">
                    <a:moveTo>
                      <a:pt x="76" y="0"/>
                    </a:moveTo>
                    <a:lnTo>
                      <a:pt x="0" y="196"/>
                    </a:lnTo>
                    <a:lnTo>
                      <a:pt x="44" y="218"/>
                    </a:lnTo>
                    <a:lnTo>
                      <a:pt x="109" y="22"/>
                    </a:lnTo>
                    <a:lnTo>
                      <a:pt x="7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97" name="Group 402"/>
            <p:cNvGrpSpPr>
              <a:grpSpLocks/>
            </p:cNvGrpSpPr>
            <p:nvPr/>
          </p:nvGrpSpPr>
          <p:grpSpPr bwMode="auto">
            <a:xfrm>
              <a:off x="3965" y="4827"/>
              <a:ext cx="2" cy="2"/>
              <a:chOff x="3965" y="4827"/>
              <a:chExt cx="2" cy="2"/>
            </a:xfrm>
          </p:grpSpPr>
          <p:sp>
            <p:nvSpPr>
              <p:cNvPr id="7398" name="Freeform 403"/>
              <p:cNvSpPr>
                <a:spLocks/>
              </p:cNvSpPr>
              <p:nvPr/>
            </p:nvSpPr>
            <p:spPr bwMode="auto">
              <a:xfrm>
                <a:off x="3965" y="4827"/>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98" name="Group 400"/>
            <p:cNvGrpSpPr>
              <a:grpSpLocks/>
            </p:cNvGrpSpPr>
            <p:nvPr/>
          </p:nvGrpSpPr>
          <p:grpSpPr bwMode="auto">
            <a:xfrm>
              <a:off x="3921" y="4805"/>
              <a:ext cx="44" cy="33"/>
              <a:chOff x="3921" y="4805"/>
              <a:chExt cx="44" cy="33"/>
            </a:xfrm>
          </p:grpSpPr>
          <p:sp>
            <p:nvSpPr>
              <p:cNvPr id="7397" name="Freeform 401"/>
              <p:cNvSpPr>
                <a:spLocks/>
              </p:cNvSpPr>
              <p:nvPr/>
            </p:nvSpPr>
            <p:spPr bwMode="auto">
              <a:xfrm>
                <a:off x="3921" y="4805"/>
                <a:ext cx="44" cy="33"/>
              </a:xfrm>
              <a:custGeom>
                <a:avLst/>
                <a:gdLst>
                  <a:gd name="T0" fmla="+- 0 3921 3921"/>
                  <a:gd name="T1" fmla="*/ T0 w 44"/>
                  <a:gd name="T2" fmla="+- 0 4805 4805"/>
                  <a:gd name="T3" fmla="*/ 4805 h 33"/>
                  <a:gd name="T4" fmla="+- 0 3921 3921"/>
                  <a:gd name="T5" fmla="*/ T4 w 44"/>
                  <a:gd name="T6" fmla="+- 0 4816 4805"/>
                  <a:gd name="T7" fmla="*/ 4816 h 33"/>
                  <a:gd name="T8" fmla="+- 0 3954 3921"/>
                  <a:gd name="T9" fmla="*/ T8 w 44"/>
                  <a:gd name="T10" fmla="+- 0 4838 4805"/>
                  <a:gd name="T11" fmla="*/ 4838 h 33"/>
                  <a:gd name="T12" fmla="+- 0 3965 3921"/>
                  <a:gd name="T13" fmla="*/ T12 w 44"/>
                  <a:gd name="T14" fmla="+- 0 4827 4805"/>
                  <a:gd name="T15" fmla="*/ 4827 h 33"/>
                  <a:gd name="T16" fmla="+- 0 3921 3921"/>
                  <a:gd name="T17" fmla="*/ T16 w 44"/>
                  <a:gd name="T18" fmla="+- 0 4805 4805"/>
                  <a:gd name="T19" fmla="*/ 4805 h 33"/>
                </a:gdLst>
                <a:ahLst/>
                <a:cxnLst>
                  <a:cxn ang="0">
                    <a:pos x="T1" y="T3"/>
                  </a:cxn>
                  <a:cxn ang="0">
                    <a:pos x="T5" y="T7"/>
                  </a:cxn>
                  <a:cxn ang="0">
                    <a:pos x="T9" y="T11"/>
                  </a:cxn>
                  <a:cxn ang="0">
                    <a:pos x="T13" y="T15"/>
                  </a:cxn>
                  <a:cxn ang="0">
                    <a:pos x="T17" y="T19"/>
                  </a:cxn>
                </a:cxnLst>
                <a:rect l="0" t="0" r="r" b="b"/>
                <a:pathLst>
                  <a:path w="44" h="33">
                    <a:moveTo>
                      <a:pt x="0" y="0"/>
                    </a:moveTo>
                    <a:lnTo>
                      <a:pt x="0" y="11"/>
                    </a:lnTo>
                    <a:lnTo>
                      <a:pt x="33" y="33"/>
                    </a:lnTo>
                    <a:lnTo>
                      <a:pt x="44" y="22"/>
                    </a:ln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6999" name="Group 398"/>
            <p:cNvGrpSpPr>
              <a:grpSpLocks/>
            </p:cNvGrpSpPr>
            <p:nvPr/>
          </p:nvGrpSpPr>
          <p:grpSpPr bwMode="auto">
            <a:xfrm>
              <a:off x="3780" y="4848"/>
              <a:ext cx="153" cy="207"/>
              <a:chOff x="3780" y="4848"/>
              <a:chExt cx="153" cy="207"/>
            </a:xfrm>
          </p:grpSpPr>
          <p:sp>
            <p:nvSpPr>
              <p:cNvPr id="7396" name="Freeform 399"/>
              <p:cNvSpPr>
                <a:spLocks/>
              </p:cNvSpPr>
              <p:nvPr/>
            </p:nvSpPr>
            <p:spPr bwMode="auto">
              <a:xfrm>
                <a:off x="3780" y="4848"/>
                <a:ext cx="153" cy="207"/>
              </a:xfrm>
              <a:custGeom>
                <a:avLst/>
                <a:gdLst>
                  <a:gd name="T0" fmla="+- 0 3900 3780"/>
                  <a:gd name="T1" fmla="*/ T0 w 153"/>
                  <a:gd name="T2" fmla="+- 0 4848 4848"/>
                  <a:gd name="T3" fmla="*/ 4848 h 207"/>
                  <a:gd name="T4" fmla="+- 0 3780 3780"/>
                  <a:gd name="T5" fmla="*/ T4 w 153"/>
                  <a:gd name="T6" fmla="+- 0 5033 4848"/>
                  <a:gd name="T7" fmla="*/ 5033 h 207"/>
                  <a:gd name="T8" fmla="+- 0 3823 3780"/>
                  <a:gd name="T9" fmla="*/ T8 w 153"/>
                  <a:gd name="T10" fmla="+- 0 5055 4848"/>
                  <a:gd name="T11" fmla="*/ 5055 h 207"/>
                  <a:gd name="T12" fmla="+- 0 3932 3780"/>
                  <a:gd name="T13" fmla="*/ T12 w 153"/>
                  <a:gd name="T14" fmla="+- 0 4870 4848"/>
                  <a:gd name="T15" fmla="*/ 4870 h 207"/>
                  <a:gd name="T16" fmla="+- 0 3900 3780"/>
                  <a:gd name="T17" fmla="*/ T16 w 153"/>
                  <a:gd name="T18" fmla="+- 0 4848 4848"/>
                  <a:gd name="T19" fmla="*/ 4848 h 207"/>
                </a:gdLst>
                <a:ahLst/>
                <a:cxnLst>
                  <a:cxn ang="0">
                    <a:pos x="T1" y="T3"/>
                  </a:cxn>
                  <a:cxn ang="0">
                    <a:pos x="T5" y="T7"/>
                  </a:cxn>
                  <a:cxn ang="0">
                    <a:pos x="T9" y="T11"/>
                  </a:cxn>
                  <a:cxn ang="0">
                    <a:pos x="T13" y="T15"/>
                  </a:cxn>
                  <a:cxn ang="0">
                    <a:pos x="T17" y="T19"/>
                  </a:cxn>
                </a:cxnLst>
                <a:rect l="0" t="0" r="r" b="b"/>
                <a:pathLst>
                  <a:path w="153" h="207">
                    <a:moveTo>
                      <a:pt x="120" y="0"/>
                    </a:moveTo>
                    <a:lnTo>
                      <a:pt x="0" y="185"/>
                    </a:lnTo>
                    <a:lnTo>
                      <a:pt x="43" y="207"/>
                    </a:lnTo>
                    <a:lnTo>
                      <a:pt x="152" y="22"/>
                    </a:lnTo>
                    <a:lnTo>
                      <a:pt x="12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00" name="Group 396"/>
            <p:cNvGrpSpPr>
              <a:grpSpLocks/>
            </p:cNvGrpSpPr>
            <p:nvPr/>
          </p:nvGrpSpPr>
          <p:grpSpPr bwMode="auto">
            <a:xfrm>
              <a:off x="3726" y="5066"/>
              <a:ext cx="77" cy="77"/>
              <a:chOff x="3726" y="5066"/>
              <a:chExt cx="77" cy="77"/>
            </a:xfrm>
          </p:grpSpPr>
          <p:sp>
            <p:nvSpPr>
              <p:cNvPr id="7395" name="Freeform 397"/>
              <p:cNvSpPr>
                <a:spLocks/>
              </p:cNvSpPr>
              <p:nvPr/>
            </p:nvSpPr>
            <p:spPr bwMode="auto">
              <a:xfrm>
                <a:off x="3726" y="5066"/>
                <a:ext cx="77" cy="77"/>
              </a:xfrm>
              <a:custGeom>
                <a:avLst/>
                <a:gdLst>
                  <a:gd name="T0" fmla="+- 0 3758 3726"/>
                  <a:gd name="T1" fmla="*/ T0 w 77"/>
                  <a:gd name="T2" fmla="+- 0 5066 5066"/>
                  <a:gd name="T3" fmla="*/ 5066 h 77"/>
                  <a:gd name="T4" fmla="+- 0 3726 3726"/>
                  <a:gd name="T5" fmla="*/ T4 w 77"/>
                  <a:gd name="T6" fmla="+- 0 5120 5066"/>
                  <a:gd name="T7" fmla="*/ 5120 h 77"/>
                  <a:gd name="T8" fmla="+- 0 3769 3726"/>
                  <a:gd name="T9" fmla="*/ T8 w 77"/>
                  <a:gd name="T10" fmla="+- 0 5142 5066"/>
                  <a:gd name="T11" fmla="*/ 5142 h 77"/>
                  <a:gd name="T12" fmla="+- 0 3802 3726"/>
                  <a:gd name="T13" fmla="*/ T12 w 77"/>
                  <a:gd name="T14" fmla="+- 0 5099 5066"/>
                  <a:gd name="T15" fmla="*/ 5099 h 77"/>
                  <a:gd name="T16" fmla="+- 0 3758 3726"/>
                  <a:gd name="T17" fmla="*/ T16 w 77"/>
                  <a:gd name="T18" fmla="+- 0 5066 5066"/>
                  <a:gd name="T19" fmla="*/ 5066 h 77"/>
                </a:gdLst>
                <a:ahLst/>
                <a:cxnLst>
                  <a:cxn ang="0">
                    <a:pos x="T1" y="T3"/>
                  </a:cxn>
                  <a:cxn ang="0">
                    <a:pos x="T5" y="T7"/>
                  </a:cxn>
                  <a:cxn ang="0">
                    <a:pos x="T9" y="T11"/>
                  </a:cxn>
                  <a:cxn ang="0">
                    <a:pos x="T13" y="T15"/>
                  </a:cxn>
                  <a:cxn ang="0">
                    <a:pos x="T17" y="T19"/>
                  </a:cxn>
                </a:cxnLst>
                <a:rect l="0" t="0" r="r" b="b"/>
                <a:pathLst>
                  <a:path w="77" h="77">
                    <a:moveTo>
                      <a:pt x="32" y="0"/>
                    </a:moveTo>
                    <a:lnTo>
                      <a:pt x="0" y="54"/>
                    </a:lnTo>
                    <a:lnTo>
                      <a:pt x="43" y="76"/>
                    </a:lnTo>
                    <a:lnTo>
                      <a:pt x="76" y="33"/>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01" name="Group 394"/>
            <p:cNvGrpSpPr>
              <a:grpSpLocks/>
            </p:cNvGrpSpPr>
            <p:nvPr/>
          </p:nvGrpSpPr>
          <p:grpSpPr bwMode="auto">
            <a:xfrm>
              <a:off x="3650" y="5120"/>
              <a:ext cx="120" cy="164"/>
              <a:chOff x="3650" y="5120"/>
              <a:chExt cx="120" cy="164"/>
            </a:xfrm>
          </p:grpSpPr>
          <p:sp>
            <p:nvSpPr>
              <p:cNvPr id="7394" name="Freeform 395"/>
              <p:cNvSpPr>
                <a:spLocks/>
              </p:cNvSpPr>
              <p:nvPr/>
            </p:nvSpPr>
            <p:spPr bwMode="auto">
              <a:xfrm>
                <a:off x="3650" y="5120"/>
                <a:ext cx="120" cy="164"/>
              </a:xfrm>
              <a:custGeom>
                <a:avLst/>
                <a:gdLst>
                  <a:gd name="T0" fmla="+- 0 3726 3650"/>
                  <a:gd name="T1" fmla="*/ T0 w 120"/>
                  <a:gd name="T2" fmla="+- 0 5120 5120"/>
                  <a:gd name="T3" fmla="*/ 5120 h 164"/>
                  <a:gd name="T4" fmla="+- 0 3650 3650"/>
                  <a:gd name="T5" fmla="*/ T4 w 120"/>
                  <a:gd name="T6" fmla="+- 0 5262 5120"/>
                  <a:gd name="T7" fmla="*/ 5262 h 164"/>
                  <a:gd name="T8" fmla="+- 0 3682 3650"/>
                  <a:gd name="T9" fmla="*/ T8 w 120"/>
                  <a:gd name="T10" fmla="+- 0 5283 5120"/>
                  <a:gd name="T11" fmla="*/ 5283 h 164"/>
                  <a:gd name="T12" fmla="+- 0 3769 3650"/>
                  <a:gd name="T13" fmla="*/ T12 w 120"/>
                  <a:gd name="T14" fmla="+- 0 5142 5120"/>
                  <a:gd name="T15" fmla="*/ 5142 h 164"/>
                  <a:gd name="T16" fmla="+- 0 3726 3650"/>
                  <a:gd name="T17" fmla="*/ T16 w 120"/>
                  <a:gd name="T18" fmla="+- 0 5120 5120"/>
                  <a:gd name="T19" fmla="*/ 5120 h 164"/>
                </a:gdLst>
                <a:ahLst/>
                <a:cxnLst>
                  <a:cxn ang="0">
                    <a:pos x="T1" y="T3"/>
                  </a:cxn>
                  <a:cxn ang="0">
                    <a:pos x="T5" y="T7"/>
                  </a:cxn>
                  <a:cxn ang="0">
                    <a:pos x="T9" y="T11"/>
                  </a:cxn>
                  <a:cxn ang="0">
                    <a:pos x="T13" y="T15"/>
                  </a:cxn>
                  <a:cxn ang="0">
                    <a:pos x="T17" y="T19"/>
                  </a:cxn>
                </a:cxnLst>
                <a:rect l="0" t="0" r="r" b="b"/>
                <a:pathLst>
                  <a:path w="120" h="164">
                    <a:moveTo>
                      <a:pt x="76" y="0"/>
                    </a:moveTo>
                    <a:lnTo>
                      <a:pt x="0" y="142"/>
                    </a:lnTo>
                    <a:lnTo>
                      <a:pt x="32" y="163"/>
                    </a:lnTo>
                    <a:lnTo>
                      <a:pt x="119" y="22"/>
                    </a:lnTo>
                    <a:lnTo>
                      <a:pt x="7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02" name="Group 392"/>
            <p:cNvGrpSpPr>
              <a:grpSpLocks/>
            </p:cNvGrpSpPr>
            <p:nvPr/>
          </p:nvGrpSpPr>
          <p:grpSpPr bwMode="auto">
            <a:xfrm>
              <a:off x="3519" y="5294"/>
              <a:ext cx="142" cy="196"/>
              <a:chOff x="3519" y="5294"/>
              <a:chExt cx="142" cy="196"/>
            </a:xfrm>
          </p:grpSpPr>
          <p:sp>
            <p:nvSpPr>
              <p:cNvPr id="7393" name="Freeform 393"/>
              <p:cNvSpPr>
                <a:spLocks/>
              </p:cNvSpPr>
              <p:nvPr/>
            </p:nvSpPr>
            <p:spPr bwMode="auto">
              <a:xfrm>
                <a:off x="3519" y="5294"/>
                <a:ext cx="142" cy="196"/>
              </a:xfrm>
              <a:custGeom>
                <a:avLst/>
                <a:gdLst>
                  <a:gd name="T0" fmla="+- 0 3628 3519"/>
                  <a:gd name="T1" fmla="*/ T0 w 142"/>
                  <a:gd name="T2" fmla="+- 0 5294 5294"/>
                  <a:gd name="T3" fmla="*/ 5294 h 196"/>
                  <a:gd name="T4" fmla="+- 0 3519 3519"/>
                  <a:gd name="T5" fmla="*/ T4 w 142"/>
                  <a:gd name="T6" fmla="+- 0 5468 5294"/>
                  <a:gd name="T7" fmla="*/ 5468 h 196"/>
                  <a:gd name="T8" fmla="+- 0 3552 3519"/>
                  <a:gd name="T9" fmla="*/ T8 w 142"/>
                  <a:gd name="T10" fmla="+- 0 5490 5294"/>
                  <a:gd name="T11" fmla="*/ 5490 h 196"/>
                  <a:gd name="T12" fmla="+- 0 3660 3519"/>
                  <a:gd name="T13" fmla="*/ T12 w 142"/>
                  <a:gd name="T14" fmla="+- 0 5316 5294"/>
                  <a:gd name="T15" fmla="*/ 5316 h 196"/>
                  <a:gd name="T16" fmla="+- 0 3628 3519"/>
                  <a:gd name="T17" fmla="*/ T16 w 142"/>
                  <a:gd name="T18" fmla="+- 0 5294 5294"/>
                  <a:gd name="T19" fmla="*/ 5294 h 196"/>
                </a:gdLst>
                <a:ahLst/>
                <a:cxnLst>
                  <a:cxn ang="0">
                    <a:pos x="T1" y="T3"/>
                  </a:cxn>
                  <a:cxn ang="0">
                    <a:pos x="T5" y="T7"/>
                  </a:cxn>
                  <a:cxn ang="0">
                    <a:pos x="T9" y="T11"/>
                  </a:cxn>
                  <a:cxn ang="0">
                    <a:pos x="T13" y="T15"/>
                  </a:cxn>
                  <a:cxn ang="0">
                    <a:pos x="T17" y="T19"/>
                  </a:cxn>
                </a:cxnLst>
                <a:rect l="0" t="0" r="r" b="b"/>
                <a:pathLst>
                  <a:path w="142" h="196">
                    <a:moveTo>
                      <a:pt x="109" y="0"/>
                    </a:moveTo>
                    <a:lnTo>
                      <a:pt x="0" y="174"/>
                    </a:lnTo>
                    <a:lnTo>
                      <a:pt x="33" y="196"/>
                    </a:lnTo>
                    <a:lnTo>
                      <a:pt x="141" y="22"/>
                    </a:lnTo>
                    <a:lnTo>
                      <a:pt x="109"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03" name="Group 390"/>
            <p:cNvGrpSpPr>
              <a:grpSpLocks/>
            </p:cNvGrpSpPr>
            <p:nvPr/>
          </p:nvGrpSpPr>
          <p:grpSpPr bwMode="auto">
            <a:xfrm>
              <a:off x="3823" y="3108"/>
              <a:ext cx="120" cy="218"/>
              <a:chOff x="3823" y="3108"/>
              <a:chExt cx="120" cy="218"/>
            </a:xfrm>
          </p:grpSpPr>
          <p:sp>
            <p:nvSpPr>
              <p:cNvPr id="7392" name="Freeform 391"/>
              <p:cNvSpPr>
                <a:spLocks/>
              </p:cNvSpPr>
              <p:nvPr/>
            </p:nvSpPr>
            <p:spPr bwMode="auto">
              <a:xfrm>
                <a:off x="3823" y="3108"/>
                <a:ext cx="120" cy="218"/>
              </a:xfrm>
              <a:custGeom>
                <a:avLst/>
                <a:gdLst>
                  <a:gd name="T0" fmla="+- 0 3910 3823"/>
                  <a:gd name="T1" fmla="*/ T0 w 120"/>
                  <a:gd name="T2" fmla="+- 0 3108 3108"/>
                  <a:gd name="T3" fmla="*/ 3108 h 218"/>
                  <a:gd name="T4" fmla="+- 0 3823 3823"/>
                  <a:gd name="T5" fmla="*/ T4 w 120"/>
                  <a:gd name="T6" fmla="+- 0 3304 3108"/>
                  <a:gd name="T7" fmla="*/ 3304 h 218"/>
                  <a:gd name="T8" fmla="+- 0 3867 3823"/>
                  <a:gd name="T9" fmla="*/ T8 w 120"/>
                  <a:gd name="T10" fmla="+- 0 3326 3108"/>
                  <a:gd name="T11" fmla="*/ 3326 h 218"/>
                  <a:gd name="T12" fmla="+- 0 3943 3823"/>
                  <a:gd name="T13" fmla="*/ T12 w 120"/>
                  <a:gd name="T14" fmla="+- 0 3130 3108"/>
                  <a:gd name="T15" fmla="*/ 3130 h 218"/>
                  <a:gd name="T16" fmla="+- 0 3910 3823"/>
                  <a:gd name="T17" fmla="*/ T16 w 120"/>
                  <a:gd name="T18" fmla="+- 0 3108 3108"/>
                  <a:gd name="T19" fmla="*/ 3108 h 218"/>
                </a:gdLst>
                <a:ahLst/>
                <a:cxnLst>
                  <a:cxn ang="0">
                    <a:pos x="T1" y="T3"/>
                  </a:cxn>
                  <a:cxn ang="0">
                    <a:pos x="T5" y="T7"/>
                  </a:cxn>
                  <a:cxn ang="0">
                    <a:pos x="T9" y="T11"/>
                  </a:cxn>
                  <a:cxn ang="0">
                    <a:pos x="T13" y="T15"/>
                  </a:cxn>
                  <a:cxn ang="0">
                    <a:pos x="T17" y="T19"/>
                  </a:cxn>
                </a:cxnLst>
                <a:rect l="0" t="0" r="r" b="b"/>
                <a:pathLst>
                  <a:path w="120" h="218">
                    <a:moveTo>
                      <a:pt x="87" y="0"/>
                    </a:moveTo>
                    <a:lnTo>
                      <a:pt x="0" y="196"/>
                    </a:lnTo>
                    <a:lnTo>
                      <a:pt x="44" y="218"/>
                    </a:lnTo>
                    <a:lnTo>
                      <a:pt x="120" y="22"/>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04" name="Group 388"/>
            <p:cNvGrpSpPr>
              <a:grpSpLocks/>
            </p:cNvGrpSpPr>
            <p:nvPr/>
          </p:nvGrpSpPr>
          <p:grpSpPr bwMode="auto">
            <a:xfrm>
              <a:off x="3769" y="3348"/>
              <a:ext cx="77" cy="109"/>
              <a:chOff x="3769" y="3348"/>
              <a:chExt cx="77" cy="109"/>
            </a:xfrm>
          </p:grpSpPr>
          <p:sp>
            <p:nvSpPr>
              <p:cNvPr id="7391" name="Freeform 389"/>
              <p:cNvSpPr>
                <a:spLocks/>
              </p:cNvSpPr>
              <p:nvPr/>
            </p:nvSpPr>
            <p:spPr bwMode="auto">
              <a:xfrm>
                <a:off x="3769" y="3348"/>
                <a:ext cx="77" cy="109"/>
              </a:xfrm>
              <a:custGeom>
                <a:avLst/>
                <a:gdLst>
                  <a:gd name="T0" fmla="+- 0 3802 3769"/>
                  <a:gd name="T1" fmla="*/ T0 w 77"/>
                  <a:gd name="T2" fmla="+- 0 3348 3348"/>
                  <a:gd name="T3" fmla="*/ 3348 h 109"/>
                  <a:gd name="T4" fmla="+- 0 3769 3769"/>
                  <a:gd name="T5" fmla="*/ T4 w 77"/>
                  <a:gd name="T6" fmla="+- 0 3445 3348"/>
                  <a:gd name="T7" fmla="*/ 3445 h 109"/>
                  <a:gd name="T8" fmla="+- 0 3812 3769"/>
                  <a:gd name="T9" fmla="*/ T8 w 77"/>
                  <a:gd name="T10" fmla="+- 0 3456 3348"/>
                  <a:gd name="T11" fmla="*/ 3456 h 109"/>
                  <a:gd name="T12" fmla="+- 0 3845 3769"/>
                  <a:gd name="T13" fmla="*/ T12 w 77"/>
                  <a:gd name="T14" fmla="+- 0 3369 3348"/>
                  <a:gd name="T15" fmla="*/ 3369 h 109"/>
                  <a:gd name="T16" fmla="+- 0 3802 3769"/>
                  <a:gd name="T17" fmla="*/ T16 w 77"/>
                  <a:gd name="T18" fmla="+- 0 3348 3348"/>
                  <a:gd name="T19" fmla="*/ 3348 h 109"/>
                </a:gdLst>
                <a:ahLst/>
                <a:cxnLst>
                  <a:cxn ang="0">
                    <a:pos x="T1" y="T3"/>
                  </a:cxn>
                  <a:cxn ang="0">
                    <a:pos x="T5" y="T7"/>
                  </a:cxn>
                  <a:cxn ang="0">
                    <a:pos x="T9" y="T11"/>
                  </a:cxn>
                  <a:cxn ang="0">
                    <a:pos x="T13" y="T15"/>
                  </a:cxn>
                  <a:cxn ang="0">
                    <a:pos x="T17" y="T19"/>
                  </a:cxn>
                </a:cxnLst>
                <a:rect l="0" t="0" r="r" b="b"/>
                <a:pathLst>
                  <a:path w="77" h="109">
                    <a:moveTo>
                      <a:pt x="33" y="0"/>
                    </a:moveTo>
                    <a:lnTo>
                      <a:pt x="0" y="97"/>
                    </a:lnTo>
                    <a:lnTo>
                      <a:pt x="43" y="108"/>
                    </a:lnTo>
                    <a:lnTo>
                      <a:pt x="76" y="21"/>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05" name="Group 386"/>
            <p:cNvGrpSpPr>
              <a:grpSpLocks/>
            </p:cNvGrpSpPr>
            <p:nvPr/>
          </p:nvGrpSpPr>
          <p:grpSpPr bwMode="auto">
            <a:xfrm>
              <a:off x="3769" y="3445"/>
              <a:ext cx="2" cy="2"/>
              <a:chOff x="3769" y="3445"/>
              <a:chExt cx="2" cy="2"/>
            </a:xfrm>
          </p:grpSpPr>
          <p:sp>
            <p:nvSpPr>
              <p:cNvPr id="7390" name="Freeform 387"/>
              <p:cNvSpPr>
                <a:spLocks/>
              </p:cNvSpPr>
              <p:nvPr/>
            </p:nvSpPr>
            <p:spPr bwMode="auto">
              <a:xfrm>
                <a:off x="3769" y="3445"/>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06" name="Group 384"/>
            <p:cNvGrpSpPr>
              <a:grpSpLocks/>
            </p:cNvGrpSpPr>
            <p:nvPr/>
          </p:nvGrpSpPr>
          <p:grpSpPr bwMode="auto">
            <a:xfrm>
              <a:off x="3726" y="3445"/>
              <a:ext cx="87" cy="120"/>
              <a:chOff x="3726" y="3445"/>
              <a:chExt cx="87" cy="120"/>
            </a:xfrm>
          </p:grpSpPr>
          <p:sp>
            <p:nvSpPr>
              <p:cNvPr id="7389" name="Freeform 385"/>
              <p:cNvSpPr>
                <a:spLocks/>
              </p:cNvSpPr>
              <p:nvPr/>
            </p:nvSpPr>
            <p:spPr bwMode="auto">
              <a:xfrm>
                <a:off x="3726" y="3445"/>
                <a:ext cx="87" cy="120"/>
              </a:xfrm>
              <a:custGeom>
                <a:avLst/>
                <a:gdLst>
                  <a:gd name="T0" fmla="+- 0 3769 3726"/>
                  <a:gd name="T1" fmla="*/ T0 w 87"/>
                  <a:gd name="T2" fmla="+- 0 3445 3445"/>
                  <a:gd name="T3" fmla="*/ 3445 h 120"/>
                  <a:gd name="T4" fmla="+- 0 3726 3726"/>
                  <a:gd name="T5" fmla="*/ T4 w 87"/>
                  <a:gd name="T6" fmla="+- 0 3554 3445"/>
                  <a:gd name="T7" fmla="*/ 3554 h 120"/>
                  <a:gd name="T8" fmla="+- 0 3769 3726"/>
                  <a:gd name="T9" fmla="*/ T8 w 87"/>
                  <a:gd name="T10" fmla="+- 0 3565 3445"/>
                  <a:gd name="T11" fmla="*/ 3565 h 120"/>
                  <a:gd name="T12" fmla="+- 0 3812 3726"/>
                  <a:gd name="T13" fmla="*/ T12 w 87"/>
                  <a:gd name="T14" fmla="+- 0 3456 3445"/>
                  <a:gd name="T15" fmla="*/ 3456 h 120"/>
                  <a:gd name="T16" fmla="+- 0 3769 3726"/>
                  <a:gd name="T17" fmla="*/ T16 w 87"/>
                  <a:gd name="T18" fmla="+- 0 3445 3445"/>
                  <a:gd name="T19" fmla="*/ 3445 h 120"/>
                </a:gdLst>
                <a:ahLst/>
                <a:cxnLst>
                  <a:cxn ang="0">
                    <a:pos x="T1" y="T3"/>
                  </a:cxn>
                  <a:cxn ang="0">
                    <a:pos x="T5" y="T7"/>
                  </a:cxn>
                  <a:cxn ang="0">
                    <a:pos x="T9" y="T11"/>
                  </a:cxn>
                  <a:cxn ang="0">
                    <a:pos x="T13" y="T15"/>
                  </a:cxn>
                  <a:cxn ang="0">
                    <a:pos x="T17" y="T19"/>
                  </a:cxn>
                </a:cxnLst>
                <a:rect l="0" t="0" r="r" b="b"/>
                <a:pathLst>
                  <a:path w="87" h="120">
                    <a:moveTo>
                      <a:pt x="43" y="0"/>
                    </a:moveTo>
                    <a:lnTo>
                      <a:pt x="0" y="109"/>
                    </a:lnTo>
                    <a:lnTo>
                      <a:pt x="43" y="120"/>
                    </a:lnTo>
                    <a:lnTo>
                      <a:pt x="86" y="11"/>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07" name="Group 382"/>
            <p:cNvGrpSpPr>
              <a:grpSpLocks/>
            </p:cNvGrpSpPr>
            <p:nvPr/>
          </p:nvGrpSpPr>
          <p:grpSpPr bwMode="auto">
            <a:xfrm>
              <a:off x="3650" y="3597"/>
              <a:ext cx="98" cy="164"/>
              <a:chOff x="3650" y="3597"/>
              <a:chExt cx="98" cy="164"/>
            </a:xfrm>
          </p:grpSpPr>
          <p:sp>
            <p:nvSpPr>
              <p:cNvPr id="7388" name="Freeform 383"/>
              <p:cNvSpPr>
                <a:spLocks/>
              </p:cNvSpPr>
              <p:nvPr/>
            </p:nvSpPr>
            <p:spPr bwMode="auto">
              <a:xfrm>
                <a:off x="3650" y="3597"/>
                <a:ext cx="98" cy="164"/>
              </a:xfrm>
              <a:custGeom>
                <a:avLst/>
                <a:gdLst>
                  <a:gd name="T0" fmla="+- 0 3715 3650"/>
                  <a:gd name="T1" fmla="*/ T0 w 98"/>
                  <a:gd name="T2" fmla="+- 0 3597 3597"/>
                  <a:gd name="T3" fmla="*/ 3597 h 164"/>
                  <a:gd name="T4" fmla="+- 0 3650 3650"/>
                  <a:gd name="T5" fmla="*/ T4 w 98"/>
                  <a:gd name="T6" fmla="+- 0 3750 3597"/>
                  <a:gd name="T7" fmla="*/ 3750 h 164"/>
                  <a:gd name="T8" fmla="+- 0 3693 3650"/>
                  <a:gd name="T9" fmla="*/ T8 w 98"/>
                  <a:gd name="T10" fmla="+- 0 3761 3597"/>
                  <a:gd name="T11" fmla="*/ 3761 h 164"/>
                  <a:gd name="T12" fmla="+- 0 3747 3650"/>
                  <a:gd name="T13" fmla="*/ T12 w 98"/>
                  <a:gd name="T14" fmla="+- 0 3608 3597"/>
                  <a:gd name="T15" fmla="*/ 3608 h 164"/>
                  <a:gd name="T16" fmla="+- 0 3715 3650"/>
                  <a:gd name="T17" fmla="*/ T16 w 98"/>
                  <a:gd name="T18" fmla="+- 0 3597 3597"/>
                  <a:gd name="T19" fmla="*/ 3597 h 164"/>
                </a:gdLst>
                <a:ahLst/>
                <a:cxnLst>
                  <a:cxn ang="0">
                    <a:pos x="T1" y="T3"/>
                  </a:cxn>
                  <a:cxn ang="0">
                    <a:pos x="T5" y="T7"/>
                  </a:cxn>
                  <a:cxn ang="0">
                    <a:pos x="T9" y="T11"/>
                  </a:cxn>
                  <a:cxn ang="0">
                    <a:pos x="T13" y="T15"/>
                  </a:cxn>
                  <a:cxn ang="0">
                    <a:pos x="T17" y="T19"/>
                  </a:cxn>
                </a:cxnLst>
                <a:rect l="0" t="0" r="r" b="b"/>
                <a:pathLst>
                  <a:path w="98" h="164">
                    <a:moveTo>
                      <a:pt x="65" y="0"/>
                    </a:moveTo>
                    <a:lnTo>
                      <a:pt x="0" y="153"/>
                    </a:lnTo>
                    <a:lnTo>
                      <a:pt x="43" y="164"/>
                    </a:lnTo>
                    <a:lnTo>
                      <a:pt x="97" y="11"/>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08" name="Group 380"/>
            <p:cNvGrpSpPr>
              <a:grpSpLocks/>
            </p:cNvGrpSpPr>
            <p:nvPr/>
          </p:nvGrpSpPr>
          <p:grpSpPr bwMode="auto">
            <a:xfrm>
              <a:off x="3650" y="3750"/>
              <a:ext cx="2" cy="2"/>
              <a:chOff x="3650" y="3750"/>
              <a:chExt cx="2" cy="2"/>
            </a:xfrm>
          </p:grpSpPr>
          <p:sp>
            <p:nvSpPr>
              <p:cNvPr id="7387" name="Freeform 381"/>
              <p:cNvSpPr>
                <a:spLocks/>
              </p:cNvSpPr>
              <p:nvPr/>
            </p:nvSpPr>
            <p:spPr bwMode="auto">
              <a:xfrm>
                <a:off x="3650" y="3750"/>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09" name="Group 378"/>
            <p:cNvGrpSpPr>
              <a:grpSpLocks/>
            </p:cNvGrpSpPr>
            <p:nvPr/>
          </p:nvGrpSpPr>
          <p:grpSpPr bwMode="auto">
            <a:xfrm>
              <a:off x="3639" y="3750"/>
              <a:ext cx="55" cy="66"/>
              <a:chOff x="3639" y="3750"/>
              <a:chExt cx="55" cy="66"/>
            </a:xfrm>
          </p:grpSpPr>
          <p:sp>
            <p:nvSpPr>
              <p:cNvPr id="7386" name="Freeform 379"/>
              <p:cNvSpPr>
                <a:spLocks/>
              </p:cNvSpPr>
              <p:nvPr/>
            </p:nvSpPr>
            <p:spPr bwMode="auto">
              <a:xfrm>
                <a:off x="3639" y="3750"/>
                <a:ext cx="55" cy="66"/>
              </a:xfrm>
              <a:custGeom>
                <a:avLst/>
                <a:gdLst>
                  <a:gd name="T0" fmla="+- 0 3650 3639"/>
                  <a:gd name="T1" fmla="*/ T0 w 55"/>
                  <a:gd name="T2" fmla="+- 0 3750 3750"/>
                  <a:gd name="T3" fmla="*/ 3750 h 66"/>
                  <a:gd name="T4" fmla="+- 0 3639 3639"/>
                  <a:gd name="T5" fmla="*/ T4 w 55"/>
                  <a:gd name="T6" fmla="+- 0 3804 3750"/>
                  <a:gd name="T7" fmla="*/ 3804 h 66"/>
                  <a:gd name="T8" fmla="+- 0 3682 3639"/>
                  <a:gd name="T9" fmla="*/ T8 w 55"/>
                  <a:gd name="T10" fmla="+- 0 3815 3750"/>
                  <a:gd name="T11" fmla="*/ 3815 h 66"/>
                  <a:gd name="T12" fmla="+- 0 3693 3639"/>
                  <a:gd name="T13" fmla="*/ T12 w 55"/>
                  <a:gd name="T14" fmla="+- 0 3761 3750"/>
                  <a:gd name="T15" fmla="*/ 3761 h 66"/>
                  <a:gd name="T16" fmla="+- 0 3650 3639"/>
                  <a:gd name="T17" fmla="*/ T16 w 55"/>
                  <a:gd name="T18" fmla="+- 0 3750 3750"/>
                  <a:gd name="T19" fmla="*/ 3750 h 66"/>
                </a:gdLst>
                <a:ahLst/>
                <a:cxnLst>
                  <a:cxn ang="0">
                    <a:pos x="T1" y="T3"/>
                  </a:cxn>
                  <a:cxn ang="0">
                    <a:pos x="T5" y="T7"/>
                  </a:cxn>
                  <a:cxn ang="0">
                    <a:pos x="T9" y="T11"/>
                  </a:cxn>
                  <a:cxn ang="0">
                    <a:pos x="T13" y="T15"/>
                  </a:cxn>
                  <a:cxn ang="0">
                    <a:pos x="T17" y="T19"/>
                  </a:cxn>
                </a:cxnLst>
                <a:rect l="0" t="0" r="r" b="b"/>
                <a:pathLst>
                  <a:path w="55" h="66">
                    <a:moveTo>
                      <a:pt x="11" y="0"/>
                    </a:moveTo>
                    <a:lnTo>
                      <a:pt x="0" y="54"/>
                    </a:lnTo>
                    <a:lnTo>
                      <a:pt x="43" y="65"/>
                    </a:lnTo>
                    <a:lnTo>
                      <a:pt x="54" y="11"/>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10" name="Group 376"/>
            <p:cNvGrpSpPr>
              <a:grpSpLocks/>
            </p:cNvGrpSpPr>
            <p:nvPr/>
          </p:nvGrpSpPr>
          <p:grpSpPr bwMode="auto">
            <a:xfrm>
              <a:off x="3584" y="3848"/>
              <a:ext cx="87" cy="218"/>
              <a:chOff x="3584" y="3848"/>
              <a:chExt cx="87" cy="218"/>
            </a:xfrm>
          </p:grpSpPr>
          <p:sp>
            <p:nvSpPr>
              <p:cNvPr id="7385" name="Freeform 377"/>
              <p:cNvSpPr>
                <a:spLocks/>
              </p:cNvSpPr>
              <p:nvPr/>
            </p:nvSpPr>
            <p:spPr bwMode="auto">
              <a:xfrm>
                <a:off x="3584" y="3848"/>
                <a:ext cx="87" cy="218"/>
              </a:xfrm>
              <a:custGeom>
                <a:avLst/>
                <a:gdLst>
                  <a:gd name="T0" fmla="+- 0 3628 3584"/>
                  <a:gd name="T1" fmla="*/ T0 w 87"/>
                  <a:gd name="T2" fmla="+- 0 3848 3848"/>
                  <a:gd name="T3" fmla="*/ 3848 h 218"/>
                  <a:gd name="T4" fmla="+- 0 3584 3584"/>
                  <a:gd name="T5" fmla="*/ T4 w 87"/>
                  <a:gd name="T6" fmla="+- 0 4054 3848"/>
                  <a:gd name="T7" fmla="*/ 4054 h 218"/>
                  <a:gd name="T8" fmla="+- 0 3628 3584"/>
                  <a:gd name="T9" fmla="*/ T8 w 87"/>
                  <a:gd name="T10" fmla="+- 0 4065 3848"/>
                  <a:gd name="T11" fmla="*/ 4065 h 218"/>
                  <a:gd name="T12" fmla="+- 0 3671 3584"/>
                  <a:gd name="T13" fmla="*/ T12 w 87"/>
                  <a:gd name="T14" fmla="+- 0 3859 3848"/>
                  <a:gd name="T15" fmla="*/ 3859 h 218"/>
                  <a:gd name="T16" fmla="+- 0 3628 3584"/>
                  <a:gd name="T17" fmla="*/ T16 w 87"/>
                  <a:gd name="T18" fmla="+- 0 3848 3848"/>
                  <a:gd name="T19" fmla="*/ 3848 h 218"/>
                </a:gdLst>
                <a:ahLst/>
                <a:cxnLst>
                  <a:cxn ang="0">
                    <a:pos x="T1" y="T3"/>
                  </a:cxn>
                  <a:cxn ang="0">
                    <a:pos x="T5" y="T7"/>
                  </a:cxn>
                  <a:cxn ang="0">
                    <a:pos x="T9" y="T11"/>
                  </a:cxn>
                  <a:cxn ang="0">
                    <a:pos x="T13" y="T15"/>
                  </a:cxn>
                  <a:cxn ang="0">
                    <a:pos x="T17" y="T19"/>
                  </a:cxn>
                </a:cxnLst>
                <a:rect l="0" t="0" r="r" b="b"/>
                <a:pathLst>
                  <a:path w="87" h="218">
                    <a:moveTo>
                      <a:pt x="44" y="0"/>
                    </a:moveTo>
                    <a:lnTo>
                      <a:pt x="0" y="206"/>
                    </a:lnTo>
                    <a:lnTo>
                      <a:pt x="44" y="217"/>
                    </a:lnTo>
                    <a:lnTo>
                      <a:pt x="87" y="11"/>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11" name="Group 374"/>
            <p:cNvGrpSpPr>
              <a:grpSpLocks/>
            </p:cNvGrpSpPr>
            <p:nvPr/>
          </p:nvGrpSpPr>
          <p:grpSpPr bwMode="auto">
            <a:xfrm>
              <a:off x="3519" y="4098"/>
              <a:ext cx="98" cy="218"/>
              <a:chOff x="3519" y="4098"/>
              <a:chExt cx="98" cy="218"/>
            </a:xfrm>
          </p:grpSpPr>
          <p:sp>
            <p:nvSpPr>
              <p:cNvPr id="7384" name="Freeform 375"/>
              <p:cNvSpPr>
                <a:spLocks/>
              </p:cNvSpPr>
              <p:nvPr/>
            </p:nvSpPr>
            <p:spPr bwMode="auto">
              <a:xfrm>
                <a:off x="3519" y="4098"/>
                <a:ext cx="98" cy="218"/>
              </a:xfrm>
              <a:custGeom>
                <a:avLst/>
                <a:gdLst>
                  <a:gd name="T0" fmla="+- 0 3574 3519"/>
                  <a:gd name="T1" fmla="*/ T0 w 98"/>
                  <a:gd name="T2" fmla="+- 0 4098 4098"/>
                  <a:gd name="T3" fmla="*/ 4098 h 218"/>
                  <a:gd name="T4" fmla="+- 0 3519 3519"/>
                  <a:gd name="T5" fmla="*/ T4 w 98"/>
                  <a:gd name="T6" fmla="+- 0 4304 4098"/>
                  <a:gd name="T7" fmla="*/ 4304 h 218"/>
                  <a:gd name="T8" fmla="+- 0 3563 3519"/>
                  <a:gd name="T9" fmla="*/ T8 w 98"/>
                  <a:gd name="T10" fmla="+- 0 4315 4098"/>
                  <a:gd name="T11" fmla="*/ 4315 h 218"/>
                  <a:gd name="T12" fmla="+- 0 3617 3519"/>
                  <a:gd name="T13" fmla="*/ T12 w 98"/>
                  <a:gd name="T14" fmla="+- 0 4109 4098"/>
                  <a:gd name="T15" fmla="*/ 4109 h 218"/>
                  <a:gd name="T16" fmla="+- 0 3574 3519"/>
                  <a:gd name="T17" fmla="*/ T16 w 98"/>
                  <a:gd name="T18" fmla="+- 0 4098 4098"/>
                  <a:gd name="T19" fmla="*/ 4098 h 218"/>
                </a:gdLst>
                <a:ahLst/>
                <a:cxnLst>
                  <a:cxn ang="0">
                    <a:pos x="T1" y="T3"/>
                  </a:cxn>
                  <a:cxn ang="0">
                    <a:pos x="T5" y="T7"/>
                  </a:cxn>
                  <a:cxn ang="0">
                    <a:pos x="T9" y="T11"/>
                  </a:cxn>
                  <a:cxn ang="0">
                    <a:pos x="T13" y="T15"/>
                  </a:cxn>
                  <a:cxn ang="0">
                    <a:pos x="T17" y="T19"/>
                  </a:cxn>
                </a:cxnLst>
                <a:rect l="0" t="0" r="r" b="b"/>
                <a:pathLst>
                  <a:path w="98" h="218">
                    <a:moveTo>
                      <a:pt x="55" y="0"/>
                    </a:moveTo>
                    <a:lnTo>
                      <a:pt x="0" y="206"/>
                    </a:lnTo>
                    <a:lnTo>
                      <a:pt x="44" y="217"/>
                    </a:lnTo>
                    <a:lnTo>
                      <a:pt x="98" y="11"/>
                    </a:lnTo>
                    <a:lnTo>
                      <a:pt x="5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12" name="Group 372"/>
            <p:cNvGrpSpPr>
              <a:grpSpLocks/>
            </p:cNvGrpSpPr>
            <p:nvPr/>
          </p:nvGrpSpPr>
          <p:grpSpPr bwMode="auto">
            <a:xfrm>
              <a:off x="3422" y="4348"/>
              <a:ext cx="120" cy="218"/>
              <a:chOff x="3422" y="4348"/>
              <a:chExt cx="120" cy="218"/>
            </a:xfrm>
          </p:grpSpPr>
          <p:sp>
            <p:nvSpPr>
              <p:cNvPr id="7383" name="Freeform 373"/>
              <p:cNvSpPr>
                <a:spLocks/>
              </p:cNvSpPr>
              <p:nvPr/>
            </p:nvSpPr>
            <p:spPr bwMode="auto">
              <a:xfrm>
                <a:off x="3422" y="4348"/>
                <a:ext cx="120" cy="218"/>
              </a:xfrm>
              <a:custGeom>
                <a:avLst/>
                <a:gdLst>
                  <a:gd name="T0" fmla="+- 0 3498 3422"/>
                  <a:gd name="T1" fmla="*/ T0 w 120"/>
                  <a:gd name="T2" fmla="+- 0 4348 4348"/>
                  <a:gd name="T3" fmla="*/ 4348 h 218"/>
                  <a:gd name="T4" fmla="+- 0 3422 3422"/>
                  <a:gd name="T5" fmla="*/ T4 w 120"/>
                  <a:gd name="T6" fmla="+- 0 4544 4348"/>
                  <a:gd name="T7" fmla="*/ 4544 h 218"/>
                  <a:gd name="T8" fmla="+- 0 3465 3422"/>
                  <a:gd name="T9" fmla="*/ T8 w 120"/>
                  <a:gd name="T10" fmla="+- 0 4566 4348"/>
                  <a:gd name="T11" fmla="*/ 4566 h 218"/>
                  <a:gd name="T12" fmla="+- 0 3541 3422"/>
                  <a:gd name="T13" fmla="*/ T12 w 120"/>
                  <a:gd name="T14" fmla="+- 0 4359 4348"/>
                  <a:gd name="T15" fmla="*/ 4359 h 218"/>
                  <a:gd name="T16" fmla="+- 0 3498 3422"/>
                  <a:gd name="T17" fmla="*/ T16 w 120"/>
                  <a:gd name="T18" fmla="+- 0 4348 4348"/>
                  <a:gd name="T19" fmla="*/ 4348 h 218"/>
                </a:gdLst>
                <a:ahLst/>
                <a:cxnLst>
                  <a:cxn ang="0">
                    <a:pos x="T1" y="T3"/>
                  </a:cxn>
                  <a:cxn ang="0">
                    <a:pos x="T5" y="T7"/>
                  </a:cxn>
                  <a:cxn ang="0">
                    <a:pos x="T9" y="T11"/>
                  </a:cxn>
                  <a:cxn ang="0">
                    <a:pos x="T13" y="T15"/>
                  </a:cxn>
                  <a:cxn ang="0">
                    <a:pos x="T17" y="T19"/>
                  </a:cxn>
                </a:cxnLst>
                <a:rect l="0" t="0" r="r" b="b"/>
                <a:pathLst>
                  <a:path w="120" h="218">
                    <a:moveTo>
                      <a:pt x="76" y="0"/>
                    </a:moveTo>
                    <a:lnTo>
                      <a:pt x="0" y="196"/>
                    </a:lnTo>
                    <a:lnTo>
                      <a:pt x="43" y="218"/>
                    </a:lnTo>
                    <a:lnTo>
                      <a:pt x="119" y="11"/>
                    </a:lnTo>
                    <a:lnTo>
                      <a:pt x="7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13" name="Group 370"/>
            <p:cNvGrpSpPr>
              <a:grpSpLocks/>
            </p:cNvGrpSpPr>
            <p:nvPr/>
          </p:nvGrpSpPr>
          <p:grpSpPr bwMode="auto">
            <a:xfrm>
              <a:off x="3400" y="4587"/>
              <a:ext cx="44" cy="22"/>
              <a:chOff x="3400" y="4587"/>
              <a:chExt cx="44" cy="22"/>
            </a:xfrm>
          </p:grpSpPr>
          <p:sp>
            <p:nvSpPr>
              <p:cNvPr id="7382" name="Freeform 371"/>
              <p:cNvSpPr>
                <a:spLocks/>
              </p:cNvSpPr>
              <p:nvPr/>
            </p:nvSpPr>
            <p:spPr bwMode="auto">
              <a:xfrm>
                <a:off x="3400" y="4587"/>
                <a:ext cx="44" cy="22"/>
              </a:xfrm>
              <a:custGeom>
                <a:avLst/>
                <a:gdLst>
                  <a:gd name="T0" fmla="+- 0 3411 3400"/>
                  <a:gd name="T1" fmla="*/ T0 w 44"/>
                  <a:gd name="T2" fmla="+- 0 4587 4587"/>
                  <a:gd name="T3" fmla="*/ 4587 h 22"/>
                  <a:gd name="T4" fmla="+- 0 3400 3400"/>
                  <a:gd name="T5" fmla="*/ T4 w 44"/>
                  <a:gd name="T6" fmla="+- 0 4587 4587"/>
                  <a:gd name="T7" fmla="*/ 4587 h 22"/>
                  <a:gd name="T8" fmla="+- 0 3443 3400"/>
                  <a:gd name="T9" fmla="*/ T8 w 44"/>
                  <a:gd name="T10" fmla="+- 0 4609 4587"/>
                  <a:gd name="T11" fmla="*/ 4609 h 22"/>
                  <a:gd name="T12" fmla="+- 0 3411 3400"/>
                  <a:gd name="T13" fmla="*/ T12 w 44"/>
                  <a:gd name="T14" fmla="+- 0 4587 4587"/>
                  <a:gd name="T15" fmla="*/ 4587 h 22"/>
                </a:gdLst>
                <a:ahLst/>
                <a:cxnLst>
                  <a:cxn ang="0">
                    <a:pos x="T1" y="T3"/>
                  </a:cxn>
                  <a:cxn ang="0">
                    <a:pos x="T5" y="T7"/>
                  </a:cxn>
                  <a:cxn ang="0">
                    <a:pos x="T9" y="T11"/>
                  </a:cxn>
                  <a:cxn ang="0">
                    <a:pos x="T13" y="T15"/>
                  </a:cxn>
                </a:cxnLst>
                <a:rect l="0" t="0" r="r" b="b"/>
                <a:pathLst>
                  <a:path w="44" h="22">
                    <a:moveTo>
                      <a:pt x="11" y="0"/>
                    </a:moveTo>
                    <a:lnTo>
                      <a:pt x="0" y="0"/>
                    </a:lnTo>
                    <a:lnTo>
                      <a:pt x="43" y="22"/>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14" name="Group 368"/>
            <p:cNvGrpSpPr>
              <a:grpSpLocks/>
            </p:cNvGrpSpPr>
            <p:nvPr/>
          </p:nvGrpSpPr>
          <p:grpSpPr bwMode="auto">
            <a:xfrm>
              <a:off x="3443" y="4609"/>
              <a:ext cx="2" cy="2"/>
              <a:chOff x="3443" y="4609"/>
              <a:chExt cx="2" cy="2"/>
            </a:xfrm>
          </p:grpSpPr>
          <p:sp>
            <p:nvSpPr>
              <p:cNvPr id="7381" name="Freeform 369"/>
              <p:cNvSpPr>
                <a:spLocks/>
              </p:cNvSpPr>
              <p:nvPr/>
            </p:nvSpPr>
            <p:spPr bwMode="auto">
              <a:xfrm>
                <a:off x="3443" y="4609"/>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15" name="Group 366"/>
            <p:cNvGrpSpPr>
              <a:grpSpLocks/>
            </p:cNvGrpSpPr>
            <p:nvPr/>
          </p:nvGrpSpPr>
          <p:grpSpPr bwMode="auto">
            <a:xfrm>
              <a:off x="3324" y="4587"/>
              <a:ext cx="120" cy="218"/>
              <a:chOff x="3324" y="4587"/>
              <a:chExt cx="120" cy="218"/>
            </a:xfrm>
          </p:grpSpPr>
          <p:sp>
            <p:nvSpPr>
              <p:cNvPr id="7380" name="Freeform 367"/>
              <p:cNvSpPr>
                <a:spLocks/>
              </p:cNvSpPr>
              <p:nvPr/>
            </p:nvSpPr>
            <p:spPr bwMode="auto">
              <a:xfrm>
                <a:off x="3324" y="4587"/>
                <a:ext cx="120" cy="218"/>
              </a:xfrm>
              <a:custGeom>
                <a:avLst/>
                <a:gdLst>
                  <a:gd name="T0" fmla="+- 0 3400 3324"/>
                  <a:gd name="T1" fmla="*/ T0 w 120"/>
                  <a:gd name="T2" fmla="+- 0 4587 4587"/>
                  <a:gd name="T3" fmla="*/ 4587 h 218"/>
                  <a:gd name="T4" fmla="+- 0 3324 3324"/>
                  <a:gd name="T5" fmla="*/ T4 w 120"/>
                  <a:gd name="T6" fmla="+- 0 4783 4587"/>
                  <a:gd name="T7" fmla="*/ 4783 h 218"/>
                  <a:gd name="T8" fmla="+- 0 3357 3324"/>
                  <a:gd name="T9" fmla="*/ T8 w 120"/>
                  <a:gd name="T10" fmla="+- 0 4805 4587"/>
                  <a:gd name="T11" fmla="*/ 4805 h 218"/>
                  <a:gd name="T12" fmla="+- 0 3443 3324"/>
                  <a:gd name="T13" fmla="*/ T12 w 120"/>
                  <a:gd name="T14" fmla="+- 0 4609 4587"/>
                  <a:gd name="T15" fmla="*/ 4609 h 218"/>
                  <a:gd name="T16" fmla="+- 0 3400 3324"/>
                  <a:gd name="T17" fmla="*/ T16 w 120"/>
                  <a:gd name="T18" fmla="+- 0 4587 4587"/>
                  <a:gd name="T19" fmla="*/ 4587 h 218"/>
                </a:gdLst>
                <a:ahLst/>
                <a:cxnLst>
                  <a:cxn ang="0">
                    <a:pos x="T1" y="T3"/>
                  </a:cxn>
                  <a:cxn ang="0">
                    <a:pos x="T5" y="T7"/>
                  </a:cxn>
                  <a:cxn ang="0">
                    <a:pos x="T9" y="T11"/>
                  </a:cxn>
                  <a:cxn ang="0">
                    <a:pos x="T13" y="T15"/>
                  </a:cxn>
                  <a:cxn ang="0">
                    <a:pos x="T17" y="T19"/>
                  </a:cxn>
                </a:cxnLst>
                <a:rect l="0" t="0" r="r" b="b"/>
                <a:pathLst>
                  <a:path w="120" h="218">
                    <a:moveTo>
                      <a:pt x="76" y="0"/>
                    </a:moveTo>
                    <a:lnTo>
                      <a:pt x="0" y="196"/>
                    </a:lnTo>
                    <a:lnTo>
                      <a:pt x="33" y="218"/>
                    </a:lnTo>
                    <a:lnTo>
                      <a:pt x="119" y="22"/>
                    </a:lnTo>
                    <a:lnTo>
                      <a:pt x="7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16" name="Group 364"/>
            <p:cNvGrpSpPr>
              <a:grpSpLocks/>
            </p:cNvGrpSpPr>
            <p:nvPr/>
          </p:nvGrpSpPr>
          <p:grpSpPr bwMode="auto">
            <a:xfrm>
              <a:off x="3302" y="4827"/>
              <a:ext cx="44" cy="22"/>
              <a:chOff x="3302" y="4827"/>
              <a:chExt cx="44" cy="22"/>
            </a:xfrm>
          </p:grpSpPr>
          <p:sp>
            <p:nvSpPr>
              <p:cNvPr id="7379" name="Freeform 365"/>
              <p:cNvSpPr>
                <a:spLocks/>
              </p:cNvSpPr>
              <p:nvPr/>
            </p:nvSpPr>
            <p:spPr bwMode="auto">
              <a:xfrm>
                <a:off x="3302" y="4827"/>
                <a:ext cx="44" cy="22"/>
              </a:xfrm>
              <a:custGeom>
                <a:avLst/>
                <a:gdLst>
                  <a:gd name="T0" fmla="+- 0 3302 3302"/>
                  <a:gd name="T1" fmla="*/ T0 w 44"/>
                  <a:gd name="T2" fmla="+- 0 4827 4827"/>
                  <a:gd name="T3" fmla="*/ 4827 h 22"/>
                  <a:gd name="T4" fmla="+- 0 3302 3302"/>
                  <a:gd name="T5" fmla="*/ T4 w 44"/>
                  <a:gd name="T6" fmla="+- 0 4838 4827"/>
                  <a:gd name="T7" fmla="*/ 4838 h 22"/>
                  <a:gd name="T8" fmla="+- 0 3335 3302"/>
                  <a:gd name="T9" fmla="*/ T8 w 44"/>
                  <a:gd name="T10" fmla="+- 0 4848 4827"/>
                  <a:gd name="T11" fmla="*/ 4848 h 22"/>
                  <a:gd name="T12" fmla="+- 0 3345 3302"/>
                  <a:gd name="T13" fmla="*/ T12 w 44"/>
                  <a:gd name="T14" fmla="+- 0 4848 4827"/>
                  <a:gd name="T15" fmla="*/ 4848 h 22"/>
                  <a:gd name="T16" fmla="+- 0 3302 3302"/>
                  <a:gd name="T17" fmla="*/ T16 w 44"/>
                  <a:gd name="T18" fmla="+- 0 4827 4827"/>
                  <a:gd name="T19" fmla="*/ 4827 h 22"/>
                </a:gdLst>
                <a:ahLst/>
                <a:cxnLst>
                  <a:cxn ang="0">
                    <a:pos x="T1" y="T3"/>
                  </a:cxn>
                  <a:cxn ang="0">
                    <a:pos x="T5" y="T7"/>
                  </a:cxn>
                  <a:cxn ang="0">
                    <a:pos x="T9" y="T11"/>
                  </a:cxn>
                  <a:cxn ang="0">
                    <a:pos x="T13" y="T15"/>
                  </a:cxn>
                  <a:cxn ang="0">
                    <a:pos x="T17" y="T19"/>
                  </a:cxn>
                </a:cxnLst>
                <a:rect l="0" t="0" r="r" b="b"/>
                <a:pathLst>
                  <a:path w="44" h="22">
                    <a:moveTo>
                      <a:pt x="0" y="0"/>
                    </a:moveTo>
                    <a:lnTo>
                      <a:pt x="0" y="11"/>
                    </a:lnTo>
                    <a:lnTo>
                      <a:pt x="33" y="21"/>
                    </a:lnTo>
                    <a:lnTo>
                      <a:pt x="43" y="21"/>
                    </a:ln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17" name="Group 362"/>
            <p:cNvGrpSpPr>
              <a:grpSpLocks/>
            </p:cNvGrpSpPr>
            <p:nvPr/>
          </p:nvGrpSpPr>
          <p:grpSpPr bwMode="auto">
            <a:xfrm>
              <a:off x="3335" y="4848"/>
              <a:ext cx="2" cy="2"/>
              <a:chOff x="3335" y="4848"/>
              <a:chExt cx="2" cy="2"/>
            </a:xfrm>
          </p:grpSpPr>
          <p:sp>
            <p:nvSpPr>
              <p:cNvPr id="7378" name="Freeform 363"/>
              <p:cNvSpPr>
                <a:spLocks/>
              </p:cNvSpPr>
              <p:nvPr/>
            </p:nvSpPr>
            <p:spPr bwMode="auto">
              <a:xfrm>
                <a:off x="3335" y="4848"/>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18" name="Group 360"/>
            <p:cNvGrpSpPr>
              <a:grpSpLocks/>
            </p:cNvGrpSpPr>
            <p:nvPr/>
          </p:nvGrpSpPr>
          <p:grpSpPr bwMode="auto">
            <a:xfrm>
              <a:off x="3204" y="4827"/>
              <a:ext cx="131" cy="207"/>
              <a:chOff x="3204" y="4827"/>
              <a:chExt cx="131" cy="207"/>
            </a:xfrm>
          </p:grpSpPr>
          <p:sp>
            <p:nvSpPr>
              <p:cNvPr id="7377" name="Freeform 361"/>
              <p:cNvSpPr>
                <a:spLocks/>
              </p:cNvSpPr>
              <p:nvPr/>
            </p:nvSpPr>
            <p:spPr bwMode="auto">
              <a:xfrm>
                <a:off x="3204" y="4827"/>
                <a:ext cx="131" cy="207"/>
              </a:xfrm>
              <a:custGeom>
                <a:avLst/>
                <a:gdLst>
                  <a:gd name="T0" fmla="+- 0 3302 3204"/>
                  <a:gd name="T1" fmla="*/ T0 w 131"/>
                  <a:gd name="T2" fmla="+- 0 4827 4827"/>
                  <a:gd name="T3" fmla="*/ 4827 h 207"/>
                  <a:gd name="T4" fmla="+- 0 3204 3204"/>
                  <a:gd name="T5" fmla="*/ T4 w 131"/>
                  <a:gd name="T6" fmla="+- 0 5012 4827"/>
                  <a:gd name="T7" fmla="*/ 5012 h 207"/>
                  <a:gd name="T8" fmla="+- 0 3237 3204"/>
                  <a:gd name="T9" fmla="*/ T8 w 131"/>
                  <a:gd name="T10" fmla="+- 0 5033 4827"/>
                  <a:gd name="T11" fmla="*/ 5033 h 207"/>
                  <a:gd name="T12" fmla="+- 0 3335 3204"/>
                  <a:gd name="T13" fmla="*/ T12 w 131"/>
                  <a:gd name="T14" fmla="+- 0 4848 4827"/>
                  <a:gd name="T15" fmla="*/ 4848 h 207"/>
                  <a:gd name="T16" fmla="+- 0 3302 3204"/>
                  <a:gd name="T17" fmla="*/ T16 w 131"/>
                  <a:gd name="T18" fmla="+- 0 4827 4827"/>
                  <a:gd name="T19" fmla="*/ 4827 h 207"/>
                </a:gdLst>
                <a:ahLst/>
                <a:cxnLst>
                  <a:cxn ang="0">
                    <a:pos x="T1" y="T3"/>
                  </a:cxn>
                  <a:cxn ang="0">
                    <a:pos x="T5" y="T7"/>
                  </a:cxn>
                  <a:cxn ang="0">
                    <a:pos x="T9" y="T11"/>
                  </a:cxn>
                  <a:cxn ang="0">
                    <a:pos x="T13" y="T15"/>
                  </a:cxn>
                  <a:cxn ang="0">
                    <a:pos x="T17" y="T19"/>
                  </a:cxn>
                </a:cxnLst>
                <a:rect l="0" t="0" r="r" b="b"/>
                <a:pathLst>
                  <a:path w="131" h="207">
                    <a:moveTo>
                      <a:pt x="98" y="0"/>
                    </a:moveTo>
                    <a:lnTo>
                      <a:pt x="0" y="185"/>
                    </a:lnTo>
                    <a:lnTo>
                      <a:pt x="33" y="206"/>
                    </a:lnTo>
                    <a:lnTo>
                      <a:pt x="131" y="21"/>
                    </a:lnTo>
                    <a:lnTo>
                      <a:pt x="98"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19" name="Group 358"/>
            <p:cNvGrpSpPr>
              <a:grpSpLocks/>
            </p:cNvGrpSpPr>
            <p:nvPr/>
          </p:nvGrpSpPr>
          <p:grpSpPr bwMode="auto">
            <a:xfrm>
              <a:off x="3150" y="5055"/>
              <a:ext cx="66" cy="66"/>
              <a:chOff x="3150" y="5055"/>
              <a:chExt cx="66" cy="66"/>
            </a:xfrm>
          </p:grpSpPr>
          <p:sp>
            <p:nvSpPr>
              <p:cNvPr id="7376" name="Freeform 359"/>
              <p:cNvSpPr>
                <a:spLocks/>
              </p:cNvSpPr>
              <p:nvPr/>
            </p:nvSpPr>
            <p:spPr bwMode="auto">
              <a:xfrm>
                <a:off x="3150" y="5055"/>
                <a:ext cx="66" cy="66"/>
              </a:xfrm>
              <a:custGeom>
                <a:avLst/>
                <a:gdLst>
                  <a:gd name="T0" fmla="+- 0 3183 3150"/>
                  <a:gd name="T1" fmla="*/ T0 w 66"/>
                  <a:gd name="T2" fmla="+- 0 5055 5055"/>
                  <a:gd name="T3" fmla="*/ 5055 h 66"/>
                  <a:gd name="T4" fmla="+- 0 3150 3150"/>
                  <a:gd name="T5" fmla="*/ T4 w 66"/>
                  <a:gd name="T6" fmla="+- 0 5099 5055"/>
                  <a:gd name="T7" fmla="*/ 5099 h 66"/>
                  <a:gd name="T8" fmla="+- 0 3194 3150"/>
                  <a:gd name="T9" fmla="*/ T8 w 66"/>
                  <a:gd name="T10" fmla="+- 0 5120 5055"/>
                  <a:gd name="T11" fmla="*/ 5120 h 66"/>
                  <a:gd name="T12" fmla="+- 0 3215 3150"/>
                  <a:gd name="T13" fmla="*/ T12 w 66"/>
                  <a:gd name="T14" fmla="+- 0 5077 5055"/>
                  <a:gd name="T15" fmla="*/ 5077 h 66"/>
                  <a:gd name="T16" fmla="+- 0 3183 3150"/>
                  <a:gd name="T17" fmla="*/ T16 w 66"/>
                  <a:gd name="T18" fmla="+- 0 5055 5055"/>
                  <a:gd name="T19" fmla="*/ 5055 h 66"/>
                </a:gdLst>
                <a:ahLst/>
                <a:cxnLst>
                  <a:cxn ang="0">
                    <a:pos x="T1" y="T3"/>
                  </a:cxn>
                  <a:cxn ang="0">
                    <a:pos x="T5" y="T7"/>
                  </a:cxn>
                  <a:cxn ang="0">
                    <a:pos x="T9" y="T11"/>
                  </a:cxn>
                  <a:cxn ang="0">
                    <a:pos x="T13" y="T15"/>
                  </a:cxn>
                  <a:cxn ang="0">
                    <a:pos x="T17" y="T19"/>
                  </a:cxn>
                </a:cxnLst>
                <a:rect l="0" t="0" r="r" b="b"/>
                <a:pathLst>
                  <a:path w="66" h="66">
                    <a:moveTo>
                      <a:pt x="33" y="0"/>
                    </a:moveTo>
                    <a:lnTo>
                      <a:pt x="0" y="44"/>
                    </a:lnTo>
                    <a:lnTo>
                      <a:pt x="44" y="65"/>
                    </a:lnTo>
                    <a:lnTo>
                      <a:pt x="65" y="22"/>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20" name="Group 356"/>
            <p:cNvGrpSpPr>
              <a:grpSpLocks/>
            </p:cNvGrpSpPr>
            <p:nvPr/>
          </p:nvGrpSpPr>
          <p:grpSpPr bwMode="auto">
            <a:xfrm>
              <a:off x="3194" y="5120"/>
              <a:ext cx="2" cy="2"/>
              <a:chOff x="3194" y="5120"/>
              <a:chExt cx="2" cy="2"/>
            </a:xfrm>
          </p:grpSpPr>
          <p:sp>
            <p:nvSpPr>
              <p:cNvPr id="7375" name="Freeform 357"/>
              <p:cNvSpPr>
                <a:spLocks/>
              </p:cNvSpPr>
              <p:nvPr/>
            </p:nvSpPr>
            <p:spPr bwMode="auto">
              <a:xfrm>
                <a:off x="3194" y="5120"/>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21" name="Group 354"/>
            <p:cNvGrpSpPr>
              <a:grpSpLocks/>
            </p:cNvGrpSpPr>
            <p:nvPr/>
          </p:nvGrpSpPr>
          <p:grpSpPr bwMode="auto">
            <a:xfrm>
              <a:off x="3074" y="5099"/>
              <a:ext cx="120" cy="164"/>
              <a:chOff x="3074" y="5099"/>
              <a:chExt cx="120" cy="164"/>
            </a:xfrm>
          </p:grpSpPr>
          <p:sp>
            <p:nvSpPr>
              <p:cNvPr id="7374" name="Freeform 355"/>
              <p:cNvSpPr>
                <a:spLocks/>
              </p:cNvSpPr>
              <p:nvPr/>
            </p:nvSpPr>
            <p:spPr bwMode="auto">
              <a:xfrm>
                <a:off x="3074" y="5099"/>
                <a:ext cx="120" cy="164"/>
              </a:xfrm>
              <a:custGeom>
                <a:avLst/>
                <a:gdLst>
                  <a:gd name="T0" fmla="+- 0 3161 3074"/>
                  <a:gd name="T1" fmla="*/ T0 w 120"/>
                  <a:gd name="T2" fmla="+- 0 5099 5099"/>
                  <a:gd name="T3" fmla="*/ 5099 h 164"/>
                  <a:gd name="T4" fmla="+- 0 3074 3074"/>
                  <a:gd name="T5" fmla="*/ T4 w 120"/>
                  <a:gd name="T6" fmla="+- 0 5240 5099"/>
                  <a:gd name="T7" fmla="*/ 5240 h 164"/>
                  <a:gd name="T8" fmla="+- 0 3107 3074"/>
                  <a:gd name="T9" fmla="*/ T8 w 120"/>
                  <a:gd name="T10" fmla="+- 0 5262 5099"/>
                  <a:gd name="T11" fmla="*/ 5262 h 164"/>
                  <a:gd name="T12" fmla="+- 0 3194 3074"/>
                  <a:gd name="T13" fmla="*/ T12 w 120"/>
                  <a:gd name="T14" fmla="+- 0 5120 5099"/>
                  <a:gd name="T15" fmla="*/ 5120 h 164"/>
                  <a:gd name="T16" fmla="+- 0 3161 3074"/>
                  <a:gd name="T17" fmla="*/ T16 w 120"/>
                  <a:gd name="T18" fmla="+- 0 5099 5099"/>
                  <a:gd name="T19" fmla="*/ 5099 h 164"/>
                </a:gdLst>
                <a:ahLst/>
                <a:cxnLst>
                  <a:cxn ang="0">
                    <a:pos x="T1" y="T3"/>
                  </a:cxn>
                  <a:cxn ang="0">
                    <a:pos x="T5" y="T7"/>
                  </a:cxn>
                  <a:cxn ang="0">
                    <a:pos x="T9" y="T11"/>
                  </a:cxn>
                  <a:cxn ang="0">
                    <a:pos x="T13" y="T15"/>
                  </a:cxn>
                  <a:cxn ang="0">
                    <a:pos x="T17" y="T19"/>
                  </a:cxn>
                </a:cxnLst>
                <a:rect l="0" t="0" r="r" b="b"/>
                <a:pathLst>
                  <a:path w="120" h="164">
                    <a:moveTo>
                      <a:pt x="87" y="0"/>
                    </a:moveTo>
                    <a:lnTo>
                      <a:pt x="0" y="141"/>
                    </a:lnTo>
                    <a:lnTo>
                      <a:pt x="33" y="163"/>
                    </a:lnTo>
                    <a:lnTo>
                      <a:pt x="120" y="21"/>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22" name="Group 352"/>
            <p:cNvGrpSpPr>
              <a:grpSpLocks/>
            </p:cNvGrpSpPr>
            <p:nvPr/>
          </p:nvGrpSpPr>
          <p:grpSpPr bwMode="auto">
            <a:xfrm>
              <a:off x="2998" y="5283"/>
              <a:ext cx="87" cy="131"/>
              <a:chOff x="2998" y="5283"/>
              <a:chExt cx="87" cy="131"/>
            </a:xfrm>
          </p:grpSpPr>
          <p:sp>
            <p:nvSpPr>
              <p:cNvPr id="7373" name="Freeform 353"/>
              <p:cNvSpPr>
                <a:spLocks/>
              </p:cNvSpPr>
              <p:nvPr/>
            </p:nvSpPr>
            <p:spPr bwMode="auto">
              <a:xfrm>
                <a:off x="2998" y="5283"/>
                <a:ext cx="87" cy="131"/>
              </a:xfrm>
              <a:custGeom>
                <a:avLst/>
                <a:gdLst>
                  <a:gd name="T0" fmla="+- 0 3052 2998"/>
                  <a:gd name="T1" fmla="*/ T0 w 87"/>
                  <a:gd name="T2" fmla="+- 0 5283 5283"/>
                  <a:gd name="T3" fmla="*/ 5283 h 131"/>
                  <a:gd name="T4" fmla="+- 0 2998 2998"/>
                  <a:gd name="T5" fmla="*/ T4 w 87"/>
                  <a:gd name="T6" fmla="+- 0 5382 5283"/>
                  <a:gd name="T7" fmla="*/ 5382 h 131"/>
                  <a:gd name="T8" fmla="+- 0 3020 2998"/>
                  <a:gd name="T9" fmla="*/ T8 w 87"/>
                  <a:gd name="T10" fmla="+- 0 5414 5283"/>
                  <a:gd name="T11" fmla="*/ 5414 h 131"/>
                  <a:gd name="T12" fmla="+- 0 3031 2998"/>
                  <a:gd name="T13" fmla="*/ T12 w 87"/>
                  <a:gd name="T14" fmla="+- 0 5403 5283"/>
                  <a:gd name="T15" fmla="*/ 5403 h 131"/>
                  <a:gd name="T16" fmla="+- 0 3085 2998"/>
                  <a:gd name="T17" fmla="*/ T16 w 87"/>
                  <a:gd name="T18" fmla="+- 0 5305 5283"/>
                  <a:gd name="T19" fmla="*/ 5305 h 131"/>
                  <a:gd name="T20" fmla="+- 0 3052 2998"/>
                  <a:gd name="T21" fmla="*/ T20 w 87"/>
                  <a:gd name="T22" fmla="+- 0 5283 5283"/>
                  <a:gd name="T23" fmla="*/ 5283 h 131"/>
                </a:gdLst>
                <a:ahLst/>
                <a:cxnLst>
                  <a:cxn ang="0">
                    <a:pos x="T1" y="T3"/>
                  </a:cxn>
                  <a:cxn ang="0">
                    <a:pos x="T5" y="T7"/>
                  </a:cxn>
                  <a:cxn ang="0">
                    <a:pos x="T9" y="T11"/>
                  </a:cxn>
                  <a:cxn ang="0">
                    <a:pos x="T13" y="T15"/>
                  </a:cxn>
                  <a:cxn ang="0">
                    <a:pos x="T17" y="T19"/>
                  </a:cxn>
                  <a:cxn ang="0">
                    <a:pos x="T21" y="T23"/>
                  </a:cxn>
                </a:cxnLst>
                <a:rect l="0" t="0" r="r" b="b"/>
                <a:pathLst>
                  <a:path w="87" h="131">
                    <a:moveTo>
                      <a:pt x="54" y="0"/>
                    </a:moveTo>
                    <a:lnTo>
                      <a:pt x="0" y="99"/>
                    </a:lnTo>
                    <a:lnTo>
                      <a:pt x="22" y="131"/>
                    </a:lnTo>
                    <a:lnTo>
                      <a:pt x="33" y="120"/>
                    </a:lnTo>
                    <a:lnTo>
                      <a:pt x="87" y="22"/>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23" name="Group 350"/>
            <p:cNvGrpSpPr>
              <a:grpSpLocks/>
            </p:cNvGrpSpPr>
            <p:nvPr/>
          </p:nvGrpSpPr>
          <p:grpSpPr bwMode="auto">
            <a:xfrm>
              <a:off x="2911" y="5370"/>
              <a:ext cx="109" cy="99"/>
              <a:chOff x="2911" y="5370"/>
              <a:chExt cx="109" cy="99"/>
            </a:xfrm>
          </p:grpSpPr>
          <p:sp>
            <p:nvSpPr>
              <p:cNvPr id="7372" name="Freeform 351"/>
              <p:cNvSpPr>
                <a:spLocks/>
              </p:cNvSpPr>
              <p:nvPr/>
            </p:nvSpPr>
            <p:spPr bwMode="auto">
              <a:xfrm>
                <a:off x="2911" y="5370"/>
                <a:ext cx="109" cy="99"/>
              </a:xfrm>
              <a:custGeom>
                <a:avLst/>
                <a:gdLst>
                  <a:gd name="T0" fmla="+- 0 2998 2911"/>
                  <a:gd name="T1" fmla="*/ T0 w 109"/>
                  <a:gd name="T2" fmla="+- 0 5370 5370"/>
                  <a:gd name="T3" fmla="*/ 5370 h 99"/>
                  <a:gd name="T4" fmla="+- 0 2911 2911"/>
                  <a:gd name="T5" fmla="*/ T4 w 109"/>
                  <a:gd name="T6" fmla="+- 0 5425 5370"/>
                  <a:gd name="T7" fmla="*/ 5425 h 99"/>
                  <a:gd name="T8" fmla="+- 0 2944 2911"/>
                  <a:gd name="T9" fmla="*/ T8 w 109"/>
                  <a:gd name="T10" fmla="+- 0 5468 5370"/>
                  <a:gd name="T11" fmla="*/ 5468 h 99"/>
                  <a:gd name="T12" fmla="+- 0 3020 2911"/>
                  <a:gd name="T13" fmla="*/ T12 w 109"/>
                  <a:gd name="T14" fmla="+- 0 5414 5370"/>
                  <a:gd name="T15" fmla="*/ 5414 h 99"/>
                  <a:gd name="T16" fmla="+- 0 2998 2911"/>
                  <a:gd name="T17" fmla="*/ T16 w 109"/>
                  <a:gd name="T18" fmla="+- 0 5370 5370"/>
                  <a:gd name="T19" fmla="*/ 5370 h 99"/>
                </a:gdLst>
                <a:ahLst/>
                <a:cxnLst>
                  <a:cxn ang="0">
                    <a:pos x="T1" y="T3"/>
                  </a:cxn>
                  <a:cxn ang="0">
                    <a:pos x="T5" y="T7"/>
                  </a:cxn>
                  <a:cxn ang="0">
                    <a:pos x="T9" y="T11"/>
                  </a:cxn>
                  <a:cxn ang="0">
                    <a:pos x="T13" y="T15"/>
                  </a:cxn>
                  <a:cxn ang="0">
                    <a:pos x="T17" y="T19"/>
                  </a:cxn>
                </a:cxnLst>
                <a:rect l="0" t="0" r="r" b="b"/>
                <a:pathLst>
                  <a:path w="109" h="99">
                    <a:moveTo>
                      <a:pt x="87" y="0"/>
                    </a:moveTo>
                    <a:lnTo>
                      <a:pt x="0" y="55"/>
                    </a:lnTo>
                    <a:lnTo>
                      <a:pt x="33" y="98"/>
                    </a:lnTo>
                    <a:lnTo>
                      <a:pt x="109" y="44"/>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24" name="Group 348"/>
            <p:cNvGrpSpPr>
              <a:grpSpLocks/>
            </p:cNvGrpSpPr>
            <p:nvPr/>
          </p:nvGrpSpPr>
          <p:grpSpPr bwMode="auto">
            <a:xfrm>
              <a:off x="2824" y="5447"/>
              <a:ext cx="76" cy="77"/>
              <a:chOff x="2824" y="5447"/>
              <a:chExt cx="76" cy="77"/>
            </a:xfrm>
          </p:grpSpPr>
          <p:sp>
            <p:nvSpPr>
              <p:cNvPr id="7371" name="Freeform 349"/>
              <p:cNvSpPr>
                <a:spLocks/>
              </p:cNvSpPr>
              <p:nvPr/>
            </p:nvSpPr>
            <p:spPr bwMode="auto">
              <a:xfrm>
                <a:off x="2824" y="5447"/>
                <a:ext cx="76" cy="77"/>
              </a:xfrm>
              <a:custGeom>
                <a:avLst/>
                <a:gdLst>
                  <a:gd name="T0" fmla="+- 0 2879 2824"/>
                  <a:gd name="T1" fmla="*/ T0 w 76"/>
                  <a:gd name="T2" fmla="+- 0 5447 5447"/>
                  <a:gd name="T3" fmla="*/ 5447 h 77"/>
                  <a:gd name="T4" fmla="+- 0 2824 2824"/>
                  <a:gd name="T5" fmla="*/ T4 w 76"/>
                  <a:gd name="T6" fmla="+- 0 5490 5447"/>
                  <a:gd name="T7" fmla="*/ 5490 h 77"/>
                  <a:gd name="T8" fmla="+- 0 2846 2824"/>
                  <a:gd name="T9" fmla="*/ T8 w 76"/>
                  <a:gd name="T10" fmla="+- 0 5523 5447"/>
                  <a:gd name="T11" fmla="*/ 5523 h 77"/>
                  <a:gd name="T12" fmla="+- 0 2900 2824"/>
                  <a:gd name="T13" fmla="*/ T12 w 76"/>
                  <a:gd name="T14" fmla="+- 0 5490 5447"/>
                  <a:gd name="T15" fmla="*/ 5490 h 77"/>
                  <a:gd name="T16" fmla="+- 0 2879 2824"/>
                  <a:gd name="T17" fmla="*/ T16 w 76"/>
                  <a:gd name="T18" fmla="+- 0 5447 5447"/>
                  <a:gd name="T19" fmla="*/ 5447 h 77"/>
                </a:gdLst>
                <a:ahLst/>
                <a:cxnLst>
                  <a:cxn ang="0">
                    <a:pos x="T1" y="T3"/>
                  </a:cxn>
                  <a:cxn ang="0">
                    <a:pos x="T5" y="T7"/>
                  </a:cxn>
                  <a:cxn ang="0">
                    <a:pos x="T9" y="T11"/>
                  </a:cxn>
                  <a:cxn ang="0">
                    <a:pos x="T13" y="T15"/>
                  </a:cxn>
                  <a:cxn ang="0">
                    <a:pos x="T17" y="T19"/>
                  </a:cxn>
                </a:cxnLst>
                <a:rect l="0" t="0" r="r" b="b"/>
                <a:pathLst>
                  <a:path w="76" h="77">
                    <a:moveTo>
                      <a:pt x="55" y="0"/>
                    </a:moveTo>
                    <a:lnTo>
                      <a:pt x="0" y="43"/>
                    </a:lnTo>
                    <a:lnTo>
                      <a:pt x="22" y="76"/>
                    </a:lnTo>
                    <a:lnTo>
                      <a:pt x="76" y="43"/>
                    </a:lnTo>
                    <a:lnTo>
                      <a:pt x="5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25" name="Group 346"/>
            <p:cNvGrpSpPr>
              <a:grpSpLocks/>
            </p:cNvGrpSpPr>
            <p:nvPr/>
          </p:nvGrpSpPr>
          <p:grpSpPr bwMode="auto">
            <a:xfrm>
              <a:off x="5040" y="3130"/>
              <a:ext cx="152" cy="207"/>
              <a:chOff x="5040" y="3130"/>
              <a:chExt cx="152" cy="207"/>
            </a:xfrm>
          </p:grpSpPr>
          <p:sp>
            <p:nvSpPr>
              <p:cNvPr id="7370" name="Freeform 347"/>
              <p:cNvSpPr>
                <a:spLocks/>
              </p:cNvSpPr>
              <p:nvPr/>
            </p:nvSpPr>
            <p:spPr bwMode="auto">
              <a:xfrm>
                <a:off x="5040" y="3130"/>
                <a:ext cx="152" cy="207"/>
              </a:xfrm>
              <a:custGeom>
                <a:avLst/>
                <a:gdLst>
                  <a:gd name="T0" fmla="+- 0 5072 5040"/>
                  <a:gd name="T1" fmla="*/ T0 w 152"/>
                  <a:gd name="T2" fmla="+- 0 3130 3130"/>
                  <a:gd name="T3" fmla="*/ 3130 h 207"/>
                  <a:gd name="T4" fmla="+- 0 5040 5040"/>
                  <a:gd name="T5" fmla="*/ T4 w 152"/>
                  <a:gd name="T6" fmla="+- 0 3152 3130"/>
                  <a:gd name="T7" fmla="*/ 3152 h 207"/>
                  <a:gd name="T8" fmla="+- 0 5159 5040"/>
                  <a:gd name="T9" fmla="*/ T8 w 152"/>
                  <a:gd name="T10" fmla="+- 0 3336 3130"/>
                  <a:gd name="T11" fmla="*/ 3336 h 207"/>
                  <a:gd name="T12" fmla="+- 0 5192 5040"/>
                  <a:gd name="T13" fmla="*/ T12 w 152"/>
                  <a:gd name="T14" fmla="+- 0 3315 3130"/>
                  <a:gd name="T15" fmla="*/ 3315 h 207"/>
                  <a:gd name="T16" fmla="+- 0 5072 5040"/>
                  <a:gd name="T17" fmla="*/ T16 w 152"/>
                  <a:gd name="T18" fmla="+- 0 3130 3130"/>
                  <a:gd name="T19" fmla="*/ 3130 h 207"/>
                </a:gdLst>
                <a:ahLst/>
                <a:cxnLst>
                  <a:cxn ang="0">
                    <a:pos x="T1" y="T3"/>
                  </a:cxn>
                  <a:cxn ang="0">
                    <a:pos x="T5" y="T7"/>
                  </a:cxn>
                  <a:cxn ang="0">
                    <a:pos x="T9" y="T11"/>
                  </a:cxn>
                  <a:cxn ang="0">
                    <a:pos x="T13" y="T15"/>
                  </a:cxn>
                  <a:cxn ang="0">
                    <a:pos x="T17" y="T19"/>
                  </a:cxn>
                </a:cxnLst>
                <a:rect l="0" t="0" r="r" b="b"/>
                <a:pathLst>
                  <a:path w="152" h="207">
                    <a:moveTo>
                      <a:pt x="32" y="0"/>
                    </a:moveTo>
                    <a:lnTo>
                      <a:pt x="0" y="22"/>
                    </a:lnTo>
                    <a:lnTo>
                      <a:pt x="119" y="206"/>
                    </a:lnTo>
                    <a:lnTo>
                      <a:pt x="152" y="185"/>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26" name="Group 344"/>
            <p:cNvGrpSpPr>
              <a:grpSpLocks/>
            </p:cNvGrpSpPr>
            <p:nvPr/>
          </p:nvGrpSpPr>
          <p:grpSpPr bwMode="auto">
            <a:xfrm>
              <a:off x="5181" y="3348"/>
              <a:ext cx="153" cy="207"/>
              <a:chOff x="5181" y="3348"/>
              <a:chExt cx="153" cy="207"/>
            </a:xfrm>
          </p:grpSpPr>
          <p:sp>
            <p:nvSpPr>
              <p:cNvPr id="7369" name="Freeform 345"/>
              <p:cNvSpPr>
                <a:spLocks/>
              </p:cNvSpPr>
              <p:nvPr/>
            </p:nvSpPr>
            <p:spPr bwMode="auto">
              <a:xfrm>
                <a:off x="5181" y="3348"/>
                <a:ext cx="153" cy="207"/>
              </a:xfrm>
              <a:custGeom>
                <a:avLst/>
                <a:gdLst>
                  <a:gd name="T0" fmla="+- 0 5214 5181"/>
                  <a:gd name="T1" fmla="*/ T0 w 153"/>
                  <a:gd name="T2" fmla="+- 0 3348 3348"/>
                  <a:gd name="T3" fmla="*/ 3348 h 207"/>
                  <a:gd name="T4" fmla="+- 0 5181 5181"/>
                  <a:gd name="T5" fmla="*/ T4 w 153"/>
                  <a:gd name="T6" fmla="+- 0 3369 3348"/>
                  <a:gd name="T7" fmla="*/ 3369 h 207"/>
                  <a:gd name="T8" fmla="+- 0 5300 5181"/>
                  <a:gd name="T9" fmla="*/ T8 w 153"/>
                  <a:gd name="T10" fmla="+- 0 3554 3348"/>
                  <a:gd name="T11" fmla="*/ 3554 h 207"/>
                  <a:gd name="T12" fmla="+- 0 5333 5181"/>
                  <a:gd name="T13" fmla="*/ T12 w 153"/>
                  <a:gd name="T14" fmla="+- 0 3522 3348"/>
                  <a:gd name="T15" fmla="*/ 3522 h 207"/>
                  <a:gd name="T16" fmla="+- 0 5214 5181"/>
                  <a:gd name="T17" fmla="*/ T16 w 153"/>
                  <a:gd name="T18" fmla="+- 0 3348 3348"/>
                  <a:gd name="T19" fmla="*/ 3348 h 207"/>
                </a:gdLst>
                <a:ahLst/>
                <a:cxnLst>
                  <a:cxn ang="0">
                    <a:pos x="T1" y="T3"/>
                  </a:cxn>
                  <a:cxn ang="0">
                    <a:pos x="T5" y="T7"/>
                  </a:cxn>
                  <a:cxn ang="0">
                    <a:pos x="T9" y="T11"/>
                  </a:cxn>
                  <a:cxn ang="0">
                    <a:pos x="T13" y="T15"/>
                  </a:cxn>
                  <a:cxn ang="0">
                    <a:pos x="T17" y="T19"/>
                  </a:cxn>
                </a:cxnLst>
                <a:rect l="0" t="0" r="r" b="b"/>
                <a:pathLst>
                  <a:path w="153" h="207">
                    <a:moveTo>
                      <a:pt x="33" y="0"/>
                    </a:moveTo>
                    <a:lnTo>
                      <a:pt x="0" y="21"/>
                    </a:lnTo>
                    <a:lnTo>
                      <a:pt x="119" y="206"/>
                    </a:lnTo>
                    <a:lnTo>
                      <a:pt x="152" y="174"/>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27" name="Group 342"/>
            <p:cNvGrpSpPr>
              <a:grpSpLocks/>
            </p:cNvGrpSpPr>
            <p:nvPr/>
          </p:nvGrpSpPr>
          <p:grpSpPr bwMode="auto">
            <a:xfrm>
              <a:off x="5333" y="3522"/>
              <a:ext cx="2" cy="2"/>
              <a:chOff x="5333" y="3522"/>
              <a:chExt cx="2" cy="2"/>
            </a:xfrm>
          </p:grpSpPr>
          <p:sp>
            <p:nvSpPr>
              <p:cNvPr id="7368" name="Freeform 343"/>
              <p:cNvSpPr>
                <a:spLocks/>
              </p:cNvSpPr>
              <p:nvPr/>
            </p:nvSpPr>
            <p:spPr bwMode="auto">
              <a:xfrm>
                <a:off x="5333" y="3522"/>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28" name="Group 340"/>
            <p:cNvGrpSpPr>
              <a:grpSpLocks/>
            </p:cNvGrpSpPr>
            <p:nvPr/>
          </p:nvGrpSpPr>
          <p:grpSpPr bwMode="auto">
            <a:xfrm>
              <a:off x="5300" y="3522"/>
              <a:ext cx="33" cy="33"/>
              <a:chOff x="5300" y="3522"/>
              <a:chExt cx="33" cy="33"/>
            </a:xfrm>
          </p:grpSpPr>
          <p:sp>
            <p:nvSpPr>
              <p:cNvPr id="7367" name="Freeform 341"/>
              <p:cNvSpPr>
                <a:spLocks/>
              </p:cNvSpPr>
              <p:nvPr/>
            </p:nvSpPr>
            <p:spPr bwMode="auto">
              <a:xfrm>
                <a:off x="5300" y="3522"/>
                <a:ext cx="33" cy="33"/>
              </a:xfrm>
              <a:custGeom>
                <a:avLst/>
                <a:gdLst>
                  <a:gd name="T0" fmla="+- 0 5333 5300"/>
                  <a:gd name="T1" fmla="*/ T0 w 33"/>
                  <a:gd name="T2" fmla="+- 0 3522 3522"/>
                  <a:gd name="T3" fmla="*/ 3522 h 33"/>
                  <a:gd name="T4" fmla="+- 0 5300 5300"/>
                  <a:gd name="T5" fmla="*/ T4 w 33"/>
                  <a:gd name="T6" fmla="+- 0 3554 3522"/>
                  <a:gd name="T7" fmla="*/ 3554 h 33"/>
                  <a:gd name="T8" fmla="+- 0 5333 5300"/>
                  <a:gd name="T9" fmla="*/ T8 w 33"/>
                  <a:gd name="T10" fmla="+- 0 3532 3522"/>
                  <a:gd name="T11" fmla="*/ 3532 h 33"/>
                  <a:gd name="T12" fmla="+- 0 5333 5300"/>
                  <a:gd name="T13" fmla="*/ T12 w 33"/>
                  <a:gd name="T14" fmla="+- 0 3522 3522"/>
                  <a:gd name="T15" fmla="*/ 3522 h 33"/>
                </a:gdLst>
                <a:ahLst/>
                <a:cxnLst>
                  <a:cxn ang="0">
                    <a:pos x="T1" y="T3"/>
                  </a:cxn>
                  <a:cxn ang="0">
                    <a:pos x="T5" y="T7"/>
                  </a:cxn>
                  <a:cxn ang="0">
                    <a:pos x="T9" y="T11"/>
                  </a:cxn>
                  <a:cxn ang="0">
                    <a:pos x="T13" y="T15"/>
                  </a:cxn>
                </a:cxnLst>
                <a:rect l="0" t="0" r="r" b="b"/>
                <a:pathLst>
                  <a:path w="33" h="33">
                    <a:moveTo>
                      <a:pt x="33" y="0"/>
                    </a:moveTo>
                    <a:lnTo>
                      <a:pt x="0" y="32"/>
                    </a:lnTo>
                    <a:lnTo>
                      <a:pt x="33" y="10"/>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29" name="Group 338"/>
            <p:cNvGrpSpPr>
              <a:grpSpLocks/>
            </p:cNvGrpSpPr>
            <p:nvPr/>
          </p:nvGrpSpPr>
          <p:grpSpPr bwMode="auto">
            <a:xfrm>
              <a:off x="5322" y="3565"/>
              <a:ext cx="152" cy="207"/>
              <a:chOff x="5322" y="3565"/>
              <a:chExt cx="152" cy="207"/>
            </a:xfrm>
          </p:grpSpPr>
          <p:sp>
            <p:nvSpPr>
              <p:cNvPr id="7366" name="Freeform 339"/>
              <p:cNvSpPr>
                <a:spLocks/>
              </p:cNvSpPr>
              <p:nvPr/>
            </p:nvSpPr>
            <p:spPr bwMode="auto">
              <a:xfrm>
                <a:off x="5322" y="3565"/>
                <a:ext cx="152" cy="207"/>
              </a:xfrm>
              <a:custGeom>
                <a:avLst/>
                <a:gdLst>
                  <a:gd name="T0" fmla="+- 0 5354 5322"/>
                  <a:gd name="T1" fmla="*/ T0 w 152"/>
                  <a:gd name="T2" fmla="+- 0 3565 3565"/>
                  <a:gd name="T3" fmla="*/ 3565 h 207"/>
                  <a:gd name="T4" fmla="+- 0 5322 5322"/>
                  <a:gd name="T5" fmla="*/ T4 w 152"/>
                  <a:gd name="T6" fmla="+- 0 3587 3565"/>
                  <a:gd name="T7" fmla="*/ 3587 h 207"/>
                  <a:gd name="T8" fmla="+- 0 5442 5322"/>
                  <a:gd name="T9" fmla="*/ T8 w 152"/>
                  <a:gd name="T10" fmla="+- 0 3772 3565"/>
                  <a:gd name="T11" fmla="*/ 3772 h 207"/>
                  <a:gd name="T12" fmla="+- 0 5474 5322"/>
                  <a:gd name="T13" fmla="*/ T12 w 152"/>
                  <a:gd name="T14" fmla="+- 0 3750 3565"/>
                  <a:gd name="T15" fmla="*/ 3750 h 207"/>
                  <a:gd name="T16" fmla="+- 0 5354 5322"/>
                  <a:gd name="T17" fmla="*/ T16 w 152"/>
                  <a:gd name="T18" fmla="+- 0 3565 3565"/>
                  <a:gd name="T19" fmla="*/ 3565 h 207"/>
                </a:gdLst>
                <a:ahLst/>
                <a:cxnLst>
                  <a:cxn ang="0">
                    <a:pos x="T1" y="T3"/>
                  </a:cxn>
                  <a:cxn ang="0">
                    <a:pos x="T5" y="T7"/>
                  </a:cxn>
                  <a:cxn ang="0">
                    <a:pos x="T9" y="T11"/>
                  </a:cxn>
                  <a:cxn ang="0">
                    <a:pos x="T13" y="T15"/>
                  </a:cxn>
                  <a:cxn ang="0">
                    <a:pos x="T17" y="T19"/>
                  </a:cxn>
                </a:cxnLst>
                <a:rect l="0" t="0" r="r" b="b"/>
                <a:pathLst>
                  <a:path w="152" h="207">
                    <a:moveTo>
                      <a:pt x="32" y="0"/>
                    </a:moveTo>
                    <a:lnTo>
                      <a:pt x="0" y="22"/>
                    </a:lnTo>
                    <a:lnTo>
                      <a:pt x="120" y="207"/>
                    </a:lnTo>
                    <a:lnTo>
                      <a:pt x="152" y="185"/>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30" name="Group 336"/>
            <p:cNvGrpSpPr>
              <a:grpSpLocks/>
            </p:cNvGrpSpPr>
            <p:nvPr/>
          </p:nvGrpSpPr>
          <p:grpSpPr bwMode="auto">
            <a:xfrm>
              <a:off x="5463" y="3793"/>
              <a:ext cx="131" cy="207"/>
              <a:chOff x="5463" y="3793"/>
              <a:chExt cx="131" cy="207"/>
            </a:xfrm>
          </p:grpSpPr>
          <p:sp>
            <p:nvSpPr>
              <p:cNvPr id="7365" name="Freeform 337"/>
              <p:cNvSpPr>
                <a:spLocks/>
              </p:cNvSpPr>
              <p:nvPr/>
            </p:nvSpPr>
            <p:spPr bwMode="auto">
              <a:xfrm>
                <a:off x="5463" y="3793"/>
                <a:ext cx="131" cy="207"/>
              </a:xfrm>
              <a:custGeom>
                <a:avLst/>
                <a:gdLst>
                  <a:gd name="T0" fmla="+- 0 5496 5463"/>
                  <a:gd name="T1" fmla="*/ T0 w 131"/>
                  <a:gd name="T2" fmla="+- 0 3793 3793"/>
                  <a:gd name="T3" fmla="*/ 3793 h 207"/>
                  <a:gd name="T4" fmla="+- 0 5463 5463"/>
                  <a:gd name="T5" fmla="*/ T4 w 131"/>
                  <a:gd name="T6" fmla="+- 0 3804 3793"/>
                  <a:gd name="T7" fmla="*/ 3804 h 207"/>
                  <a:gd name="T8" fmla="+- 0 5561 5463"/>
                  <a:gd name="T9" fmla="*/ T8 w 131"/>
                  <a:gd name="T10" fmla="+- 0 4000 3793"/>
                  <a:gd name="T11" fmla="*/ 4000 h 207"/>
                  <a:gd name="T12" fmla="+- 0 5594 5463"/>
                  <a:gd name="T13" fmla="*/ T12 w 131"/>
                  <a:gd name="T14" fmla="+- 0 3978 3793"/>
                  <a:gd name="T15" fmla="*/ 3978 h 207"/>
                  <a:gd name="T16" fmla="+- 0 5496 5463"/>
                  <a:gd name="T17" fmla="*/ T16 w 131"/>
                  <a:gd name="T18" fmla="+- 0 3793 3793"/>
                  <a:gd name="T19" fmla="*/ 3793 h 207"/>
                </a:gdLst>
                <a:ahLst/>
                <a:cxnLst>
                  <a:cxn ang="0">
                    <a:pos x="T1" y="T3"/>
                  </a:cxn>
                  <a:cxn ang="0">
                    <a:pos x="T5" y="T7"/>
                  </a:cxn>
                  <a:cxn ang="0">
                    <a:pos x="T9" y="T11"/>
                  </a:cxn>
                  <a:cxn ang="0">
                    <a:pos x="T13" y="T15"/>
                  </a:cxn>
                  <a:cxn ang="0">
                    <a:pos x="T17" y="T19"/>
                  </a:cxn>
                </a:cxnLst>
                <a:rect l="0" t="0" r="r" b="b"/>
                <a:pathLst>
                  <a:path w="131" h="207">
                    <a:moveTo>
                      <a:pt x="33" y="0"/>
                    </a:moveTo>
                    <a:lnTo>
                      <a:pt x="0" y="11"/>
                    </a:lnTo>
                    <a:lnTo>
                      <a:pt x="98" y="207"/>
                    </a:lnTo>
                    <a:lnTo>
                      <a:pt x="131" y="185"/>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31" name="Group 334"/>
            <p:cNvGrpSpPr>
              <a:grpSpLocks/>
            </p:cNvGrpSpPr>
            <p:nvPr/>
          </p:nvGrpSpPr>
          <p:grpSpPr bwMode="auto">
            <a:xfrm>
              <a:off x="5582" y="4022"/>
              <a:ext cx="131" cy="218"/>
              <a:chOff x="5582" y="4022"/>
              <a:chExt cx="131" cy="218"/>
            </a:xfrm>
          </p:grpSpPr>
          <p:sp>
            <p:nvSpPr>
              <p:cNvPr id="7364" name="Freeform 335"/>
              <p:cNvSpPr>
                <a:spLocks/>
              </p:cNvSpPr>
              <p:nvPr/>
            </p:nvSpPr>
            <p:spPr bwMode="auto">
              <a:xfrm>
                <a:off x="5582" y="4022"/>
                <a:ext cx="131" cy="218"/>
              </a:xfrm>
              <a:custGeom>
                <a:avLst/>
                <a:gdLst>
                  <a:gd name="T0" fmla="+- 0 5615 5582"/>
                  <a:gd name="T1" fmla="*/ T0 w 131"/>
                  <a:gd name="T2" fmla="+- 0 4022 4022"/>
                  <a:gd name="T3" fmla="*/ 4022 h 218"/>
                  <a:gd name="T4" fmla="+- 0 5582 5582"/>
                  <a:gd name="T5" fmla="*/ T4 w 131"/>
                  <a:gd name="T6" fmla="+- 0 4044 4022"/>
                  <a:gd name="T7" fmla="*/ 4044 h 218"/>
                  <a:gd name="T8" fmla="+- 0 5670 5582"/>
                  <a:gd name="T9" fmla="*/ T8 w 131"/>
                  <a:gd name="T10" fmla="+- 0 4239 4022"/>
                  <a:gd name="T11" fmla="*/ 4239 h 218"/>
                  <a:gd name="T12" fmla="+- 0 5713 5582"/>
                  <a:gd name="T13" fmla="*/ T12 w 131"/>
                  <a:gd name="T14" fmla="+- 0 4218 4022"/>
                  <a:gd name="T15" fmla="*/ 4218 h 218"/>
                  <a:gd name="T16" fmla="+- 0 5615 5582"/>
                  <a:gd name="T17" fmla="*/ T16 w 131"/>
                  <a:gd name="T18" fmla="+- 0 4022 4022"/>
                  <a:gd name="T19" fmla="*/ 4022 h 218"/>
                </a:gdLst>
                <a:ahLst/>
                <a:cxnLst>
                  <a:cxn ang="0">
                    <a:pos x="T1" y="T3"/>
                  </a:cxn>
                  <a:cxn ang="0">
                    <a:pos x="T5" y="T7"/>
                  </a:cxn>
                  <a:cxn ang="0">
                    <a:pos x="T9" y="T11"/>
                  </a:cxn>
                  <a:cxn ang="0">
                    <a:pos x="T13" y="T15"/>
                  </a:cxn>
                  <a:cxn ang="0">
                    <a:pos x="T17" y="T19"/>
                  </a:cxn>
                </a:cxnLst>
                <a:rect l="0" t="0" r="r" b="b"/>
                <a:pathLst>
                  <a:path w="131" h="218">
                    <a:moveTo>
                      <a:pt x="33" y="0"/>
                    </a:moveTo>
                    <a:lnTo>
                      <a:pt x="0" y="22"/>
                    </a:lnTo>
                    <a:lnTo>
                      <a:pt x="88" y="217"/>
                    </a:lnTo>
                    <a:lnTo>
                      <a:pt x="131" y="196"/>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32" name="Group 332"/>
            <p:cNvGrpSpPr>
              <a:grpSpLocks/>
            </p:cNvGrpSpPr>
            <p:nvPr/>
          </p:nvGrpSpPr>
          <p:grpSpPr bwMode="auto">
            <a:xfrm>
              <a:off x="5691" y="4250"/>
              <a:ext cx="131" cy="218"/>
              <a:chOff x="5691" y="4250"/>
              <a:chExt cx="131" cy="218"/>
            </a:xfrm>
          </p:grpSpPr>
          <p:sp>
            <p:nvSpPr>
              <p:cNvPr id="7363" name="Freeform 333"/>
              <p:cNvSpPr>
                <a:spLocks/>
              </p:cNvSpPr>
              <p:nvPr/>
            </p:nvSpPr>
            <p:spPr bwMode="auto">
              <a:xfrm>
                <a:off x="5691" y="4250"/>
                <a:ext cx="131" cy="218"/>
              </a:xfrm>
              <a:custGeom>
                <a:avLst/>
                <a:gdLst>
                  <a:gd name="T0" fmla="+- 0 5735 5691"/>
                  <a:gd name="T1" fmla="*/ T0 w 131"/>
                  <a:gd name="T2" fmla="+- 0 4250 4250"/>
                  <a:gd name="T3" fmla="*/ 4250 h 218"/>
                  <a:gd name="T4" fmla="+- 0 5691 5691"/>
                  <a:gd name="T5" fmla="*/ T4 w 131"/>
                  <a:gd name="T6" fmla="+- 0 4272 4250"/>
                  <a:gd name="T7" fmla="*/ 4272 h 218"/>
                  <a:gd name="T8" fmla="+- 0 5789 5691"/>
                  <a:gd name="T9" fmla="*/ T8 w 131"/>
                  <a:gd name="T10" fmla="+- 0 4468 4250"/>
                  <a:gd name="T11" fmla="*/ 4468 h 218"/>
                  <a:gd name="T12" fmla="+- 0 5822 5691"/>
                  <a:gd name="T13" fmla="*/ T12 w 131"/>
                  <a:gd name="T14" fmla="+- 0 4457 4250"/>
                  <a:gd name="T15" fmla="*/ 4457 h 218"/>
                  <a:gd name="T16" fmla="+- 0 5735 5691"/>
                  <a:gd name="T17" fmla="*/ T16 w 131"/>
                  <a:gd name="T18" fmla="+- 0 4250 4250"/>
                  <a:gd name="T19" fmla="*/ 4250 h 218"/>
                </a:gdLst>
                <a:ahLst/>
                <a:cxnLst>
                  <a:cxn ang="0">
                    <a:pos x="T1" y="T3"/>
                  </a:cxn>
                  <a:cxn ang="0">
                    <a:pos x="T5" y="T7"/>
                  </a:cxn>
                  <a:cxn ang="0">
                    <a:pos x="T9" y="T11"/>
                  </a:cxn>
                  <a:cxn ang="0">
                    <a:pos x="T13" y="T15"/>
                  </a:cxn>
                  <a:cxn ang="0">
                    <a:pos x="T17" y="T19"/>
                  </a:cxn>
                </a:cxnLst>
                <a:rect l="0" t="0" r="r" b="b"/>
                <a:pathLst>
                  <a:path w="131" h="218">
                    <a:moveTo>
                      <a:pt x="44" y="0"/>
                    </a:moveTo>
                    <a:lnTo>
                      <a:pt x="0" y="22"/>
                    </a:lnTo>
                    <a:lnTo>
                      <a:pt x="98" y="218"/>
                    </a:lnTo>
                    <a:lnTo>
                      <a:pt x="131" y="207"/>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33" name="Group 330"/>
            <p:cNvGrpSpPr>
              <a:grpSpLocks/>
            </p:cNvGrpSpPr>
            <p:nvPr/>
          </p:nvGrpSpPr>
          <p:grpSpPr bwMode="auto">
            <a:xfrm>
              <a:off x="5800" y="4490"/>
              <a:ext cx="55" cy="33"/>
              <a:chOff x="5800" y="4490"/>
              <a:chExt cx="55" cy="33"/>
            </a:xfrm>
          </p:grpSpPr>
          <p:sp>
            <p:nvSpPr>
              <p:cNvPr id="7362" name="Freeform 331"/>
              <p:cNvSpPr>
                <a:spLocks/>
              </p:cNvSpPr>
              <p:nvPr/>
            </p:nvSpPr>
            <p:spPr bwMode="auto">
              <a:xfrm>
                <a:off x="5800" y="4490"/>
                <a:ext cx="55" cy="33"/>
              </a:xfrm>
              <a:custGeom>
                <a:avLst/>
                <a:gdLst>
                  <a:gd name="T0" fmla="+- 0 5843 5800"/>
                  <a:gd name="T1" fmla="*/ T0 w 55"/>
                  <a:gd name="T2" fmla="+- 0 4490 4490"/>
                  <a:gd name="T3" fmla="*/ 4490 h 33"/>
                  <a:gd name="T4" fmla="+- 0 5800 5800"/>
                  <a:gd name="T5" fmla="*/ T4 w 55"/>
                  <a:gd name="T6" fmla="+- 0 4511 4490"/>
                  <a:gd name="T7" fmla="*/ 4511 h 33"/>
                  <a:gd name="T8" fmla="+- 0 5811 5800"/>
                  <a:gd name="T9" fmla="*/ T8 w 55"/>
                  <a:gd name="T10" fmla="+- 0 4522 4490"/>
                  <a:gd name="T11" fmla="*/ 4522 h 33"/>
                  <a:gd name="T12" fmla="+- 0 5854 5800"/>
                  <a:gd name="T13" fmla="*/ T12 w 55"/>
                  <a:gd name="T14" fmla="+- 0 4511 4490"/>
                  <a:gd name="T15" fmla="*/ 4511 h 33"/>
                  <a:gd name="T16" fmla="+- 0 5843 5800"/>
                  <a:gd name="T17" fmla="*/ T16 w 55"/>
                  <a:gd name="T18" fmla="+- 0 4490 4490"/>
                  <a:gd name="T19" fmla="*/ 4490 h 33"/>
                </a:gdLst>
                <a:ahLst/>
                <a:cxnLst>
                  <a:cxn ang="0">
                    <a:pos x="T1" y="T3"/>
                  </a:cxn>
                  <a:cxn ang="0">
                    <a:pos x="T5" y="T7"/>
                  </a:cxn>
                  <a:cxn ang="0">
                    <a:pos x="T9" y="T11"/>
                  </a:cxn>
                  <a:cxn ang="0">
                    <a:pos x="T13" y="T15"/>
                  </a:cxn>
                  <a:cxn ang="0">
                    <a:pos x="T17" y="T19"/>
                  </a:cxn>
                </a:cxnLst>
                <a:rect l="0" t="0" r="r" b="b"/>
                <a:pathLst>
                  <a:path w="55" h="33">
                    <a:moveTo>
                      <a:pt x="43" y="0"/>
                    </a:moveTo>
                    <a:lnTo>
                      <a:pt x="0" y="21"/>
                    </a:lnTo>
                    <a:lnTo>
                      <a:pt x="11" y="32"/>
                    </a:lnTo>
                    <a:lnTo>
                      <a:pt x="54" y="21"/>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34" name="Group 328"/>
            <p:cNvGrpSpPr>
              <a:grpSpLocks/>
            </p:cNvGrpSpPr>
            <p:nvPr/>
          </p:nvGrpSpPr>
          <p:grpSpPr bwMode="auto">
            <a:xfrm>
              <a:off x="5854" y="4511"/>
              <a:ext cx="2" cy="2"/>
              <a:chOff x="5854" y="4511"/>
              <a:chExt cx="2" cy="2"/>
            </a:xfrm>
          </p:grpSpPr>
          <p:sp>
            <p:nvSpPr>
              <p:cNvPr id="7361" name="Freeform 329"/>
              <p:cNvSpPr>
                <a:spLocks/>
              </p:cNvSpPr>
              <p:nvPr/>
            </p:nvSpPr>
            <p:spPr bwMode="auto">
              <a:xfrm>
                <a:off x="5854" y="4511"/>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35" name="Group 326"/>
            <p:cNvGrpSpPr>
              <a:grpSpLocks/>
            </p:cNvGrpSpPr>
            <p:nvPr/>
          </p:nvGrpSpPr>
          <p:grpSpPr bwMode="auto">
            <a:xfrm>
              <a:off x="5811" y="4511"/>
              <a:ext cx="109" cy="196"/>
              <a:chOff x="5811" y="4511"/>
              <a:chExt cx="109" cy="196"/>
            </a:xfrm>
          </p:grpSpPr>
          <p:sp>
            <p:nvSpPr>
              <p:cNvPr id="7360" name="Freeform 327"/>
              <p:cNvSpPr>
                <a:spLocks/>
              </p:cNvSpPr>
              <p:nvPr/>
            </p:nvSpPr>
            <p:spPr bwMode="auto">
              <a:xfrm>
                <a:off x="5811" y="4511"/>
                <a:ext cx="109" cy="196"/>
              </a:xfrm>
              <a:custGeom>
                <a:avLst/>
                <a:gdLst>
                  <a:gd name="T0" fmla="+- 0 5854 5811"/>
                  <a:gd name="T1" fmla="*/ T0 w 109"/>
                  <a:gd name="T2" fmla="+- 0 4511 4511"/>
                  <a:gd name="T3" fmla="*/ 4511 h 196"/>
                  <a:gd name="T4" fmla="+- 0 5811 5811"/>
                  <a:gd name="T5" fmla="*/ T4 w 109"/>
                  <a:gd name="T6" fmla="+- 0 4522 4511"/>
                  <a:gd name="T7" fmla="*/ 4522 h 196"/>
                  <a:gd name="T8" fmla="+- 0 5876 5811"/>
                  <a:gd name="T9" fmla="*/ T8 w 109"/>
                  <a:gd name="T10" fmla="+- 0 4707 4511"/>
                  <a:gd name="T11" fmla="*/ 4707 h 196"/>
                  <a:gd name="T12" fmla="+- 0 5919 5811"/>
                  <a:gd name="T13" fmla="*/ T12 w 109"/>
                  <a:gd name="T14" fmla="+- 0 4696 4511"/>
                  <a:gd name="T15" fmla="*/ 4696 h 196"/>
                  <a:gd name="T16" fmla="+- 0 5854 5811"/>
                  <a:gd name="T17" fmla="*/ T16 w 109"/>
                  <a:gd name="T18" fmla="+- 0 4511 4511"/>
                  <a:gd name="T19" fmla="*/ 4511 h 196"/>
                </a:gdLst>
                <a:ahLst/>
                <a:cxnLst>
                  <a:cxn ang="0">
                    <a:pos x="T1" y="T3"/>
                  </a:cxn>
                  <a:cxn ang="0">
                    <a:pos x="T5" y="T7"/>
                  </a:cxn>
                  <a:cxn ang="0">
                    <a:pos x="T9" y="T11"/>
                  </a:cxn>
                  <a:cxn ang="0">
                    <a:pos x="T13" y="T15"/>
                  </a:cxn>
                  <a:cxn ang="0">
                    <a:pos x="T17" y="T19"/>
                  </a:cxn>
                </a:cxnLst>
                <a:rect l="0" t="0" r="r" b="b"/>
                <a:pathLst>
                  <a:path w="109" h="196">
                    <a:moveTo>
                      <a:pt x="43" y="0"/>
                    </a:moveTo>
                    <a:lnTo>
                      <a:pt x="0" y="11"/>
                    </a:lnTo>
                    <a:lnTo>
                      <a:pt x="65" y="196"/>
                    </a:lnTo>
                    <a:lnTo>
                      <a:pt x="108" y="185"/>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36" name="Group 324"/>
            <p:cNvGrpSpPr>
              <a:grpSpLocks/>
            </p:cNvGrpSpPr>
            <p:nvPr/>
          </p:nvGrpSpPr>
          <p:grpSpPr bwMode="auto">
            <a:xfrm>
              <a:off x="5898" y="4740"/>
              <a:ext cx="66" cy="99"/>
              <a:chOff x="5898" y="4740"/>
              <a:chExt cx="66" cy="99"/>
            </a:xfrm>
          </p:grpSpPr>
          <p:sp>
            <p:nvSpPr>
              <p:cNvPr id="7359" name="Freeform 325"/>
              <p:cNvSpPr>
                <a:spLocks/>
              </p:cNvSpPr>
              <p:nvPr/>
            </p:nvSpPr>
            <p:spPr bwMode="auto">
              <a:xfrm>
                <a:off x="5898" y="4740"/>
                <a:ext cx="66" cy="99"/>
              </a:xfrm>
              <a:custGeom>
                <a:avLst/>
                <a:gdLst>
                  <a:gd name="T0" fmla="+- 0 5941 5898"/>
                  <a:gd name="T1" fmla="*/ T0 w 66"/>
                  <a:gd name="T2" fmla="+- 0 4740 4740"/>
                  <a:gd name="T3" fmla="*/ 4740 h 99"/>
                  <a:gd name="T4" fmla="+- 0 5898 5898"/>
                  <a:gd name="T5" fmla="*/ T4 w 66"/>
                  <a:gd name="T6" fmla="+- 0 4751 4740"/>
                  <a:gd name="T7" fmla="*/ 4751 h 99"/>
                  <a:gd name="T8" fmla="+- 0 5919 5898"/>
                  <a:gd name="T9" fmla="*/ T8 w 66"/>
                  <a:gd name="T10" fmla="+- 0 4827 4740"/>
                  <a:gd name="T11" fmla="*/ 4827 h 99"/>
                  <a:gd name="T12" fmla="+- 0 5930 5898"/>
                  <a:gd name="T13" fmla="*/ T12 w 66"/>
                  <a:gd name="T14" fmla="+- 0 4838 4740"/>
                  <a:gd name="T15" fmla="*/ 4838 h 99"/>
                  <a:gd name="T16" fmla="+- 0 5963 5898"/>
                  <a:gd name="T17" fmla="*/ T16 w 66"/>
                  <a:gd name="T18" fmla="+- 0 4805 4740"/>
                  <a:gd name="T19" fmla="*/ 4805 h 99"/>
                  <a:gd name="T20" fmla="+- 0 5941 5898"/>
                  <a:gd name="T21" fmla="*/ T20 w 66"/>
                  <a:gd name="T22" fmla="+- 0 4740 4740"/>
                  <a:gd name="T23" fmla="*/ 4740 h 99"/>
                </a:gdLst>
                <a:ahLst/>
                <a:cxnLst>
                  <a:cxn ang="0">
                    <a:pos x="T1" y="T3"/>
                  </a:cxn>
                  <a:cxn ang="0">
                    <a:pos x="T5" y="T7"/>
                  </a:cxn>
                  <a:cxn ang="0">
                    <a:pos x="T9" y="T11"/>
                  </a:cxn>
                  <a:cxn ang="0">
                    <a:pos x="T13" y="T15"/>
                  </a:cxn>
                  <a:cxn ang="0">
                    <a:pos x="T17" y="T19"/>
                  </a:cxn>
                  <a:cxn ang="0">
                    <a:pos x="T21" y="T23"/>
                  </a:cxn>
                </a:cxnLst>
                <a:rect l="0" t="0" r="r" b="b"/>
                <a:pathLst>
                  <a:path w="66" h="99">
                    <a:moveTo>
                      <a:pt x="43" y="0"/>
                    </a:moveTo>
                    <a:lnTo>
                      <a:pt x="0" y="11"/>
                    </a:lnTo>
                    <a:lnTo>
                      <a:pt x="21" y="87"/>
                    </a:lnTo>
                    <a:lnTo>
                      <a:pt x="32" y="98"/>
                    </a:lnTo>
                    <a:lnTo>
                      <a:pt x="65" y="65"/>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37" name="Group 322"/>
            <p:cNvGrpSpPr>
              <a:grpSpLocks/>
            </p:cNvGrpSpPr>
            <p:nvPr/>
          </p:nvGrpSpPr>
          <p:grpSpPr bwMode="auto">
            <a:xfrm>
              <a:off x="5919" y="4827"/>
              <a:ext cx="11" cy="11"/>
              <a:chOff x="5919" y="4827"/>
              <a:chExt cx="11" cy="11"/>
            </a:xfrm>
          </p:grpSpPr>
          <p:sp>
            <p:nvSpPr>
              <p:cNvPr id="7358" name="Freeform 323"/>
              <p:cNvSpPr>
                <a:spLocks/>
              </p:cNvSpPr>
              <p:nvPr/>
            </p:nvSpPr>
            <p:spPr bwMode="auto">
              <a:xfrm>
                <a:off x="5919" y="4827"/>
                <a:ext cx="11" cy="11"/>
              </a:xfrm>
              <a:custGeom>
                <a:avLst/>
                <a:gdLst>
                  <a:gd name="T0" fmla="+- 0 5930 5919"/>
                  <a:gd name="T1" fmla="*/ T0 w 11"/>
                  <a:gd name="T2" fmla="+- 0 4827 4827"/>
                  <a:gd name="T3" fmla="*/ 4827 h 11"/>
                  <a:gd name="T4" fmla="+- 0 5919 5919"/>
                  <a:gd name="T5" fmla="*/ T4 w 11"/>
                  <a:gd name="T6" fmla="+- 0 4827 4827"/>
                  <a:gd name="T7" fmla="*/ 4827 h 11"/>
                  <a:gd name="T8" fmla="+- 0 5930 5919"/>
                  <a:gd name="T9" fmla="*/ T8 w 11"/>
                  <a:gd name="T10" fmla="+- 0 4838 4827"/>
                  <a:gd name="T11" fmla="*/ 4838 h 11"/>
                  <a:gd name="T12" fmla="+- 0 5930 5919"/>
                  <a:gd name="T13" fmla="*/ T12 w 11"/>
                  <a:gd name="T14" fmla="+- 0 4827 4827"/>
                  <a:gd name="T15" fmla="*/ 4827 h 11"/>
                </a:gdLst>
                <a:ahLst/>
                <a:cxnLst>
                  <a:cxn ang="0">
                    <a:pos x="T1" y="T3"/>
                  </a:cxn>
                  <a:cxn ang="0">
                    <a:pos x="T5" y="T7"/>
                  </a:cxn>
                  <a:cxn ang="0">
                    <a:pos x="T9" y="T11"/>
                  </a:cxn>
                  <a:cxn ang="0">
                    <a:pos x="T13" y="T15"/>
                  </a:cxn>
                </a:cxnLst>
                <a:rect l="0" t="0" r="r" b="b"/>
                <a:pathLst>
                  <a:path w="11" h="11">
                    <a:moveTo>
                      <a:pt x="11" y="0"/>
                    </a:moveTo>
                    <a:lnTo>
                      <a:pt x="0" y="0"/>
                    </a:lnTo>
                    <a:lnTo>
                      <a:pt x="11" y="11"/>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38" name="Group 320"/>
            <p:cNvGrpSpPr>
              <a:grpSpLocks/>
            </p:cNvGrpSpPr>
            <p:nvPr/>
          </p:nvGrpSpPr>
          <p:grpSpPr bwMode="auto">
            <a:xfrm>
              <a:off x="5930" y="4805"/>
              <a:ext cx="131" cy="120"/>
              <a:chOff x="5930" y="4805"/>
              <a:chExt cx="131" cy="120"/>
            </a:xfrm>
          </p:grpSpPr>
          <p:sp>
            <p:nvSpPr>
              <p:cNvPr id="7357" name="Freeform 321"/>
              <p:cNvSpPr>
                <a:spLocks/>
              </p:cNvSpPr>
              <p:nvPr/>
            </p:nvSpPr>
            <p:spPr bwMode="auto">
              <a:xfrm>
                <a:off x="5930" y="4805"/>
                <a:ext cx="131" cy="120"/>
              </a:xfrm>
              <a:custGeom>
                <a:avLst/>
                <a:gdLst>
                  <a:gd name="T0" fmla="+- 0 5963 5930"/>
                  <a:gd name="T1" fmla="*/ T0 w 131"/>
                  <a:gd name="T2" fmla="+- 0 4805 4805"/>
                  <a:gd name="T3" fmla="*/ 4805 h 120"/>
                  <a:gd name="T4" fmla="+- 0 5930 5930"/>
                  <a:gd name="T5" fmla="*/ T4 w 131"/>
                  <a:gd name="T6" fmla="+- 0 4838 4805"/>
                  <a:gd name="T7" fmla="*/ 4838 h 120"/>
                  <a:gd name="T8" fmla="+- 0 6028 5930"/>
                  <a:gd name="T9" fmla="*/ T8 w 131"/>
                  <a:gd name="T10" fmla="+- 0 4925 4805"/>
                  <a:gd name="T11" fmla="*/ 4925 h 120"/>
                  <a:gd name="T12" fmla="+- 0 6060 5930"/>
                  <a:gd name="T13" fmla="*/ T12 w 131"/>
                  <a:gd name="T14" fmla="+- 0 4892 4805"/>
                  <a:gd name="T15" fmla="*/ 4892 h 120"/>
                  <a:gd name="T16" fmla="+- 0 5963 5930"/>
                  <a:gd name="T17" fmla="*/ T16 w 131"/>
                  <a:gd name="T18" fmla="+- 0 4805 4805"/>
                  <a:gd name="T19" fmla="*/ 4805 h 120"/>
                </a:gdLst>
                <a:ahLst/>
                <a:cxnLst>
                  <a:cxn ang="0">
                    <a:pos x="T1" y="T3"/>
                  </a:cxn>
                  <a:cxn ang="0">
                    <a:pos x="T5" y="T7"/>
                  </a:cxn>
                  <a:cxn ang="0">
                    <a:pos x="T9" y="T11"/>
                  </a:cxn>
                  <a:cxn ang="0">
                    <a:pos x="T13" y="T15"/>
                  </a:cxn>
                  <a:cxn ang="0">
                    <a:pos x="T17" y="T19"/>
                  </a:cxn>
                </a:cxnLst>
                <a:rect l="0" t="0" r="r" b="b"/>
                <a:pathLst>
                  <a:path w="131" h="120">
                    <a:moveTo>
                      <a:pt x="33" y="0"/>
                    </a:moveTo>
                    <a:lnTo>
                      <a:pt x="0" y="33"/>
                    </a:lnTo>
                    <a:lnTo>
                      <a:pt x="98" y="120"/>
                    </a:lnTo>
                    <a:lnTo>
                      <a:pt x="130" y="87"/>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39" name="Group 318"/>
            <p:cNvGrpSpPr>
              <a:grpSpLocks/>
            </p:cNvGrpSpPr>
            <p:nvPr/>
          </p:nvGrpSpPr>
          <p:grpSpPr bwMode="auto">
            <a:xfrm>
              <a:off x="6060" y="4925"/>
              <a:ext cx="153" cy="131"/>
              <a:chOff x="6060" y="4925"/>
              <a:chExt cx="153" cy="131"/>
            </a:xfrm>
          </p:grpSpPr>
          <p:sp>
            <p:nvSpPr>
              <p:cNvPr id="7356" name="Freeform 319"/>
              <p:cNvSpPr>
                <a:spLocks/>
              </p:cNvSpPr>
              <p:nvPr/>
            </p:nvSpPr>
            <p:spPr bwMode="auto">
              <a:xfrm>
                <a:off x="6060" y="4925"/>
                <a:ext cx="153" cy="131"/>
              </a:xfrm>
              <a:custGeom>
                <a:avLst/>
                <a:gdLst>
                  <a:gd name="T0" fmla="+- 0 6093 6060"/>
                  <a:gd name="T1" fmla="*/ T0 w 153"/>
                  <a:gd name="T2" fmla="+- 0 4925 4925"/>
                  <a:gd name="T3" fmla="*/ 4925 h 131"/>
                  <a:gd name="T4" fmla="+- 0 6060 6060"/>
                  <a:gd name="T5" fmla="*/ T4 w 153"/>
                  <a:gd name="T6" fmla="+- 0 4957 4925"/>
                  <a:gd name="T7" fmla="*/ 4957 h 131"/>
                  <a:gd name="T8" fmla="+- 0 6180 6060"/>
                  <a:gd name="T9" fmla="*/ T8 w 153"/>
                  <a:gd name="T10" fmla="+- 0 5055 4925"/>
                  <a:gd name="T11" fmla="*/ 5055 h 131"/>
                  <a:gd name="T12" fmla="+- 0 6212 6060"/>
                  <a:gd name="T13" fmla="*/ T12 w 153"/>
                  <a:gd name="T14" fmla="+- 0 5022 4925"/>
                  <a:gd name="T15" fmla="*/ 5022 h 131"/>
                  <a:gd name="T16" fmla="+- 0 6093 6060"/>
                  <a:gd name="T17" fmla="*/ T16 w 153"/>
                  <a:gd name="T18" fmla="+- 0 4925 4925"/>
                  <a:gd name="T19" fmla="*/ 4925 h 131"/>
                </a:gdLst>
                <a:ahLst/>
                <a:cxnLst>
                  <a:cxn ang="0">
                    <a:pos x="T1" y="T3"/>
                  </a:cxn>
                  <a:cxn ang="0">
                    <a:pos x="T5" y="T7"/>
                  </a:cxn>
                  <a:cxn ang="0">
                    <a:pos x="T9" y="T11"/>
                  </a:cxn>
                  <a:cxn ang="0">
                    <a:pos x="T13" y="T15"/>
                  </a:cxn>
                  <a:cxn ang="0">
                    <a:pos x="T17" y="T19"/>
                  </a:cxn>
                </a:cxnLst>
                <a:rect l="0" t="0" r="r" b="b"/>
                <a:pathLst>
                  <a:path w="153" h="131">
                    <a:moveTo>
                      <a:pt x="33" y="0"/>
                    </a:moveTo>
                    <a:lnTo>
                      <a:pt x="0" y="32"/>
                    </a:lnTo>
                    <a:lnTo>
                      <a:pt x="120" y="130"/>
                    </a:lnTo>
                    <a:lnTo>
                      <a:pt x="152" y="97"/>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40" name="Group 316"/>
            <p:cNvGrpSpPr>
              <a:grpSpLocks/>
            </p:cNvGrpSpPr>
            <p:nvPr/>
          </p:nvGrpSpPr>
          <p:grpSpPr bwMode="auto">
            <a:xfrm>
              <a:off x="7939" y="3597"/>
              <a:ext cx="142" cy="218"/>
              <a:chOff x="7939" y="3597"/>
              <a:chExt cx="142" cy="218"/>
            </a:xfrm>
          </p:grpSpPr>
          <p:sp>
            <p:nvSpPr>
              <p:cNvPr id="7355" name="Freeform 317"/>
              <p:cNvSpPr>
                <a:spLocks/>
              </p:cNvSpPr>
              <p:nvPr/>
            </p:nvSpPr>
            <p:spPr bwMode="auto">
              <a:xfrm>
                <a:off x="7939" y="3597"/>
                <a:ext cx="142" cy="218"/>
              </a:xfrm>
              <a:custGeom>
                <a:avLst/>
                <a:gdLst>
                  <a:gd name="T0" fmla="+- 0 8037 7939"/>
                  <a:gd name="T1" fmla="*/ T0 w 142"/>
                  <a:gd name="T2" fmla="+- 0 3597 3597"/>
                  <a:gd name="T3" fmla="*/ 3597 h 218"/>
                  <a:gd name="T4" fmla="+- 0 7939 7939"/>
                  <a:gd name="T5" fmla="*/ T4 w 142"/>
                  <a:gd name="T6" fmla="+- 0 3793 3597"/>
                  <a:gd name="T7" fmla="*/ 3793 h 218"/>
                  <a:gd name="T8" fmla="+- 0 7972 7939"/>
                  <a:gd name="T9" fmla="*/ T8 w 142"/>
                  <a:gd name="T10" fmla="+- 0 3815 3597"/>
                  <a:gd name="T11" fmla="*/ 3815 h 218"/>
                  <a:gd name="T12" fmla="+- 0 8080 7939"/>
                  <a:gd name="T13" fmla="*/ T12 w 142"/>
                  <a:gd name="T14" fmla="+- 0 3619 3597"/>
                  <a:gd name="T15" fmla="*/ 3619 h 218"/>
                  <a:gd name="T16" fmla="+- 0 8037 7939"/>
                  <a:gd name="T17" fmla="*/ T16 w 142"/>
                  <a:gd name="T18" fmla="+- 0 3597 3597"/>
                  <a:gd name="T19" fmla="*/ 3597 h 218"/>
                </a:gdLst>
                <a:ahLst/>
                <a:cxnLst>
                  <a:cxn ang="0">
                    <a:pos x="T1" y="T3"/>
                  </a:cxn>
                  <a:cxn ang="0">
                    <a:pos x="T5" y="T7"/>
                  </a:cxn>
                  <a:cxn ang="0">
                    <a:pos x="T9" y="T11"/>
                  </a:cxn>
                  <a:cxn ang="0">
                    <a:pos x="T13" y="T15"/>
                  </a:cxn>
                  <a:cxn ang="0">
                    <a:pos x="T17" y="T19"/>
                  </a:cxn>
                </a:cxnLst>
                <a:rect l="0" t="0" r="r" b="b"/>
                <a:pathLst>
                  <a:path w="142" h="218">
                    <a:moveTo>
                      <a:pt x="98" y="0"/>
                    </a:moveTo>
                    <a:lnTo>
                      <a:pt x="0" y="196"/>
                    </a:lnTo>
                    <a:lnTo>
                      <a:pt x="33" y="218"/>
                    </a:lnTo>
                    <a:lnTo>
                      <a:pt x="141" y="22"/>
                    </a:lnTo>
                    <a:lnTo>
                      <a:pt x="98"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41" name="Group 314"/>
            <p:cNvGrpSpPr>
              <a:grpSpLocks/>
            </p:cNvGrpSpPr>
            <p:nvPr/>
          </p:nvGrpSpPr>
          <p:grpSpPr bwMode="auto">
            <a:xfrm>
              <a:off x="7820" y="3826"/>
              <a:ext cx="131" cy="196"/>
              <a:chOff x="7820" y="3826"/>
              <a:chExt cx="131" cy="196"/>
            </a:xfrm>
          </p:grpSpPr>
          <p:sp>
            <p:nvSpPr>
              <p:cNvPr id="7354" name="Freeform 315"/>
              <p:cNvSpPr>
                <a:spLocks/>
              </p:cNvSpPr>
              <p:nvPr/>
            </p:nvSpPr>
            <p:spPr bwMode="auto">
              <a:xfrm>
                <a:off x="7820" y="3826"/>
                <a:ext cx="131" cy="196"/>
              </a:xfrm>
              <a:custGeom>
                <a:avLst/>
                <a:gdLst>
                  <a:gd name="T0" fmla="+- 0 7917 7820"/>
                  <a:gd name="T1" fmla="*/ T0 w 131"/>
                  <a:gd name="T2" fmla="+- 0 3826 3826"/>
                  <a:gd name="T3" fmla="*/ 3826 h 196"/>
                  <a:gd name="T4" fmla="+- 0 7820 7820"/>
                  <a:gd name="T5" fmla="*/ T4 w 131"/>
                  <a:gd name="T6" fmla="+- 0 4000 3826"/>
                  <a:gd name="T7" fmla="*/ 4000 h 196"/>
                  <a:gd name="T8" fmla="+- 0 7863 7820"/>
                  <a:gd name="T9" fmla="*/ T8 w 131"/>
                  <a:gd name="T10" fmla="+- 0 4022 3826"/>
                  <a:gd name="T11" fmla="*/ 4022 h 196"/>
                  <a:gd name="T12" fmla="+- 0 7950 7820"/>
                  <a:gd name="T13" fmla="*/ T12 w 131"/>
                  <a:gd name="T14" fmla="+- 0 3848 3826"/>
                  <a:gd name="T15" fmla="*/ 3848 h 196"/>
                  <a:gd name="T16" fmla="+- 0 7917 7820"/>
                  <a:gd name="T17" fmla="*/ T16 w 131"/>
                  <a:gd name="T18" fmla="+- 0 3826 3826"/>
                  <a:gd name="T19" fmla="*/ 3826 h 196"/>
                </a:gdLst>
                <a:ahLst/>
                <a:cxnLst>
                  <a:cxn ang="0">
                    <a:pos x="T1" y="T3"/>
                  </a:cxn>
                  <a:cxn ang="0">
                    <a:pos x="T5" y="T7"/>
                  </a:cxn>
                  <a:cxn ang="0">
                    <a:pos x="T9" y="T11"/>
                  </a:cxn>
                  <a:cxn ang="0">
                    <a:pos x="T13" y="T15"/>
                  </a:cxn>
                  <a:cxn ang="0">
                    <a:pos x="T17" y="T19"/>
                  </a:cxn>
                </a:cxnLst>
                <a:rect l="0" t="0" r="r" b="b"/>
                <a:pathLst>
                  <a:path w="131" h="196">
                    <a:moveTo>
                      <a:pt x="97" y="0"/>
                    </a:moveTo>
                    <a:lnTo>
                      <a:pt x="0" y="174"/>
                    </a:lnTo>
                    <a:lnTo>
                      <a:pt x="43" y="196"/>
                    </a:lnTo>
                    <a:lnTo>
                      <a:pt x="130" y="22"/>
                    </a:lnTo>
                    <a:lnTo>
                      <a:pt x="9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42" name="Group 312"/>
            <p:cNvGrpSpPr>
              <a:grpSpLocks/>
            </p:cNvGrpSpPr>
            <p:nvPr/>
          </p:nvGrpSpPr>
          <p:grpSpPr bwMode="auto">
            <a:xfrm>
              <a:off x="7863" y="4022"/>
              <a:ext cx="2" cy="2"/>
              <a:chOff x="7863" y="4022"/>
              <a:chExt cx="2" cy="2"/>
            </a:xfrm>
          </p:grpSpPr>
          <p:sp>
            <p:nvSpPr>
              <p:cNvPr id="7353" name="Freeform 313"/>
              <p:cNvSpPr>
                <a:spLocks/>
              </p:cNvSpPr>
              <p:nvPr/>
            </p:nvSpPr>
            <p:spPr bwMode="auto">
              <a:xfrm>
                <a:off x="7863" y="4022"/>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43" name="Group 310"/>
            <p:cNvGrpSpPr>
              <a:grpSpLocks/>
            </p:cNvGrpSpPr>
            <p:nvPr/>
          </p:nvGrpSpPr>
          <p:grpSpPr bwMode="auto">
            <a:xfrm>
              <a:off x="7809" y="4000"/>
              <a:ext cx="55" cy="44"/>
              <a:chOff x="7809" y="4000"/>
              <a:chExt cx="55" cy="44"/>
            </a:xfrm>
          </p:grpSpPr>
          <p:sp>
            <p:nvSpPr>
              <p:cNvPr id="7352" name="Freeform 311"/>
              <p:cNvSpPr>
                <a:spLocks/>
              </p:cNvSpPr>
              <p:nvPr/>
            </p:nvSpPr>
            <p:spPr bwMode="auto">
              <a:xfrm>
                <a:off x="7809" y="4000"/>
                <a:ext cx="55" cy="44"/>
              </a:xfrm>
              <a:custGeom>
                <a:avLst/>
                <a:gdLst>
                  <a:gd name="T0" fmla="+- 0 7820 7809"/>
                  <a:gd name="T1" fmla="*/ T0 w 55"/>
                  <a:gd name="T2" fmla="+- 0 4000 4000"/>
                  <a:gd name="T3" fmla="*/ 4000 h 44"/>
                  <a:gd name="T4" fmla="+- 0 7809 7809"/>
                  <a:gd name="T5" fmla="*/ T4 w 55"/>
                  <a:gd name="T6" fmla="+- 0 4022 4000"/>
                  <a:gd name="T7" fmla="*/ 4022 h 44"/>
                  <a:gd name="T8" fmla="+- 0 7852 7809"/>
                  <a:gd name="T9" fmla="*/ T8 w 55"/>
                  <a:gd name="T10" fmla="+- 0 4044 4000"/>
                  <a:gd name="T11" fmla="*/ 4044 h 44"/>
                  <a:gd name="T12" fmla="+- 0 7863 7809"/>
                  <a:gd name="T13" fmla="*/ T12 w 55"/>
                  <a:gd name="T14" fmla="+- 0 4022 4000"/>
                  <a:gd name="T15" fmla="*/ 4022 h 44"/>
                  <a:gd name="T16" fmla="+- 0 7820 7809"/>
                  <a:gd name="T17" fmla="*/ T16 w 55"/>
                  <a:gd name="T18" fmla="+- 0 4000 4000"/>
                  <a:gd name="T19" fmla="*/ 4000 h 44"/>
                </a:gdLst>
                <a:ahLst/>
                <a:cxnLst>
                  <a:cxn ang="0">
                    <a:pos x="T1" y="T3"/>
                  </a:cxn>
                  <a:cxn ang="0">
                    <a:pos x="T5" y="T7"/>
                  </a:cxn>
                  <a:cxn ang="0">
                    <a:pos x="T9" y="T11"/>
                  </a:cxn>
                  <a:cxn ang="0">
                    <a:pos x="T13" y="T15"/>
                  </a:cxn>
                  <a:cxn ang="0">
                    <a:pos x="T17" y="T19"/>
                  </a:cxn>
                </a:cxnLst>
                <a:rect l="0" t="0" r="r" b="b"/>
                <a:pathLst>
                  <a:path w="55" h="44">
                    <a:moveTo>
                      <a:pt x="11" y="0"/>
                    </a:moveTo>
                    <a:lnTo>
                      <a:pt x="0" y="22"/>
                    </a:lnTo>
                    <a:lnTo>
                      <a:pt x="43" y="44"/>
                    </a:lnTo>
                    <a:lnTo>
                      <a:pt x="54" y="22"/>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44" name="Group 308"/>
            <p:cNvGrpSpPr>
              <a:grpSpLocks/>
            </p:cNvGrpSpPr>
            <p:nvPr/>
          </p:nvGrpSpPr>
          <p:grpSpPr bwMode="auto">
            <a:xfrm>
              <a:off x="7679" y="4054"/>
              <a:ext cx="153" cy="207"/>
              <a:chOff x="7679" y="4054"/>
              <a:chExt cx="153" cy="207"/>
            </a:xfrm>
          </p:grpSpPr>
          <p:sp>
            <p:nvSpPr>
              <p:cNvPr id="7351" name="Freeform 309"/>
              <p:cNvSpPr>
                <a:spLocks/>
              </p:cNvSpPr>
              <p:nvPr/>
            </p:nvSpPr>
            <p:spPr bwMode="auto">
              <a:xfrm>
                <a:off x="7679" y="4054"/>
                <a:ext cx="153" cy="207"/>
              </a:xfrm>
              <a:custGeom>
                <a:avLst/>
                <a:gdLst>
                  <a:gd name="T0" fmla="+- 0 7787 7679"/>
                  <a:gd name="T1" fmla="*/ T0 w 153"/>
                  <a:gd name="T2" fmla="+- 0 4054 4054"/>
                  <a:gd name="T3" fmla="*/ 4054 h 207"/>
                  <a:gd name="T4" fmla="+- 0 7679 7679"/>
                  <a:gd name="T5" fmla="*/ T4 w 153"/>
                  <a:gd name="T6" fmla="+- 0 4239 4054"/>
                  <a:gd name="T7" fmla="*/ 4239 h 207"/>
                  <a:gd name="T8" fmla="+- 0 7711 7679"/>
                  <a:gd name="T9" fmla="*/ T8 w 153"/>
                  <a:gd name="T10" fmla="+- 0 4261 4054"/>
                  <a:gd name="T11" fmla="*/ 4261 h 207"/>
                  <a:gd name="T12" fmla="+- 0 7831 7679"/>
                  <a:gd name="T13" fmla="*/ T12 w 153"/>
                  <a:gd name="T14" fmla="+- 0 4076 4054"/>
                  <a:gd name="T15" fmla="*/ 4076 h 207"/>
                  <a:gd name="T16" fmla="+- 0 7787 7679"/>
                  <a:gd name="T17" fmla="*/ T16 w 153"/>
                  <a:gd name="T18" fmla="+- 0 4054 4054"/>
                  <a:gd name="T19" fmla="*/ 4054 h 207"/>
                </a:gdLst>
                <a:ahLst/>
                <a:cxnLst>
                  <a:cxn ang="0">
                    <a:pos x="T1" y="T3"/>
                  </a:cxn>
                  <a:cxn ang="0">
                    <a:pos x="T5" y="T7"/>
                  </a:cxn>
                  <a:cxn ang="0">
                    <a:pos x="T9" y="T11"/>
                  </a:cxn>
                  <a:cxn ang="0">
                    <a:pos x="T13" y="T15"/>
                  </a:cxn>
                  <a:cxn ang="0">
                    <a:pos x="T17" y="T19"/>
                  </a:cxn>
                </a:cxnLst>
                <a:rect l="0" t="0" r="r" b="b"/>
                <a:pathLst>
                  <a:path w="153" h="207">
                    <a:moveTo>
                      <a:pt x="108" y="0"/>
                    </a:moveTo>
                    <a:lnTo>
                      <a:pt x="0" y="185"/>
                    </a:lnTo>
                    <a:lnTo>
                      <a:pt x="32" y="207"/>
                    </a:lnTo>
                    <a:lnTo>
                      <a:pt x="152" y="22"/>
                    </a:lnTo>
                    <a:lnTo>
                      <a:pt x="108"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45" name="Group 306"/>
            <p:cNvGrpSpPr>
              <a:grpSpLocks/>
            </p:cNvGrpSpPr>
            <p:nvPr/>
          </p:nvGrpSpPr>
          <p:grpSpPr bwMode="auto">
            <a:xfrm>
              <a:off x="7657" y="4283"/>
              <a:ext cx="33" cy="33"/>
              <a:chOff x="7657" y="4283"/>
              <a:chExt cx="33" cy="33"/>
            </a:xfrm>
          </p:grpSpPr>
          <p:sp>
            <p:nvSpPr>
              <p:cNvPr id="7350" name="Freeform 307"/>
              <p:cNvSpPr>
                <a:spLocks/>
              </p:cNvSpPr>
              <p:nvPr/>
            </p:nvSpPr>
            <p:spPr bwMode="auto">
              <a:xfrm>
                <a:off x="7657" y="4283"/>
                <a:ext cx="33" cy="33"/>
              </a:xfrm>
              <a:custGeom>
                <a:avLst/>
                <a:gdLst>
                  <a:gd name="T0" fmla="+- 0 7657 7657"/>
                  <a:gd name="T1" fmla="*/ T0 w 33"/>
                  <a:gd name="T2" fmla="+- 0 4283 4283"/>
                  <a:gd name="T3" fmla="*/ 4283 h 33"/>
                  <a:gd name="T4" fmla="+- 0 7689 7657"/>
                  <a:gd name="T5" fmla="*/ T4 w 33"/>
                  <a:gd name="T6" fmla="+- 0 4315 4283"/>
                  <a:gd name="T7" fmla="*/ 4315 h 33"/>
                  <a:gd name="T8" fmla="+- 0 7689 7657"/>
                  <a:gd name="T9" fmla="*/ T8 w 33"/>
                  <a:gd name="T10" fmla="+- 0 4304 4283"/>
                  <a:gd name="T11" fmla="*/ 4304 h 33"/>
                  <a:gd name="T12" fmla="+- 0 7657 7657"/>
                  <a:gd name="T13" fmla="*/ T12 w 33"/>
                  <a:gd name="T14" fmla="+- 0 4283 4283"/>
                  <a:gd name="T15" fmla="*/ 4283 h 33"/>
                </a:gdLst>
                <a:ahLst/>
                <a:cxnLst>
                  <a:cxn ang="0">
                    <a:pos x="T1" y="T3"/>
                  </a:cxn>
                  <a:cxn ang="0">
                    <a:pos x="T5" y="T7"/>
                  </a:cxn>
                  <a:cxn ang="0">
                    <a:pos x="T9" y="T11"/>
                  </a:cxn>
                  <a:cxn ang="0">
                    <a:pos x="T13" y="T15"/>
                  </a:cxn>
                </a:cxnLst>
                <a:rect l="0" t="0" r="r" b="b"/>
                <a:pathLst>
                  <a:path w="33" h="33">
                    <a:moveTo>
                      <a:pt x="0" y="0"/>
                    </a:moveTo>
                    <a:lnTo>
                      <a:pt x="32" y="32"/>
                    </a:lnTo>
                    <a:lnTo>
                      <a:pt x="32" y="21"/>
                    </a:ln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46" name="Group 304"/>
            <p:cNvGrpSpPr>
              <a:grpSpLocks/>
            </p:cNvGrpSpPr>
            <p:nvPr/>
          </p:nvGrpSpPr>
          <p:grpSpPr bwMode="auto">
            <a:xfrm>
              <a:off x="7689" y="4304"/>
              <a:ext cx="2" cy="11"/>
              <a:chOff x="7689" y="4304"/>
              <a:chExt cx="2" cy="11"/>
            </a:xfrm>
          </p:grpSpPr>
          <p:sp>
            <p:nvSpPr>
              <p:cNvPr id="7349" name="Freeform 305"/>
              <p:cNvSpPr>
                <a:spLocks/>
              </p:cNvSpPr>
              <p:nvPr/>
            </p:nvSpPr>
            <p:spPr bwMode="auto">
              <a:xfrm>
                <a:off x="7689" y="4304"/>
                <a:ext cx="2" cy="11"/>
              </a:xfrm>
              <a:custGeom>
                <a:avLst/>
                <a:gdLst>
                  <a:gd name="T0" fmla="+- 0 4310 4304"/>
                  <a:gd name="T1" fmla="*/ 4310 h 11"/>
                  <a:gd name="T2" fmla="+- 0 4310 4304"/>
                  <a:gd name="T3" fmla="*/ 4310 h 11"/>
                </a:gdLst>
                <a:ahLst/>
                <a:cxnLst>
                  <a:cxn ang="0">
                    <a:pos x="0" y="T1"/>
                  </a:cxn>
                  <a:cxn ang="0">
                    <a:pos x="0" y="T3"/>
                  </a:cxn>
                </a:cxnLst>
                <a:rect l="0" t="0" r="r" b="b"/>
                <a:pathLst>
                  <a:path h="11">
                    <a:moveTo>
                      <a:pt x="0" y="6"/>
                    </a:moveTo>
                    <a:lnTo>
                      <a:pt x="0" y="6"/>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047" name="Group 302"/>
            <p:cNvGrpSpPr>
              <a:grpSpLocks/>
            </p:cNvGrpSpPr>
            <p:nvPr/>
          </p:nvGrpSpPr>
          <p:grpSpPr bwMode="auto">
            <a:xfrm>
              <a:off x="7537" y="4283"/>
              <a:ext cx="153" cy="207"/>
              <a:chOff x="7537" y="4283"/>
              <a:chExt cx="153" cy="207"/>
            </a:xfrm>
          </p:grpSpPr>
          <p:sp>
            <p:nvSpPr>
              <p:cNvPr id="7348" name="Freeform 303"/>
              <p:cNvSpPr>
                <a:spLocks/>
              </p:cNvSpPr>
              <p:nvPr/>
            </p:nvSpPr>
            <p:spPr bwMode="auto">
              <a:xfrm>
                <a:off x="7537" y="4283"/>
                <a:ext cx="153" cy="207"/>
              </a:xfrm>
              <a:custGeom>
                <a:avLst/>
                <a:gdLst>
                  <a:gd name="T0" fmla="+- 0 7657 7537"/>
                  <a:gd name="T1" fmla="*/ T0 w 153"/>
                  <a:gd name="T2" fmla="+- 0 4283 4283"/>
                  <a:gd name="T3" fmla="*/ 4283 h 207"/>
                  <a:gd name="T4" fmla="+- 0 7537 7537"/>
                  <a:gd name="T5" fmla="*/ T4 w 153"/>
                  <a:gd name="T6" fmla="+- 0 4468 4283"/>
                  <a:gd name="T7" fmla="*/ 4468 h 207"/>
                  <a:gd name="T8" fmla="+- 0 7581 7537"/>
                  <a:gd name="T9" fmla="*/ T8 w 153"/>
                  <a:gd name="T10" fmla="+- 0 4490 4283"/>
                  <a:gd name="T11" fmla="*/ 4490 h 207"/>
                  <a:gd name="T12" fmla="+- 0 7689 7537"/>
                  <a:gd name="T13" fmla="*/ T12 w 153"/>
                  <a:gd name="T14" fmla="+- 0 4315 4283"/>
                  <a:gd name="T15" fmla="*/ 4315 h 207"/>
                  <a:gd name="T16" fmla="+- 0 7657 7537"/>
                  <a:gd name="T17" fmla="*/ T16 w 153"/>
                  <a:gd name="T18" fmla="+- 0 4283 4283"/>
                  <a:gd name="T19" fmla="*/ 4283 h 207"/>
                </a:gdLst>
                <a:ahLst/>
                <a:cxnLst>
                  <a:cxn ang="0">
                    <a:pos x="T1" y="T3"/>
                  </a:cxn>
                  <a:cxn ang="0">
                    <a:pos x="T5" y="T7"/>
                  </a:cxn>
                  <a:cxn ang="0">
                    <a:pos x="T9" y="T11"/>
                  </a:cxn>
                  <a:cxn ang="0">
                    <a:pos x="T13" y="T15"/>
                  </a:cxn>
                  <a:cxn ang="0">
                    <a:pos x="T17" y="T19"/>
                  </a:cxn>
                </a:cxnLst>
                <a:rect l="0" t="0" r="r" b="b"/>
                <a:pathLst>
                  <a:path w="153" h="207">
                    <a:moveTo>
                      <a:pt x="120" y="0"/>
                    </a:moveTo>
                    <a:lnTo>
                      <a:pt x="0" y="185"/>
                    </a:lnTo>
                    <a:lnTo>
                      <a:pt x="44" y="207"/>
                    </a:lnTo>
                    <a:lnTo>
                      <a:pt x="152" y="32"/>
                    </a:lnTo>
                    <a:lnTo>
                      <a:pt x="12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48" name="Group 300"/>
            <p:cNvGrpSpPr>
              <a:grpSpLocks/>
            </p:cNvGrpSpPr>
            <p:nvPr/>
          </p:nvGrpSpPr>
          <p:grpSpPr bwMode="auto">
            <a:xfrm>
              <a:off x="7407" y="4500"/>
              <a:ext cx="153" cy="207"/>
              <a:chOff x="7407" y="4500"/>
              <a:chExt cx="153" cy="207"/>
            </a:xfrm>
          </p:grpSpPr>
          <p:sp>
            <p:nvSpPr>
              <p:cNvPr id="7347" name="Freeform 301"/>
              <p:cNvSpPr>
                <a:spLocks/>
              </p:cNvSpPr>
              <p:nvPr/>
            </p:nvSpPr>
            <p:spPr bwMode="auto">
              <a:xfrm>
                <a:off x="7407" y="4500"/>
                <a:ext cx="153" cy="207"/>
              </a:xfrm>
              <a:custGeom>
                <a:avLst/>
                <a:gdLst>
                  <a:gd name="T0" fmla="+- 0 7516 7407"/>
                  <a:gd name="T1" fmla="*/ T0 w 153"/>
                  <a:gd name="T2" fmla="+- 0 4500 4500"/>
                  <a:gd name="T3" fmla="*/ 4500 h 207"/>
                  <a:gd name="T4" fmla="+- 0 7407 7407"/>
                  <a:gd name="T5" fmla="*/ T4 w 153"/>
                  <a:gd name="T6" fmla="+- 0 4685 4500"/>
                  <a:gd name="T7" fmla="*/ 4685 h 207"/>
                  <a:gd name="T8" fmla="+- 0 7451 7407"/>
                  <a:gd name="T9" fmla="*/ T8 w 153"/>
                  <a:gd name="T10" fmla="+- 0 4707 4500"/>
                  <a:gd name="T11" fmla="*/ 4707 h 207"/>
                  <a:gd name="T12" fmla="+- 0 7559 7407"/>
                  <a:gd name="T13" fmla="*/ T12 w 153"/>
                  <a:gd name="T14" fmla="+- 0 4522 4500"/>
                  <a:gd name="T15" fmla="*/ 4522 h 207"/>
                  <a:gd name="T16" fmla="+- 0 7516 7407"/>
                  <a:gd name="T17" fmla="*/ T16 w 153"/>
                  <a:gd name="T18" fmla="+- 0 4500 4500"/>
                  <a:gd name="T19" fmla="*/ 4500 h 207"/>
                </a:gdLst>
                <a:ahLst/>
                <a:cxnLst>
                  <a:cxn ang="0">
                    <a:pos x="T1" y="T3"/>
                  </a:cxn>
                  <a:cxn ang="0">
                    <a:pos x="T5" y="T7"/>
                  </a:cxn>
                  <a:cxn ang="0">
                    <a:pos x="T9" y="T11"/>
                  </a:cxn>
                  <a:cxn ang="0">
                    <a:pos x="T13" y="T15"/>
                  </a:cxn>
                  <a:cxn ang="0">
                    <a:pos x="T17" y="T19"/>
                  </a:cxn>
                </a:cxnLst>
                <a:rect l="0" t="0" r="r" b="b"/>
                <a:pathLst>
                  <a:path w="153" h="207">
                    <a:moveTo>
                      <a:pt x="109" y="0"/>
                    </a:moveTo>
                    <a:lnTo>
                      <a:pt x="0" y="185"/>
                    </a:lnTo>
                    <a:lnTo>
                      <a:pt x="44" y="207"/>
                    </a:lnTo>
                    <a:lnTo>
                      <a:pt x="152" y="22"/>
                    </a:lnTo>
                    <a:lnTo>
                      <a:pt x="109"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49" name="Group 298"/>
            <p:cNvGrpSpPr>
              <a:grpSpLocks/>
            </p:cNvGrpSpPr>
            <p:nvPr/>
          </p:nvGrpSpPr>
          <p:grpSpPr bwMode="auto">
            <a:xfrm>
              <a:off x="7201" y="4707"/>
              <a:ext cx="207" cy="153"/>
              <a:chOff x="7201" y="4707"/>
              <a:chExt cx="207" cy="153"/>
            </a:xfrm>
          </p:grpSpPr>
          <p:sp>
            <p:nvSpPr>
              <p:cNvPr id="7346" name="Freeform 299"/>
              <p:cNvSpPr>
                <a:spLocks/>
              </p:cNvSpPr>
              <p:nvPr/>
            </p:nvSpPr>
            <p:spPr bwMode="auto">
              <a:xfrm>
                <a:off x="7201" y="4707"/>
                <a:ext cx="207" cy="153"/>
              </a:xfrm>
              <a:custGeom>
                <a:avLst/>
                <a:gdLst>
                  <a:gd name="T0" fmla="+- 0 7386 7201"/>
                  <a:gd name="T1" fmla="*/ T0 w 207"/>
                  <a:gd name="T2" fmla="+- 0 4707 4707"/>
                  <a:gd name="T3" fmla="*/ 4707 h 153"/>
                  <a:gd name="T4" fmla="+- 0 7201 7201"/>
                  <a:gd name="T5" fmla="*/ T4 w 207"/>
                  <a:gd name="T6" fmla="+- 0 4827 4707"/>
                  <a:gd name="T7" fmla="*/ 4827 h 153"/>
                  <a:gd name="T8" fmla="+- 0 7223 7201"/>
                  <a:gd name="T9" fmla="*/ T8 w 207"/>
                  <a:gd name="T10" fmla="+- 0 4859 4707"/>
                  <a:gd name="T11" fmla="*/ 4859 h 153"/>
                  <a:gd name="T12" fmla="+- 0 7407 7201"/>
                  <a:gd name="T13" fmla="*/ T12 w 207"/>
                  <a:gd name="T14" fmla="+- 0 4751 4707"/>
                  <a:gd name="T15" fmla="*/ 4751 h 153"/>
                  <a:gd name="T16" fmla="+- 0 7386 7201"/>
                  <a:gd name="T17" fmla="*/ T16 w 207"/>
                  <a:gd name="T18" fmla="+- 0 4707 4707"/>
                  <a:gd name="T19" fmla="*/ 4707 h 153"/>
                </a:gdLst>
                <a:ahLst/>
                <a:cxnLst>
                  <a:cxn ang="0">
                    <a:pos x="T1" y="T3"/>
                  </a:cxn>
                  <a:cxn ang="0">
                    <a:pos x="T5" y="T7"/>
                  </a:cxn>
                  <a:cxn ang="0">
                    <a:pos x="T9" y="T11"/>
                  </a:cxn>
                  <a:cxn ang="0">
                    <a:pos x="T13" y="T15"/>
                  </a:cxn>
                  <a:cxn ang="0">
                    <a:pos x="T17" y="T19"/>
                  </a:cxn>
                </a:cxnLst>
                <a:rect l="0" t="0" r="r" b="b"/>
                <a:pathLst>
                  <a:path w="207" h="153">
                    <a:moveTo>
                      <a:pt x="185" y="0"/>
                    </a:moveTo>
                    <a:lnTo>
                      <a:pt x="0" y="120"/>
                    </a:lnTo>
                    <a:lnTo>
                      <a:pt x="22" y="152"/>
                    </a:lnTo>
                    <a:lnTo>
                      <a:pt x="206" y="44"/>
                    </a:lnTo>
                    <a:lnTo>
                      <a:pt x="18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50" name="Group 296"/>
            <p:cNvGrpSpPr>
              <a:grpSpLocks/>
            </p:cNvGrpSpPr>
            <p:nvPr/>
          </p:nvGrpSpPr>
          <p:grpSpPr bwMode="auto">
            <a:xfrm>
              <a:off x="6984" y="4848"/>
              <a:ext cx="207" cy="153"/>
              <a:chOff x="6984" y="4848"/>
              <a:chExt cx="207" cy="153"/>
            </a:xfrm>
          </p:grpSpPr>
          <p:sp>
            <p:nvSpPr>
              <p:cNvPr id="7345" name="Freeform 297"/>
              <p:cNvSpPr>
                <a:spLocks/>
              </p:cNvSpPr>
              <p:nvPr/>
            </p:nvSpPr>
            <p:spPr bwMode="auto">
              <a:xfrm>
                <a:off x="6984" y="4848"/>
                <a:ext cx="207" cy="153"/>
              </a:xfrm>
              <a:custGeom>
                <a:avLst/>
                <a:gdLst>
                  <a:gd name="T0" fmla="+- 0 7168 6984"/>
                  <a:gd name="T1" fmla="*/ T0 w 207"/>
                  <a:gd name="T2" fmla="+- 0 4848 4848"/>
                  <a:gd name="T3" fmla="*/ 4848 h 153"/>
                  <a:gd name="T4" fmla="+- 0 6984 6984"/>
                  <a:gd name="T5" fmla="*/ T4 w 207"/>
                  <a:gd name="T6" fmla="+- 0 4957 4848"/>
                  <a:gd name="T7" fmla="*/ 4957 h 153"/>
                  <a:gd name="T8" fmla="+- 0 7005 6984"/>
                  <a:gd name="T9" fmla="*/ T8 w 207"/>
                  <a:gd name="T10" fmla="+- 0 5001 4848"/>
                  <a:gd name="T11" fmla="*/ 5001 h 153"/>
                  <a:gd name="T12" fmla="+- 0 7190 6984"/>
                  <a:gd name="T13" fmla="*/ T12 w 207"/>
                  <a:gd name="T14" fmla="+- 0 4892 4848"/>
                  <a:gd name="T15" fmla="*/ 4892 h 153"/>
                  <a:gd name="T16" fmla="+- 0 7168 6984"/>
                  <a:gd name="T17" fmla="*/ T16 w 207"/>
                  <a:gd name="T18" fmla="+- 0 4848 4848"/>
                  <a:gd name="T19" fmla="*/ 4848 h 153"/>
                </a:gdLst>
                <a:ahLst/>
                <a:cxnLst>
                  <a:cxn ang="0">
                    <a:pos x="T1" y="T3"/>
                  </a:cxn>
                  <a:cxn ang="0">
                    <a:pos x="T5" y="T7"/>
                  </a:cxn>
                  <a:cxn ang="0">
                    <a:pos x="T9" y="T11"/>
                  </a:cxn>
                  <a:cxn ang="0">
                    <a:pos x="T13" y="T15"/>
                  </a:cxn>
                  <a:cxn ang="0">
                    <a:pos x="T17" y="T19"/>
                  </a:cxn>
                </a:cxnLst>
                <a:rect l="0" t="0" r="r" b="b"/>
                <a:pathLst>
                  <a:path w="207" h="153">
                    <a:moveTo>
                      <a:pt x="184" y="0"/>
                    </a:moveTo>
                    <a:lnTo>
                      <a:pt x="0" y="109"/>
                    </a:lnTo>
                    <a:lnTo>
                      <a:pt x="21" y="153"/>
                    </a:lnTo>
                    <a:lnTo>
                      <a:pt x="206" y="44"/>
                    </a:lnTo>
                    <a:lnTo>
                      <a:pt x="18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51" name="Group 294"/>
            <p:cNvGrpSpPr>
              <a:grpSpLocks/>
            </p:cNvGrpSpPr>
            <p:nvPr/>
          </p:nvGrpSpPr>
          <p:grpSpPr bwMode="auto">
            <a:xfrm>
              <a:off x="6929" y="4979"/>
              <a:ext cx="33" cy="55"/>
              <a:chOff x="6929" y="4979"/>
              <a:chExt cx="33" cy="55"/>
            </a:xfrm>
          </p:grpSpPr>
          <p:sp>
            <p:nvSpPr>
              <p:cNvPr id="7344" name="Freeform 295"/>
              <p:cNvSpPr>
                <a:spLocks/>
              </p:cNvSpPr>
              <p:nvPr/>
            </p:nvSpPr>
            <p:spPr bwMode="auto">
              <a:xfrm>
                <a:off x="6929" y="4979"/>
                <a:ext cx="33" cy="55"/>
              </a:xfrm>
              <a:custGeom>
                <a:avLst/>
                <a:gdLst>
                  <a:gd name="T0" fmla="+- 0 6940 6929"/>
                  <a:gd name="T1" fmla="*/ T0 w 33"/>
                  <a:gd name="T2" fmla="+- 0 4979 4979"/>
                  <a:gd name="T3" fmla="*/ 4979 h 55"/>
                  <a:gd name="T4" fmla="+- 0 6929 6929"/>
                  <a:gd name="T5" fmla="*/ T4 w 33"/>
                  <a:gd name="T6" fmla="+- 0 4990 4979"/>
                  <a:gd name="T7" fmla="*/ 4990 h 55"/>
                  <a:gd name="T8" fmla="+- 0 6951 6929"/>
                  <a:gd name="T9" fmla="*/ T8 w 33"/>
                  <a:gd name="T10" fmla="+- 0 5033 4979"/>
                  <a:gd name="T11" fmla="*/ 5033 h 55"/>
                  <a:gd name="T12" fmla="+- 0 6962 6929"/>
                  <a:gd name="T13" fmla="*/ T12 w 33"/>
                  <a:gd name="T14" fmla="+- 0 5022 4979"/>
                  <a:gd name="T15" fmla="*/ 5022 h 55"/>
                  <a:gd name="T16" fmla="+- 0 6940 6929"/>
                  <a:gd name="T17" fmla="*/ T16 w 33"/>
                  <a:gd name="T18" fmla="+- 0 4979 4979"/>
                  <a:gd name="T19" fmla="*/ 4979 h 55"/>
                </a:gdLst>
                <a:ahLst/>
                <a:cxnLst>
                  <a:cxn ang="0">
                    <a:pos x="T1" y="T3"/>
                  </a:cxn>
                  <a:cxn ang="0">
                    <a:pos x="T5" y="T7"/>
                  </a:cxn>
                  <a:cxn ang="0">
                    <a:pos x="T9" y="T11"/>
                  </a:cxn>
                  <a:cxn ang="0">
                    <a:pos x="T13" y="T15"/>
                  </a:cxn>
                  <a:cxn ang="0">
                    <a:pos x="T17" y="T19"/>
                  </a:cxn>
                </a:cxnLst>
                <a:rect l="0" t="0" r="r" b="b"/>
                <a:pathLst>
                  <a:path w="33" h="55">
                    <a:moveTo>
                      <a:pt x="11" y="0"/>
                    </a:moveTo>
                    <a:lnTo>
                      <a:pt x="0" y="11"/>
                    </a:lnTo>
                    <a:lnTo>
                      <a:pt x="22" y="54"/>
                    </a:lnTo>
                    <a:lnTo>
                      <a:pt x="33" y="43"/>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52" name="Group 292"/>
            <p:cNvGrpSpPr>
              <a:grpSpLocks/>
            </p:cNvGrpSpPr>
            <p:nvPr/>
          </p:nvGrpSpPr>
          <p:grpSpPr bwMode="auto">
            <a:xfrm>
              <a:off x="8167" y="4163"/>
              <a:ext cx="163" cy="207"/>
              <a:chOff x="8167" y="4163"/>
              <a:chExt cx="163" cy="207"/>
            </a:xfrm>
          </p:grpSpPr>
          <p:sp>
            <p:nvSpPr>
              <p:cNvPr id="7343" name="Freeform 293"/>
              <p:cNvSpPr>
                <a:spLocks/>
              </p:cNvSpPr>
              <p:nvPr/>
            </p:nvSpPr>
            <p:spPr bwMode="auto">
              <a:xfrm>
                <a:off x="8167" y="4163"/>
                <a:ext cx="163" cy="207"/>
              </a:xfrm>
              <a:custGeom>
                <a:avLst/>
                <a:gdLst>
                  <a:gd name="T0" fmla="+- 0 8287 8167"/>
                  <a:gd name="T1" fmla="*/ T0 w 163"/>
                  <a:gd name="T2" fmla="+- 0 4163 4163"/>
                  <a:gd name="T3" fmla="*/ 4163 h 207"/>
                  <a:gd name="T4" fmla="+- 0 8167 8167"/>
                  <a:gd name="T5" fmla="*/ T4 w 163"/>
                  <a:gd name="T6" fmla="+- 0 4337 4163"/>
                  <a:gd name="T7" fmla="*/ 4337 h 207"/>
                  <a:gd name="T8" fmla="+- 0 8200 8167"/>
                  <a:gd name="T9" fmla="*/ T8 w 163"/>
                  <a:gd name="T10" fmla="+- 0 4370 4163"/>
                  <a:gd name="T11" fmla="*/ 4370 h 207"/>
                  <a:gd name="T12" fmla="+- 0 8330 8167"/>
                  <a:gd name="T13" fmla="*/ T12 w 163"/>
                  <a:gd name="T14" fmla="+- 0 4185 4163"/>
                  <a:gd name="T15" fmla="*/ 4185 h 207"/>
                  <a:gd name="T16" fmla="+- 0 8287 8167"/>
                  <a:gd name="T17" fmla="*/ T16 w 163"/>
                  <a:gd name="T18" fmla="+- 0 4163 4163"/>
                  <a:gd name="T19" fmla="*/ 4163 h 207"/>
                </a:gdLst>
                <a:ahLst/>
                <a:cxnLst>
                  <a:cxn ang="0">
                    <a:pos x="T1" y="T3"/>
                  </a:cxn>
                  <a:cxn ang="0">
                    <a:pos x="T5" y="T7"/>
                  </a:cxn>
                  <a:cxn ang="0">
                    <a:pos x="T9" y="T11"/>
                  </a:cxn>
                  <a:cxn ang="0">
                    <a:pos x="T13" y="T15"/>
                  </a:cxn>
                  <a:cxn ang="0">
                    <a:pos x="T17" y="T19"/>
                  </a:cxn>
                </a:cxnLst>
                <a:rect l="0" t="0" r="r" b="b"/>
                <a:pathLst>
                  <a:path w="163" h="207">
                    <a:moveTo>
                      <a:pt x="120" y="0"/>
                    </a:moveTo>
                    <a:lnTo>
                      <a:pt x="0" y="174"/>
                    </a:lnTo>
                    <a:lnTo>
                      <a:pt x="33" y="207"/>
                    </a:lnTo>
                    <a:lnTo>
                      <a:pt x="163" y="22"/>
                    </a:lnTo>
                    <a:lnTo>
                      <a:pt x="12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53" name="Group 290"/>
            <p:cNvGrpSpPr>
              <a:grpSpLocks/>
            </p:cNvGrpSpPr>
            <p:nvPr/>
          </p:nvGrpSpPr>
          <p:grpSpPr bwMode="auto">
            <a:xfrm>
              <a:off x="8080" y="4370"/>
              <a:ext cx="87" cy="109"/>
              <a:chOff x="8080" y="4370"/>
              <a:chExt cx="87" cy="109"/>
            </a:xfrm>
          </p:grpSpPr>
          <p:sp>
            <p:nvSpPr>
              <p:cNvPr id="7342" name="Freeform 291"/>
              <p:cNvSpPr>
                <a:spLocks/>
              </p:cNvSpPr>
              <p:nvPr/>
            </p:nvSpPr>
            <p:spPr bwMode="auto">
              <a:xfrm>
                <a:off x="8080" y="4370"/>
                <a:ext cx="87" cy="109"/>
              </a:xfrm>
              <a:custGeom>
                <a:avLst/>
                <a:gdLst>
                  <a:gd name="T0" fmla="+- 0 8135 8080"/>
                  <a:gd name="T1" fmla="*/ T0 w 87"/>
                  <a:gd name="T2" fmla="+- 0 4370 4370"/>
                  <a:gd name="T3" fmla="*/ 4370 h 109"/>
                  <a:gd name="T4" fmla="+- 0 8080 8080"/>
                  <a:gd name="T5" fmla="*/ T4 w 87"/>
                  <a:gd name="T6" fmla="+- 0 4446 4370"/>
                  <a:gd name="T7" fmla="*/ 4446 h 109"/>
                  <a:gd name="T8" fmla="+- 0 8113 8080"/>
                  <a:gd name="T9" fmla="*/ T8 w 87"/>
                  <a:gd name="T10" fmla="+- 0 4478 4370"/>
                  <a:gd name="T11" fmla="*/ 4478 h 109"/>
                  <a:gd name="T12" fmla="+- 0 8167 8080"/>
                  <a:gd name="T13" fmla="*/ T12 w 87"/>
                  <a:gd name="T14" fmla="+- 0 4403 4370"/>
                  <a:gd name="T15" fmla="*/ 4403 h 109"/>
                  <a:gd name="T16" fmla="+- 0 8135 8080"/>
                  <a:gd name="T17" fmla="*/ T16 w 87"/>
                  <a:gd name="T18" fmla="+- 0 4370 4370"/>
                  <a:gd name="T19" fmla="*/ 4370 h 109"/>
                </a:gdLst>
                <a:ahLst/>
                <a:cxnLst>
                  <a:cxn ang="0">
                    <a:pos x="T1" y="T3"/>
                  </a:cxn>
                  <a:cxn ang="0">
                    <a:pos x="T5" y="T7"/>
                  </a:cxn>
                  <a:cxn ang="0">
                    <a:pos x="T9" y="T11"/>
                  </a:cxn>
                  <a:cxn ang="0">
                    <a:pos x="T13" y="T15"/>
                  </a:cxn>
                  <a:cxn ang="0">
                    <a:pos x="T17" y="T19"/>
                  </a:cxn>
                </a:cxnLst>
                <a:rect l="0" t="0" r="r" b="b"/>
                <a:pathLst>
                  <a:path w="87" h="109">
                    <a:moveTo>
                      <a:pt x="55" y="0"/>
                    </a:moveTo>
                    <a:lnTo>
                      <a:pt x="0" y="76"/>
                    </a:lnTo>
                    <a:lnTo>
                      <a:pt x="33" y="108"/>
                    </a:lnTo>
                    <a:lnTo>
                      <a:pt x="87" y="33"/>
                    </a:lnTo>
                    <a:lnTo>
                      <a:pt x="5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54" name="Group 288"/>
            <p:cNvGrpSpPr>
              <a:grpSpLocks/>
            </p:cNvGrpSpPr>
            <p:nvPr/>
          </p:nvGrpSpPr>
          <p:grpSpPr bwMode="auto">
            <a:xfrm>
              <a:off x="8080" y="4446"/>
              <a:ext cx="2" cy="2"/>
              <a:chOff x="8080" y="4446"/>
              <a:chExt cx="2" cy="2"/>
            </a:xfrm>
          </p:grpSpPr>
          <p:sp>
            <p:nvSpPr>
              <p:cNvPr id="7341" name="Freeform 289"/>
              <p:cNvSpPr>
                <a:spLocks/>
              </p:cNvSpPr>
              <p:nvPr/>
            </p:nvSpPr>
            <p:spPr bwMode="auto">
              <a:xfrm>
                <a:off x="8080" y="4446"/>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55" name="Group 286"/>
            <p:cNvGrpSpPr>
              <a:grpSpLocks/>
            </p:cNvGrpSpPr>
            <p:nvPr/>
          </p:nvGrpSpPr>
          <p:grpSpPr bwMode="auto">
            <a:xfrm>
              <a:off x="8026" y="4446"/>
              <a:ext cx="87" cy="142"/>
              <a:chOff x="8026" y="4446"/>
              <a:chExt cx="87" cy="142"/>
            </a:xfrm>
          </p:grpSpPr>
          <p:sp>
            <p:nvSpPr>
              <p:cNvPr id="7340" name="Freeform 287"/>
              <p:cNvSpPr>
                <a:spLocks/>
              </p:cNvSpPr>
              <p:nvPr/>
            </p:nvSpPr>
            <p:spPr bwMode="auto">
              <a:xfrm>
                <a:off x="8026" y="4446"/>
                <a:ext cx="87" cy="142"/>
              </a:xfrm>
              <a:custGeom>
                <a:avLst/>
                <a:gdLst>
                  <a:gd name="T0" fmla="+- 0 8080 8026"/>
                  <a:gd name="T1" fmla="*/ T0 w 87"/>
                  <a:gd name="T2" fmla="+- 0 4446 4446"/>
                  <a:gd name="T3" fmla="*/ 4446 h 142"/>
                  <a:gd name="T4" fmla="+- 0 8026 8026"/>
                  <a:gd name="T5" fmla="*/ T4 w 87"/>
                  <a:gd name="T6" fmla="+- 0 4566 4446"/>
                  <a:gd name="T7" fmla="*/ 4566 h 142"/>
                  <a:gd name="T8" fmla="+- 0 8059 8026"/>
                  <a:gd name="T9" fmla="*/ T8 w 87"/>
                  <a:gd name="T10" fmla="+- 0 4587 4446"/>
                  <a:gd name="T11" fmla="*/ 4587 h 142"/>
                  <a:gd name="T12" fmla="+- 0 8113 8026"/>
                  <a:gd name="T13" fmla="*/ T12 w 87"/>
                  <a:gd name="T14" fmla="+- 0 4468 4446"/>
                  <a:gd name="T15" fmla="*/ 4468 h 142"/>
                  <a:gd name="T16" fmla="+- 0 8080 8026"/>
                  <a:gd name="T17" fmla="*/ T16 w 87"/>
                  <a:gd name="T18" fmla="+- 0 4446 4446"/>
                  <a:gd name="T19" fmla="*/ 4446 h 142"/>
                </a:gdLst>
                <a:ahLst/>
                <a:cxnLst>
                  <a:cxn ang="0">
                    <a:pos x="T1" y="T3"/>
                  </a:cxn>
                  <a:cxn ang="0">
                    <a:pos x="T5" y="T7"/>
                  </a:cxn>
                  <a:cxn ang="0">
                    <a:pos x="T9" y="T11"/>
                  </a:cxn>
                  <a:cxn ang="0">
                    <a:pos x="T13" y="T15"/>
                  </a:cxn>
                  <a:cxn ang="0">
                    <a:pos x="T17" y="T19"/>
                  </a:cxn>
                </a:cxnLst>
                <a:rect l="0" t="0" r="r" b="b"/>
                <a:pathLst>
                  <a:path w="87" h="142">
                    <a:moveTo>
                      <a:pt x="54" y="0"/>
                    </a:moveTo>
                    <a:lnTo>
                      <a:pt x="0" y="120"/>
                    </a:lnTo>
                    <a:lnTo>
                      <a:pt x="33" y="141"/>
                    </a:lnTo>
                    <a:lnTo>
                      <a:pt x="87" y="22"/>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56" name="Group 284"/>
            <p:cNvGrpSpPr>
              <a:grpSpLocks/>
            </p:cNvGrpSpPr>
            <p:nvPr/>
          </p:nvGrpSpPr>
          <p:grpSpPr bwMode="auto">
            <a:xfrm>
              <a:off x="7950" y="4598"/>
              <a:ext cx="98" cy="142"/>
              <a:chOff x="7950" y="4598"/>
              <a:chExt cx="98" cy="142"/>
            </a:xfrm>
          </p:grpSpPr>
          <p:sp>
            <p:nvSpPr>
              <p:cNvPr id="7339" name="Freeform 285"/>
              <p:cNvSpPr>
                <a:spLocks/>
              </p:cNvSpPr>
              <p:nvPr/>
            </p:nvSpPr>
            <p:spPr bwMode="auto">
              <a:xfrm>
                <a:off x="7950" y="4598"/>
                <a:ext cx="98" cy="142"/>
              </a:xfrm>
              <a:custGeom>
                <a:avLst/>
                <a:gdLst>
                  <a:gd name="T0" fmla="+- 0 8004 7950"/>
                  <a:gd name="T1" fmla="*/ T0 w 98"/>
                  <a:gd name="T2" fmla="+- 0 4598 4598"/>
                  <a:gd name="T3" fmla="*/ 4598 h 142"/>
                  <a:gd name="T4" fmla="+- 0 7950 7950"/>
                  <a:gd name="T5" fmla="*/ T4 w 98"/>
                  <a:gd name="T6" fmla="+- 0 4718 4598"/>
                  <a:gd name="T7" fmla="*/ 4718 h 142"/>
                  <a:gd name="T8" fmla="+- 0 7994 7950"/>
                  <a:gd name="T9" fmla="*/ T8 w 98"/>
                  <a:gd name="T10" fmla="+- 0 4740 4598"/>
                  <a:gd name="T11" fmla="*/ 4740 h 142"/>
                  <a:gd name="T12" fmla="+- 0 8048 7950"/>
                  <a:gd name="T13" fmla="*/ T12 w 98"/>
                  <a:gd name="T14" fmla="+- 0 4620 4598"/>
                  <a:gd name="T15" fmla="*/ 4620 h 142"/>
                  <a:gd name="T16" fmla="+- 0 8004 7950"/>
                  <a:gd name="T17" fmla="*/ T16 w 98"/>
                  <a:gd name="T18" fmla="+- 0 4598 4598"/>
                  <a:gd name="T19" fmla="*/ 4598 h 142"/>
                </a:gdLst>
                <a:ahLst/>
                <a:cxnLst>
                  <a:cxn ang="0">
                    <a:pos x="T1" y="T3"/>
                  </a:cxn>
                  <a:cxn ang="0">
                    <a:pos x="T5" y="T7"/>
                  </a:cxn>
                  <a:cxn ang="0">
                    <a:pos x="T9" y="T11"/>
                  </a:cxn>
                  <a:cxn ang="0">
                    <a:pos x="T13" y="T15"/>
                  </a:cxn>
                  <a:cxn ang="0">
                    <a:pos x="T17" y="T19"/>
                  </a:cxn>
                </a:cxnLst>
                <a:rect l="0" t="0" r="r" b="b"/>
                <a:pathLst>
                  <a:path w="98" h="142">
                    <a:moveTo>
                      <a:pt x="54" y="0"/>
                    </a:moveTo>
                    <a:lnTo>
                      <a:pt x="0" y="120"/>
                    </a:lnTo>
                    <a:lnTo>
                      <a:pt x="44" y="142"/>
                    </a:lnTo>
                    <a:lnTo>
                      <a:pt x="98" y="22"/>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57" name="Group 282"/>
            <p:cNvGrpSpPr>
              <a:grpSpLocks/>
            </p:cNvGrpSpPr>
            <p:nvPr/>
          </p:nvGrpSpPr>
          <p:grpSpPr bwMode="auto">
            <a:xfrm>
              <a:off x="7994" y="4740"/>
              <a:ext cx="2" cy="2"/>
              <a:chOff x="7994" y="4740"/>
              <a:chExt cx="2" cy="2"/>
            </a:xfrm>
          </p:grpSpPr>
          <p:sp>
            <p:nvSpPr>
              <p:cNvPr id="7338" name="Freeform 283"/>
              <p:cNvSpPr>
                <a:spLocks/>
              </p:cNvSpPr>
              <p:nvPr/>
            </p:nvSpPr>
            <p:spPr bwMode="auto">
              <a:xfrm>
                <a:off x="7994" y="4740"/>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58" name="Group 280"/>
            <p:cNvGrpSpPr>
              <a:grpSpLocks/>
            </p:cNvGrpSpPr>
            <p:nvPr/>
          </p:nvGrpSpPr>
          <p:grpSpPr bwMode="auto">
            <a:xfrm>
              <a:off x="7907" y="4718"/>
              <a:ext cx="88" cy="98"/>
              <a:chOff x="7907" y="4718"/>
              <a:chExt cx="88" cy="98"/>
            </a:xfrm>
          </p:grpSpPr>
          <p:sp>
            <p:nvSpPr>
              <p:cNvPr id="7337" name="Freeform 281"/>
              <p:cNvSpPr>
                <a:spLocks/>
              </p:cNvSpPr>
              <p:nvPr/>
            </p:nvSpPr>
            <p:spPr bwMode="auto">
              <a:xfrm>
                <a:off x="7907" y="4718"/>
                <a:ext cx="88" cy="98"/>
              </a:xfrm>
              <a:custGeom>
                <a:avLst/>
                <a:gdLst>
                  <a:gd name="T0" fmla="+- 0 7950 7907"/>
                  <a:gd name="T1" fmla="*/ T0 w 88"/>
                  <a:gd name="T2" fmla="+- 0 4718 4718"/>
                  <a:gd name="T3" fmla="*/ 4718 h 98"/>
                  <a:gd name="T4" fmla="+- 0 7907 7907"/>
                  <a:gd name="T5" fmla="*/ T4 w 88"/>
                  <a:gd name="T6" fmla="+- 0 4794 4718"/>
                  <a:gd name="T7" fmla="*/ 4794 h 98"/>
                  <a:gd name="T8" fmla="+- 0 7950 7907"/>
                  <a:gd name="T9" fmla="*/ T8 w 88"/>
                  <a:gd name="T10" fmla="+- 0 4816 4718"/>
                  <a:gd name="T11" fmla="*/ 4816 h 98"/>
                  <a:gd name="T12" fmla="+- 0 7994 7907"/>
                  <a:gd name="T13" fmla="*/ T12 w 88"/>
                  <a:gd name="T14" fmla="+- 0 4740 4718"/>
                  <a:gd name="T15" fmla="*/ 4740 h 98"/>
                  <a:gd name="T16" fmla="+- 0 7950 7907"/>
                  <a:gd name="T17" fmla="*/ T16 w 88"/>
                  <a:gd name="T18" fmla="+- 0 4718 4718"/>
                  <a:gd name="T19" fmla="*/ 4718 h 98"/>
                </a:gdLst>
                <a:ahLst/>
                <a:cxnLst>
                  <a:cxn ang="0">
                    <a:pos x="T1" y="T3"/>
                  </a:cxn>
                  <a:cxn ang="0">
                    <a:pos x="T5" y="T7"/>
                  </a:cxn>
                  <a:cxn ang="0">
                    <a:pos x="T9" y="T11"/>
                  </a:cxn>
                  <a:cxn ang="0">
                    <a:pos x="T13" y="T15"/>
                  </a:cxn>
                  <a:cxn ang="0">
                    <a:pos x="T17" y="T19"/>
                  </a:cxn>
                </a:cxnLst>
                <a:rect l="0" t="0" r="r" b="b"/>
                <a:pathLst>
                  <a:path w="88" h="98">
                    <a:moveTo>
                      <a:pt x="43" y="0"/>
                    </a:moveTo>
                    <a:lnTo>
                      <a:pt x="0" y="76"/>
                    </a:lnTo>
                    <a:lnTo>
                      <a:pt x="43" y="98"/>
                    </a:lnTo>
                    <a:lnTo>
                      <a:pt x="87" y="22"/>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59" name="Group 278"/>
            <p:cNvGrpSpPr>
              <a:grpSpLocks/>
            </p:cNvGrpSpPr>
            <p:nvPr/>
          </p:nvGrpSpPr>
          <p:grpSpPr bwMode="auto">
            <a:xfrm>
              <a:off x="7831" y="4838"/>
              <a:ext cx="98" cy="120"/>
              <a:chOff x="7831" y="4838"/>
              <a:chExt cx="98" cy="120"/>
            </a:xfrm>
          </p:grpSpPr>
          <p:sp>
            <p:nvSpPr>
              <p:cNvPr id="7336" name="Freeform 279"/>
              <p:cNvSpPr>
                <a:spLocks/>
              </p:cNvSpPr>
              <p:nvPr/>
            </p:nvSpPr>
            <p:spPr bwMode="auto">
              <a:xfrm>
                <a:off x="7831" y="4838"/>
                <a:ext cx="98" cy="120"/>
              </a:xfrm>
              <a:custGeom>
                <a:avLst/>
                <a:gdLst>
                  <a:gd name="T0" fmla="+- 0 7885 7831"/>
                  <a:gd name="T1" fmla="*/ T0 w 98"/>
                  <a:gd name="T2" fmla="+- 0 4838 4838"/>
                  <a:gd name="T3" fmla="*/ 4838 h 120"/>
                  <a:gd name="T4" fmla="+- 0 7831 7831"/>
                  <a:gd name="T5" fmla="*/ T4 w 98"/>
                  <a:gd name="T6" fmla="+- 0 4935 4838"/>
                  <a:gd name="T7" fmla="*/ 4935 h 120"/>
                  <a:gd name="T8" fmla="+- 0 7863 7831"/>
                  <a:gd name="T9" fmla="*/ T8 w 98"/>
                  <a:gd name="T10" fmla="+- 0 4957 4838"/>
                  <a:gd name="T11" fmla="*/ 4957 h 120"/>
                  <a:gd name="T12" fmla="+- 0 7928 7831"/>
                  <a:gd name="T13" fmla="*/ T12 w 98"/>
                  <a:gd name="T14" fmla="+- 0 4859 4838"/>
                  <a:gd name="T15" fmla="*/ 4859 h 120"/>
                  <a:gd name="T16" fmla="+- 0 7885 7831"/>
                  <a:gd name="T17" fmla="*/ T16 w 98"/>
                  <a:gd name="T18" fmla="+- 0 4838 4838"/>
                  <a:gd name="T19" fmla="*/ 4838 h 120"/>
                </a:gdLst>
                <a:ahLst/>
                <a:cxnLst>
                  <a:cxn ang="0">
                    <a:pos x="T1" y="T3"/>
                  </a:cxn>
                  <a:cxn ang="0">
                    <a:pos x="T5" y="T7"/>
                  </a:cxn>
                  <a:cxn ang="0">
                    <a:pos x="T9" y="T11"/>
                  </a:cxn>
                  <a:cxn ang="0">
                    <a:pos x="T13" y="T15"/>
                  </a:cxn>
                  <a:cxn ang="0">
                    <a:pos x="T17" y="T19"/>
                  </a:cxn>
                </a:cxnLst>
                <a:rect l="0" t="0" r="r" b="b"/>
                <a:pathLst>
                  <a:path w="98" h="120">
                    <a:moveTo>
                      <a:pt x="54" y="0"/>
                    </a:moveTo>
                    <a:lnTo>
                      <a:pt x="0" y="97"/>
                    </a:lnTo>
                    <a:lnTo>
                      <a:pt x="32" y="119"/>
                    </a:lnTo>
                    <a:lnTo>
                      <a:pt x="97" y="21"/>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60" name="Group 276"/>
            <p:cNvGrpSpPr>
              <a:grpSpLocks/>
            </p:cNvGrpSpPr>
            <p:nvPr/>
          </p:nvGrpSpPr>
          <p:grpSpPr bwMode="auto">
            <a:xfrm>
              <a:off x="7831" y="4935"/>
              <a:ext cx="2" cy="2"/>
              <a:chOff x="7831" y="4935"/>
              <a:chExt cx="2" cy="2"/>
            </a:xfrm>
          </p:grpSpPr>
          <p:sp>
            <p:nvSpPr>
              <p:cNvPr id="7335" name="Freeform 277"/>
              <p:cNvSpPr>
                <a:spLocks/>
              </p:cNvSpPr>
              <p:nvPr/>
            </p:nvSpPr>
            <p:spPr bwMode="auto">
              <a:xfrm>
                <a:off x="7831" y="4935"/>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61" name="Group 274"/>
            <p:cNvGrpSpPr>
              <a:grpSpLocks/>
            </p:cNvGrpSpPr>
            <p:nvPr/>
          </p:nvGrpSpPr>
          <p:grpSpPr bwMode="auto">
            <a:xfrm>
              <a:off x="7787" y="4935"/>
              <a:ext cx="76" cy="109"/>
              <a:chOff x="7787" y="4935"/>
              <a:chExt cx="76" cy="109"/>
            </a:xfrm>
          </p:grpSpPr>
          <p:sp>
            <p:nvSpPr>
              <p:cNvPr id="7334" name="Freeform 275"/>
              <p:cNvSpPr>
                <a:spLocks/>
              </p:cNvSpPr>
              <p:nvPr/>
            </p:nvSpPr>
            <p:spPr bwMode="auto">
              <a:xfrm>
                <a:off x="7787" y="4935"/>
                <a:ext cx="76" cy="109"/>
              </a:xfrm>
              <a:custGeom>
                <a:avLst/>
                <a:gdLst>
                  <a:gd name="T0" fmla="+- 0 7831 7787"/>
                  <a:gd name="T1" fmla="*/ T0 w 76"/>
                  <a:gd name="T2" fmla="+- 0 4935 4935"/>
                  <a:gd name="T3" fmla="*/ 4935 h 109"/>
                  <a:gd name="T4" fmla="+- 0 7787 7787"/>
                  <a:gd name="T5" fmla="*/ T4 w 76"/>
                  <a:gd name="T6" fmla="+- 0 5022 4935"/>
                  <a:gd name="T7" fmla="*/ 5022 h 109"/>
                  <a:gd name="T8" fmla="+- 0 7820 7787"/>
                  <a:gd name="T9" fmla="*/ T8 w 76"/>
                  <a:gd name="T10" fmla="+- 0 5044 4935"/>
                  <a:gd name="T11" fmla="*/ 5044 h 109"/>
                  <a:gd name="T12" fmla="+- 0 7863 7787"/>
                  <a:gd name="T13" fmla="*/ T12 w 76"/>
                  <a:gd name="T14" fmla="+- 0 4957 4935"/>
                  <a:gd name="T15" fmla="*/ 4957 h 109"/>
                  <a:gd name="T16" fmla="+- 0 7831 7787"/>
                  <a:gd name="T17" fmla="*/ T16 w 76"/>
                  <a:gd name="T18" fmla="+- 0 4935 4935"/>
                  <a:gd name="T19" fmla="*/ 4935 h 109"/>
                </a:gdLst>
                <a:ahLst/>
                <a:cxnLst>
                  <a:cxn ang="0">
                    <a:pos x="T1" y="T3"/>
                  </a:cxn>
                  <a:cxn ang="0">
                    <a:pos x="T5" y="T7"/>
                  </a:cxn>
                  <a:cxn ang="0">
                    <a:pos x="T9" y="T11"/>
                  </a:cxn>
                  <a:cxn ang="0">
                    <a:pos x="T13" y="T15"/>
                  </a:cxn>
                  <a:cxn ang="0">
                    <a:pos x="T17" y="T19"/>
                  </a:cxn>
                </a:cxnLst>
                <a:rect l="0" t="0" r="r" b="b"/>
                <a:pathLst>
                  <a:path w="76" h="109">
                    <a:moveTo>
                      <a:pt x="44" y="0"/>
                    </a:moveTo>
                    <a:lnTo>
                      <a:pt x="0" y="87"/>
                    </a:lnTo>
                    <a:lnTo>
                      <a:pt x="33" y="109"/>
                    </a:lnTo>
                    <a:lnTo>
                      <a:pt x="76" y="22"/>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62" name="Group 272"/>
            <p:cNvGrpSpPr>
              <a:grpSpLocks/>
            </p:cNvGrpSpPr>
            <p:nvPr/>
          </p:nvGrpSpPr>
          <p:grpSpPr bwMode="auto">
            <a:xfrm>
              <a:off x="7744" y="5066"/>
              <a:ext cx="66" cy="77"/>
              <a:chOff x="7744" y="5066"/>
              <a:chExt cx="66" cy="77"/>
            </a:xfrm>
          </p:grpSpPr>
          <p:sp>
            <p:nvSpPr>
              <p:cNvPr id="7333" name="Freeform 273"/>
              <p:cNvSpPr>
                <a:spLocks/>
              </p:cNvSpPr>
              <p:nvPr/>
            </p:nvSpPr>
            <p:spPr bwMode="auto">
              <a:xfrm>
                <a:off x="7744" y="5066"/>
                <a:ext cx="66" cy="77"/>
              </a:xfrm>
              <a:custGeom>
                <a:avLst/>
                <a:gdLst>
                  <a:gd name="T0" fmla="+- 0 7765 7744"/>
                  <a:gd name="T1" fmla="*/ T0 w 66"/>
                  <a:gd name="T2" fmla="+- 0 5066 5066"/>
                  <a:gd name="T3" fmla="*/ 5066 h 77"/>
                  <a:gd name="T4" fmla="+- 0 7744 7744"/>
                  <a:gd name="T5" fmla="*/ T4 w 66"/>
                  <a:gd name="T6" fmla="+- 0 5120 5066"/>
                  <a:gd name="T7" fmla="*/ 5120 h 77"/>
                  <a:gd name="T8" fmla="+- 0 7776 7744"/>
                  <a:gd name="T9" fmla="*/ T8 w 66"/>
                  <a:gd name="T10" fmla="+- 0 5142 5066"/>
                  <a:gd name="T11" fmla="*/ 5142 h 77"/>
                  <a:gd name="T12" fmla="+- 0 7776 7744"/>
                  <a:gd name="T13" fmla="*/ T12 w 66"/>
                  <a:gd name="T14" fmla="+- 0 5131 5066"/>
                  <a:gd name="T15" fmla="*/ 5131 h 77"/>
                  <a:gd name="T16" fmla="+- 0 7809 7744"/>
                  <a:gd name="T17" fmla="*/ T16 w 66"/>
                  <a:gd name="T18" fmla="+- 0 5088 5066"/>
                  <a:gd name="T19" fmla="*/ 5088 h 77"/>
                  <a:gd name="T20" fmla="+- 0 7765 7744"/>
                  <a:gd name="T21" fmla="*/ T20 w 66"/>
                  <a:gd name="T22" fmla="+- 0 5066 5066"/>
                  <a:gd name="T23" fmla="*/ 5066 h 77"/>
                </a:gdLst>
                <a:ahLst/>
                <a:cxnLst>
                  <a:cxn ang="0">
                    <a:pos x="T1" y="T3"/>
                  </a:cxn>
                  <a:cxn ang="0">
                    <a:pos x="T5" y="T7"/>
                  </a:cxn>
                  <a:cxn ang="0">
                    <a:pos x="T9" y="T11"/>
                  </a:cxn>
                  <a:cxn ang="0">
                    <a:pos x="T13" y="T15"/>
                  </a:cxn>
                  <a:cxn ang="0">
                    <a:pos x="T17" y="T19"/>
                  </a:cxn>
                  <a:cxn ang="0">
                    <a:pos x="T21" y="T23"/>
                  </a:cxn>
                </a:cxnLst>
                <a:rect l="0" t="0" r="r" b="b"/>
                <a:pathLst>
                  <a:path w="66" h="77">
                    <a:moveTo>
                      <a:pt x="21" y="0"/>
                    </a:moveTo>
                    <a:lnTo>
                      <a:pt x="0" y="54"/>
                    </a:lnTo>
                    <a:lnTo>
                      <a:pt x="32" y="76"/>
                    </a:lnTo>
                    <a:lnTo>
                      <a:pt x="32" y="65"/>
                    </a:lnTo>
                    <a:lnTo>
                      <a:pt x="65" y="22"/>
                    </a:lnTo>
                    <a:lnTo>
                      <a:pt x="2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63" name="Group 270"/>
            <p:cNvGrpSpPr>
              <a:grpSpLocks/>
            </p:cNvGrpSpPr>
            <p:nvPr/>
          </p:nvGrpSpPr>
          <p:grpSpPr bwMode="auto">
            <a:xfrm>
              <a:off x="7776" y="5131"/>
              <a:ext cx="2" cy="11"/>
              <a:chOff x="7776" y="5131"/>
              <a:chExt cx="2" cy="11"/>
            </a:xfrm>
          </p:grpSpPr>
          <p:sp>
            <p:nvSpPr>
              <p:cNvPr id="7332" name="Freeform 271"/>
              <p:cNvSpPr>
                <a:spLocks/>
              </p:cNvSpPr>
              <p:nvPr/>
            </p:nvSpPr>
            <p:spPr bwMode="auto">
              <a:xfrm>
                <a:off x="7776" y="5131"/>
                <a:ext cx="2" cy="11"/>
              </a:xfrm>
              <a:custGeom>
                <a:avLst/>
                <a:gdLst>
                  <a:gd name="T0" fmla="+- 0 5137 5131"/>
                  <a:gd name="T1" fmla="*/ 5137 h 11"/>
                  <a:gd name="T2" fmla="+- 0 5137 5131"/>
                  <a:gd name="T3" fmla="*/ 5137 h 11"/>
                </a:gdLst>
                <a:ahLst/>
                <a:cxnLst>
                  <a:cxn ang="0">
                    <a:pos x="0" y="T1"/>
                  </a:cxn>
                  <a:cxn ang="0">
                    <a:pos x="0" y="T3"/>
                  </a:cxn>
                </a:cxnLst>
                <a:rect l="0" t="0" r="r" b="b"/>
                <a:pathLst>
                  <a:path h="11">
                    <a:moveTo>
                      <a:pt x="0" y="6"/>
                    </a:moveTo>
                    <a:lnTo>
                      <a:pt x="0" y="6"/>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064" name="Group 268"/>
            <p:cNvGrpSpPr>
              <a:grpSpLocks/>
            </p:cNvGrpSpPr>
            <p:nvPr/>
          </p:nvGrpSpPr>
          <p:grpSpPr bwMode="auto">
            <a:xfrm>
              <a:off x="7657" y="5120"/>
              <a:ext cx="120" cy="153"/>
              <a:chOff x="7657" y="5120"/>
              <a:chExt cx="120" cy="153"/>
            </a:xfrm>
          </p:grpSpPr>
          <p:sp>
            <p:nvSpPr>
              <p:cNvPr id="7331" name="Freeform 269"/>
              <p:cNvSpPr>
                <a:spLocks/>
              </p:cNvSpPr>
              <p:nvPr/>
            </p:nvSpPr>
            <p:spPr bwMode="auto">
              <a:xfrm>
                <a:off x="7657" y="5120"/>
                <a:ext cx="120" cy="153"/>
              </a:xfrm>
              <a:custGeom>
                <a:avLst/>
                <a:gdLst>
                  <a:gd name="T0" fmla="+- 0 7744 7657"/>
                  <a:gd name="T1" fmla="*/ T0 w 120"/>
                  <a:gd name="T2" fmla="+- 0 5120 5120"/>
                  <a:gd name="T3" fmla="*/ 5120 h 153"/>
                  <a:gd name="T4" fmla="+- 0 7657 7657"/>
                  <a:gd name="T5" fmla="*/ T4 w 120"/>
                  <a:gd name="T6" fmla="+- 0 5251 5120"/>
                  <a:gd name="T7" fmla="*/ 5251 h 153"/>
                  <a:gd name="T8" fmla="+- 0 7700 7657"/>
                  <a:gd name="T9" fmla="*/ T8 w 120"/>
                  <a:gd name="T10" fmla="+- 0 5273 5120"/>
                  <a:gd name="T11" fmla="*/ 5273 h 153"/>
                  <a:gd name="T12" fmla="+- 0 7776 7657"/>
                  <a:gd name="T13" fmla="*/ T12 w 120"/>
                  <a:gd name="T14" fmla="+- 0 5142 5120"/>
                  <a:gd name="T15" fmla="*/ 5142 h 153"/>
                  <a:gd name="T16" fmla="+- 0 7744 7657"/>
                  <a:gd name="T17" fmla="*/ T16 w 120"/>
                  <a:gd name="T18" fmla="+- 0 5120 5120"/>
                  <a:gd name="T19" fmla="*/ 5120 h 153"/>
                </a:gdLst>
                <a:ahLst/>
                <a:cxnLst>
                  <a:cxn ang="0">
                    <a:pos x="T1" y="T3"/>
                  </a:cxn>
                  <a:cxn ang="0">
                    <a:pos x="T5" y="T7"/>
                  </a:cxn>
                  <a:cxn ang="0">
                    <a:pos x="T9" y="T11"/>
                  </a:cxn>
                  <a:cxn ang="0">
                    <a:pos x="T13" y="T15"/>
                  </a:cxn>
                  <a:cxn ang="0">
                    <a:pos x="T17" y="T19"/>
                  </a:cxn>
                </a:cxnLst>
                <a:rect l="0" t="0" r="r" b="b"/>
                <a:pathLst>
                  <a:path w="120" h="153">
                    <a:moveTo>
                      <a:pt x="87" y="0"/>
                    </a:moveTo>
                    <a:lnTo>
                      <a:pt x="0" y="131"/>
                    </a:lnTo>
                    <a:lnTo>
                      <a:pt x="43" y="153"/>
                    </a:lnTo>
                    <a:lnTo>
                      <a:pt x="119" y="22"/>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65" name="Group 266"/>
            <p:cNvGrpSpPr>
              <a:grpSpLocks/>
            </p:cNvGrpSpPr>
            <p:nvPr/>
          </p:nvGrpSpPr>
          <p:grpSpPr bwMode="auto">
            <a:xfrm>
              <a:off x="7548" y="5294"/>
              <a:ext cx="131" cy="207"/>
              <a:chOff x="7548" y="5294"/>
              <a:chExt cx="131" cy="207"/>
            </a:xfrm>
          </p:grpSpPr>
          <p:sp>
            <p:nvSpPr>
              <p:cNvPr id="7330" name="Freeform 267"/>
              <p:cNvSpPr>
                <a:spLocks/>
              </p:cNvSpPr>
              <p:nvPr/>
            </p:nvSpPr>
            <p:spPr bwMode="auto">
              <a:xfrm>
                <a:off x="7548" y="5294"/>
                <a:ext cx="131" cy="207"/>
              </a:xfrm>
              <a:custGeom>
                <a:avLst/>
                <a:gdLst>
                  <a:gd name="T0" fmla="+- 0 7635 7548"/>
                  <a:gd name="T1" fmla="*/ T0 w 131"/>
                  <a:gd name="T2" fmla="+- 0 5294 5294"/>
                  <a:gd name="T3" fmla="*/ 5294 h 207"/>
                  <a:gd name="T4" fmla="+- 0 7548 7548"/>
                  <a:gd name="T5" fmla="*/ T4 w 131"/>
                  <a:gd name="T6" fmla="+- 0 5490 5294"/>
                  <a:gd name="T7" fmla="*/ 5490 h 207"/>
                  <a:gd name="T8" fmla="+- 0 7581 7548"/>
                  <a:gd name="T9" fmla="*/ T8 w 131"/>
                  <a:gd name="T10" fmla="+- 0 5501 5294"/>
                  <a:gd name="T11" fmla="*/ 5501 h 207"/>
                  <a:gd name="T12" fmla="+- 0 7679 7548"/>
                  <a:gd name="T13" fmla="*/ T12 w 131"/>
                  <a:gd name="T14" fmla="+- 0 5316 5294"/>
                  <a:gd name="T15" fmla="*/ 5316 h 207"/>
                  <a:gd name="T16" fmla="+- 0 7635 7548"/>
                  <a:gd name="T17" fmla="*/ T16 w 131"/>
                  <a:gd name="T18" fmla="+- 0 5294 5294"/>
                  <a:gd name="T19" fmla="*/ 5294 h 207"/>
                </a:gdLst>
                <a:ahLst/>
                <a:cxnLst>
                  <a:cxn ang="0">
                    <a:pos x="T1" y="T3"/>
                  </a:cxn>
                  <a:cxn ang="0">
                    <a:pos x="T5" y="T7"/>
                  </a:cxn>
                  <a:cxn ang="0">
                    <a:pos x="T9" y="T11"/>
                  </a:cxn>
                  <a:cxn ang="0">
                    <a:pos x="T13" y="T15"/>
                  </a:cxn>
                  <a:cxn ang="0">
                    <a:pos x="T17" y="T19"/>
                  </a:cxn>
                </a:cxnLst>
                <a:rect l="0" t="0" r="r" b="b"/>
                <a:pathLst>
                  <a:path w="131" h="207">
                    <a:moveTo>
                      <a:pt x="87" y="0"/>
                    </a:moveTo>
                    <a:lnTo>
                      <a:pt x="0" y="196"/>
                    </a:lnTo>
                    <a:lnTo>
                      <a:pt x="33" y="207"/>
                    </a:lnTo>
                    <a:lnTo>
                      <a:pt x="131" y="22"/>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66" name="Group 264"/>
            <p:cNvGrpSpPr>
              <a:grpSpLocks/>
            </p:cNvGrpSpPr>
            <p:nvPr/>
          </p:nvGrpSpPr>
          <p:grpSpPr bwMode="auto">
            <a:xfrm>
              <a:off x="7027" y="5751"/>
              <a:ext cx="109" cy="218"/>
              <a:chOff x="7027" y="5751"/>
              <a:chExt cx="109" cy="218"/>
            </a:xfrm>
          </p:grpSpPr>
          <p:sp>
            <p:nvSpPr>
              <p:cNvPr id="7329" name="Freeform 265"/>
              <p:cNvSpPr>
                <a:spLocks/>
              </p:cNvSpPr>
              <p:nvPr/>
            </p:nvSpPr>
            <p:spPr bwMode="auto">
              <a:xfrm>
                <a:off x="7027" y="5751"/>
                <a:ext cx="109" cy="218"/>
              </a:xfrm>
              <a:custGeom>
                <a:avLst/>
                <a:gdLst>
                  <a:gd name="T0" fmla="+- 0 7092 7027"/>
                  <a:gd name="T1" fmla="*/ T0 w 109"/>
                  <a:gd name="T2" fmla="+- 0 5751 5751"/>
                  <a:gd name="T3" fmla="*/ 5751 h 218"/>
                  <a:gd name="T4" fmla="+- 0 7027 7027"/>
                  <a:gd name="T5" fmla="*/ T4 w 109"/>
                  <a:gd name="T6" fmla="+- 0 5958 5751"/>
                  <a:gd name="T7" fmla="*/ 5958 h 218"/>
                  <a:gd name="T8" fmla="+- 0 7070 7027"/>
                  <a:gd name="T9" fmla="*/ T8 w 109"/>
                  <a:gd name="T10" fmla="+- 0 5969 5751"/>
                  <a:gd name="T11" fmla="*/ 5969 h 218"/>
                  <a:gd name="T12" fmla="+- 0 7136 7027"/>
                  <a:gd name="T13" fmla="*/ T12 w 109"/>
                  <a:gd name="T14" fmla="+- 0 5762 5751"/>
                  <a:gd name="T15" fmla="*/ 5762 h 218"/>
                  <a:gd name="T16" fmla="+- 0 7092 7027"/>
                  <a:gd name="T17" fmla="*/ T16 w 109"/>
                  <a:gd name="T18" fmla="+- 0 5751 5751"/>
                  <a:gd name="T19" fmla="*/ 5751 h 218"/>
                </a:gdLst>
                <a:ahLst/>
                <a:cxnLst>
                  <a:cxn ang="0">
                    <a:pos x="T1" y="T3"/>
                  </a:cxn>
                  <a:cxn ang="0">
                    <a:pos x="T5" y="T7"/>
                  </a:cxn>
                  <a:cxn ang="0">
                    <a:pos x="T9" y="T11"/>
                  </a:cxn>
                  <a:cxn ang="0">
                    <a:pos x="T13" y="T15"/>
                  </a:cxn>
                  <a:cxn ang="0">
                    <a:pos x="T17" y="T19"/>
                  </a:cxn>
                </a:cxnLst>
                <a:rect l="0" t="0" r="r" b="b"/>
                <a:pathLst>
                  <a:path w="109" h="218">
                    <a:moveTo>
                      <a:pt x="65" y="0"/>
                    </a:moveTo>
                    <a:lnTo>
                      <a:pt x="0" y="207"/>
                    </a:lnTo>
                    <a:lnTo>
                      <a:pt x="43" y="218"/>
                    </a:lnTo>
                    <a:lnTo>
                      <a:pt x="109" y="11"/>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67" name="Group 262"/>
            <p:cNvGrpSpPr>
              <a:grpSpLocks/>
            </p:cNvGrpSpPr>
            <p:nvPr/>
          </p:nvGrpSpPr>
          <p:grpSpPr bwMode="auto">
            <a:xfrm>
              <a:off x="6984" y="6078"/>
              <a:ext cx="55" cy="44"/>
              <a:chOff x="6984" y="6078"/>
              <a:chExt cx="55" cy="44"/>
            </a:xfrm>
          </p:grpSpPr>
          <p:sp>
            <p:nvSpPr>
              <p:cNvPr id="7328" name="Freeform 263"/>
              <p:cNvSpPr>
                <a:spLocks/>
              </p:cNvSpPr>
              <p:nvPr/>
            </p:nvSpPr>
            <p:spPr bwMode="auto">
              <a:xfrm>
                <a:off x="6984" y="6078"/>
                <a:ext cx="55" cy="44"/>
              </a:xfrm>
              <a:custGeom>
                <a:avLst/>
                <a:gdLst>
                  <a:gd name="T0" fmla="+- 0 6994 6984"/>
                  <a:gd name="T1" fmla="*/ T0 w 55"/>
                  <a:gd name="T2" fmla="+- 0 6078 6078"/>
                  <a:gd name="T3" fmla="*/ 6078 h 44"/>
                  <a:gd name="T4" fmla="+- 0 6984 6984"/>
                  <a:gd name="T5" fmla="*/ T4 w 55"/>
                  <a:gd name="T6" fmla="+- 0 6110 6078"/>
                  <a:gd name="T7" fmla="*/ 6110 h 44"/>
                  <a:gd name="T8" fmla="+- 0 7027 6984"/>
                  <a:gd name="T9" fmla="*/ T8 w 55"/>
                  <a:gd name="T10" fmla="+- 0 6121 6078"/>
                  <a:gd name="T11" fmla="*/ 6121 h 44"/>
                  <a:gd name="T12" fmla="+- 0 7038 6984"/>
                  <a:gd name="T13" fmla="*/ T12 w 55"/>
                  <a:gd name="T14" fmla="+- 0 6088 6078"/>
                  <a:gd name="T15" fmla="*/ 6088 h 44"/>
                  <a:gd name="T16" fmla="+- 0 6994 6984"/>
                  <a:gd name="T17" fmla="*/ T16 w 55"/>
                  <a:gd name="T18" fmla="+- 0 6078 6078"/>
                  <a:gd name="T19" fmla="*/ 6078 h 44"/>
                </a:gdLst>
                <a:ahLst/>
                <a:cxnLst>
                  <a:cxn ang="0">
                    <a:pos x="T1" y="T3"/>
                  </a:cxn>
                  <a:cxn ang="0">
                    <a:pos x="T5" y="T7"/>
                  </a:cxn>
                  <a:cxn ang="0">
                    <a:pos x="T9" y="T11"/>
                  </a:cxn>
                  <a:cxn ang="0">
                    <a:pos x="T13" y="T15"/>
                  </a:cxn>
                  <a:cxn ang="0">
                    <a:pos x="T17" y="T19"/>
                  </a:cxn>
                </a:cxnLst>
                <a:rect l="0" t="0" r="r" b="b"/>
                <a:pathLst>
                  <a:path w="55" h="44">
                    <a:moveTo>
                      <a:pt x="10" y="0"/>
                    </a:moveTo>
                    <a:lnTo>
                      <a:pt x="0" y="32"/>
                    </a:lnTo>
                    <a:lnTo>
                      <a:pt x="43" y="43"/>
                    </a:lnTo>
                    <a:lnTo>
                      <a:pt x="54" y="10"/>
                    </a:lnTo>
                    <a:lnTo>
                      <a:pt x="1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68" name="Group 260"/>
            <p:cNvGrpSpPr>
              <a:grpSpLocks/>
            </p:cNvGrpSpPr>
            <p:nvPr/>
          </p:nvGrpSpPr>
          <p:grpSpPr bwMode="auto">
            <a:xfrm>
              <a:off x="7027" y="6121"/>
              <a:ext cx="2" cy="11"/>
              <a:chOff x="7027" y="6121"/>
              <a:chExt cx="2" cy="11"/>
            </a:xfrm>
          </p:grpSpPr>
          <p:sp>
            <p:nvSpPr>
              <p:cNvPr id="7327" name="Freeform 261"/>
              <p:cNvSpPr>
                <a:spLocks/>
              </p:cNvSpPr>
              <p:nvPr/>
            </p:nvSpPr>
            <p:spPr bwMode="auto">
              <a:xfrm>
                <a:off x="7027" y="6121"/>
                <a:ext cx="2" cy="11"/>
              </a:xfrm>
              <a:custGeom>
                <a:avLst/>
                <a:gdLst>
                  <a:gd name="T0" fmla="+- 0 6126 6121"/>
                  <a:gd name="T1" fmla="*/ 6126 h 11"/>
                  <a:gd name="T2" fmla="+- 0 6126 6121"/>
                  <a:gd name="T3" fmla="*/ 6126 h 11"/>
                </a:gdLst>
                <a:ahLst/>
                <a:cxnLst>
                  <a:cxn ang="0">
                    <a:pos x="0" y="T1"/>
                  </a:cxn>
                  <a:cxn ang="0">
                    <a:pos x="0" y="T3"/>
                  </a:cxn>
                </a:cxnLst>
                <a:rect l="0" t="0" r="r" b="b"/>
                <a:pathLst>
                  <a:path h="11">
                    <a:moveTo>
                      <a:pt x="0" y="5"/>
                    </a:moveTo>
                    <a:lnTo>
                      <a:pt x="0" y="5"/>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069" name="Group 258"/>
            <p:cNvGrpSpPr>
              <a:grpSpLocks/>
            </p:cNvGrpSpPr>
            <p:nvPr/>
          </p:nvGrpSpPr>
          <p:grpSpPr bwMode="auto">
            <a:xfrm>
              <a:off x="6929" y="6110"/>
              <a:ext cx="98" cy="185"/>
              <a:chOff x="6929" y="6110"/>
              <a:chExt cx="98" cy="185"/>
            </a:xfrm>
          </p:grpSpPr>
          <p:sp>
            <p:nvSpPr>
              <p:cNvPr id="7326" name="Freeform 259"/>
              <p:cNvSpPr>
                <a:spLocks/>
              </p:cNvSpPr>
              <p:nvPr/>
            </p:nvSpPr>
            <p:spPr bwMode="auto">
              <a:xfrm>
                <a:off x="6929" y="6110"/>
                <a:ext cx="98" cy="185"/>
              </a:xfrm>
              <a:custGeom>
                <a:avLst/>
                <a:gdLst>
                  <a:gd name="T0" fmla="+- 0 6984 6929"/>
                  <a:gd name="T1" fmla="*/ T0 w 98"/>
                  <a:gd name="T2" fmla="+- 0 6110 6110"/>
                  <a:gd name="T3" fmla="*/ 6110 h 185"/>
                  <a:gd name="T4" fmla="+- 0 6929 6929"/>
                  <a:gd name="T5" fmla="*/ T4 w 98"/>
                  <a:gd name="T6" fmla="+- 0 6284 6110"/>
                  <a:gd name="T7" fmla="*/ 6284 h 185"/>
                  <a:gd name="T8" fmla="+- 0 6973 6929"/>
                  <a:gd name="T9" fmla="*/ T8 w 98"/>
                  <a:gd name="T10" fmla="+- 0 6295 6110"/>
                  <a:gd name="T11" fmla="*/ 6295 h 185"/>
                  <a:gd name="T12" fmla="+- 0 7027 6929"/>
                  <a:gd name="T13" fmla="*/ T12 w 98"/>
                  <a:gd name="T14" fmla="+- 0 6121 6110"/>
                  <a:gd name="T15" fmla="*/ 6121 h 185"/>
                  <a:gd name="T16" fmla="+- 0 6984 6929"/>
                  <a:gd name="T17" fmla="*/ T16 w 98"/>
                  <a:gd name="T18" fmla="+- 0 6110 6110"/>
                  <a:gd name="T19" fmla="*/ 6110 h 185"/>
                </a:gdLst>
                <a:ahLst/>
                <a:cxnLst>
                  <a:cxn ang="0">
                    <a:pos x="T1" y="T3"/>
                  </a:cxn>
                  <a:cxn ang="0">
                    <a:pos x="T5" y="T7"/>
                  </a:cxn>
                  <a:cxn ang="0">
                    <a:pos x="T9" y="T11"/>
                  </a:cxn>
                  <a:cxn ang="0">
                    <a:pos x="T13" y="T15"/>
                  </a:cxn>
                  <a:cxn ang="0">
                    <a:pos x="T17" y="T19"/>
                  </a:cxn>
                </a:cxnLst>
                <a:rect l="0" t="0" r="r" b="b"/>
                <a:pathLst>
                  <a:path w="98" h="185">
                    <a:moveTo>
                      <a:pt x="55" y="0"/>
                    </a:moveTo>
                    <a:lnTo>
                      <a:pt x="0" y="174"/>
                    </a:lnTo>
                    <a:lnTo>
                      <a:pt x="44" y="185"/>
                    </a:lnTo>
                    <a:lnTo>
                      <a:pt x="98" y="11"/>
                    </a:lnTo>
                    <a:lnTo>
                      <a:pt x="5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70" name="Group 256"/>
            <p:cNvGrpSpPr>
              <a:grpSpLocks/>
            </p:cNvGrpSpPr>
            <p:nvPr/>
          </p:nvGrpSpPr>
          <p:grpSpPr bwMode="auto">
            <a:xfrm>
              <a:off x="6886" y="6415"/>
              <a:ext cx="55" cy="120"/>
              <a:chOff x="6886" y="6415"/>
              <a:chExt cx="55" cy="120"/>
            </a:xfrm>
          </p:grpSpPr>
          <p:sp>
            <p:nvSpPr>
              <p:cNvPr id="7325" name="Freeform 257"/>
              <p:cNvSpPr>
                <a:spLocks/>
              </p:cNvSpPr>
              <p:nvPr/>
            </p:nvSpPr>
            <p:spPr bwMode="auto">
              <a:xfrm>
                <a:off x="6886" y="6415"/>
                <a:ext cx="55" cy="120"/>
              </a:xfrm>
              <a:custGeom>
                <a:avLst/>
                <a:gdLst>
                  <a:gd name="T0" fmla="+- 0 6897 6886"/>
                  <a:gd name="T1" fmla="*/ T0 w 55"/>
                  <a:gd name="T2" fmla="+- 0 6415 6415"/>
                  <a:gd name="T3" fmla="*/ 6415 h 120"/>
                  <a:gd name="T4" fmla="+- 0 6886 6886"/>
                  <a:gd name="T5" fmla="*/ T4 w 55"/>
                  <a:gd name="T6" fmla="+- 0 6524 6415"/>
                  <a:gd name="T7" fmla="*/ 6524 h 120"/>
                  <a:gd name="T8" fmla="+- 0 6886 6886"/>
                  <a:gd name="T9" fmla="*/ T8 w 55"/>
                  <a:gd name="T10" fmla="+- 0 6534 6415"/>
                  <a:gd name="T11" fmla="*/ 6534 h 120"/>
                  <a:gd name="T12" fmla="+- 0 6929 6886"/>
                  <a:gd name="T13" fmla="*/ T12 w 55"/>
                  <a:gd name="T14" fmla="+- 0 6534 6415"/>
                  <a:gd name="T15" fmla="*/ 6534 h 120"/>
                  <a:gd name="T16" fmla="+- 0 6940 6886"/>
                  <a:gd name="T17" fmla="*/ T16 w 55"/>
                  <a:gd name="T18" fmla="+- 0 6426 6415"/>
                  <a:gd name="T19" fmla="*/ 6426 h 120"/>
                  <a:gd name="T20" fmla="+- 0 6897 6886"/>
                  <a:gd name="T21" fmla="*/ T20 w 55"/>
                  <a:gd name="T22" fmla="+- 0 6415 6415"/>
                  <a:gd name="T23" fmla="*/ 6415 h 120"/>
                </a:gdLst>
                <a:ahLst/>
                <a:cxnLst>
                  <a:cxn ang="0">
                    <a:pos x="T1" y="T3"/>
                  </a:cxn>
                  <a:cxn ang="0">
                    <a:pos x="T5" y="T7"/>
                  </a:cxn>
                  <a:cxn ang="0">
                    <a:pos x="T9" y="T11"/>
                  </a:cxn>
                  <a:cxn ang="0">
                    <a:pos x="T13" y="T15"/>
                  </a:cxn>
                  <a:cxn ang="0">
                    <a:pos x="T17" y="T19"/>
                  </a:cxn>
                  <a:cxn ang="0">
                    <a:pos x="T21" y="T23"/>
                  </a:cxn>
                </a:cxnLst>
                <a:rect l="0" t="0" r="r" b="b"/>
                <a:pathLst>
                  <a:path w="55" h="120">
                    <a:moveTo>
                      <a:pt x="11" y="0"/>
                    </a:moveTo>
                    <a:lnTo>
                      <a:pt x="0" y="109"/>
                    </a:lnTo>
                    <a:lnTo>
                      <a:pt x="0" y="119"/>
                    </a:lnTo>
                    <a:lnTo>
                      <a:pt x="43" y="119"/>
                    </a:lnTo>
                    <a:lnTo>
                      <a:pt x="54" y="11"/>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71" name="Group 254"/>
            <p:cNvGrpSpPr>
              <a:grpSpLocks/>
            </p:cNvGrpSpPr>
            <p:nvPr/>
          </p:nvGrpSpPr>
          <p:grpSpPr bwMode="auto">
            <a:xfrm>
              <a:off x="6886" y="6524"/>
              <a:ext cx="2" cy="11"/>
              <a:chOff x="6886" y="6524"/>
              <a:chExt cx="2" cy="11"/>
            </a:xfrm>
          </p:grpSpPr>
          <p:sp>
            <p:nvSpPr>
              <p:cNvPr id="7324" name="Freeform 255"/>
              <p:cNvSpPr>
                <a:spLocks/>
              </p:cNvSpPr>
              <p:nvPr/>
            </p:nvSpPr>
            <p:spPr bwMode="auto">
              <a:xfrm>
                <a:off x="6886" y="6524"/>
                <a:ext cx="2" cy="11"/>
              </a:xfrm>
              <a:custGeom>
                <a:avLst/>
                <a:gdLst>
                  <a:gd name="T0" fmla="+- 0 6529 6524"/>
                  <a:gd name="T1" fmla="*/ 6529 h 11"/>
                  <a:gd name="T2" fmla="+- 0 6529 6524"/>
                  <a:gd name="T3" fmla="*/ 6529 h 11"/>
                </a:gdLst>
                <a:ahLst/>
                <a:cxnLst>
                  <a:cxn ang="0">
                    <a:pos x="0" y="T1"/>
                  </a:cxn>
                  <a:cxn ang="0">
                    <a:pos x="0" y="T3"/>
                  </a:cxn>
                </a:cxnLst>
                <a:rect l="0" t="0" r="r" b="b"/>
                <a:pathLst>
                  <a:path h="11">
                    <a:moveTo>
                      <a:pt x="0" y="5"/>
                    </a:moveTo>
                    <a:lnTo>
                      <a:pt x="0" y="5"/>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072" name="Group 252"/>
            <p:cNvGrpSpPr>
              <a:grpSpLocks/>
            </p:cNvGrpSpPr>
            <p:nvPr/>
          </p:nvGrpSpPr>
          <p:grpSpPr bwMode="auto">
            <a:xfrm>
              <a:off x="6875" y="6534"/>
              <a:ext cx="55" cy="109"/>
              <a:chOff x="6875" y="6534"/>
              <a:chExt cx="55" cy="109"/>
            </a:xfrm>
          </p:grpSpPr>
          <p:sp>
            <p:nvSpPr>
              <p:cNvPr id="7323" name="Freeform 253"/>
              <p:cNvSpPr>
                <a:spLocks/>
              </p:cNvSpPr>
              <p:nvPr/>
            </p:nvSpPr>
            <p:spPr bwMode="auto">
              <a:xfrm>
                <a:off x="6875" y="6534"/>
                <a:ext cx="55" cy="109"/>
              </a:xfrm>
              <a:custGeom>
                <a:avLst/>
                <a:gdLst>
                  <a:gd name="T0" fmla="+- 0 6929 6875"/>
                  <a:gd name="T1" fmla="*/ T0 w 55"/>
                  <a:gd name="T2" fmla="+- 0 6534 6534"/>
                  <a:gd name="T3" fmla="*/ 6534 h 109"/>
                  <a:gd name="T4" fmla="+- 0 6886 6875"/>
                  <a:gd name="T5" fmla="*/ T4 w 55"/>
                  <a:gd name="T6" fmla="+- 0 6534 6534"/>
                  <a:gd name="T7" fmla="*/ 6534 h 109"/>
                  <a:gd name="T8" fmla="+- 0 6875 6875"/>
                  <a:gd name="T9" fmla="*/ T8 w 55"/>
                  <a:gd name="T10" fmla="+- 0 6632 6534"/>
                  <a:gd name="T11" fmla="*/ 6632 h 109"/>
                  <a:gd name="T12" fmla="+- 0 6918 6875"/>
                  <a:gd name="T13" fmla="*/ T12 w 55"/>
                  <a:gd name="T14" fmla="+- 0 6643 6534"/>
                  <a:gd name="T15" fmla="*/ 6643 h 109"/>
                  <a:gd name="T16" fmla="+- 0 6929 6875"/>
                  <a:gd name="T17" fmla="*/ T16 w 55"/>
                  <a:gd name="T18" fmla="+- 0 6534 6534"/>
                  <a:gd name="T19" fmla="*/ 6534 h 109"/>
                </a:gdLst>
                <a:ahLst/>
                <a:cxnLst>
                  <a:cxn ang="0">
                    <a:pos x="T1" y="T3"/>
                  </a:cxn>
                  <a:cxn ang="0">
                    <a:pos x="T5" y="T7"/>
                  </a:cxn>
                  <a:cxn ang="0">
                    <a:pos x="T9" y="T11"/>
                  </a:cxn>
                  <a:cxn ang="0">
                    <a:pos x="T13" y="T15"/>
                  </a:cxn>
                  <a:cxn ang="0">
                    <a:pos x="T17" y="T19"/>
                  </a:cxn>
                </a:cxnLst>
                <a:rect l="0" t="0" r="r" b="b"/>
                <a:pathLst>
                  <a:path w="55" h="109">
                    <a:moveTo>
                      <a:pt x="54" y="0"/>
                    </a:moveTo>
                    <a:lnTo>
                      <a:pt x="11" y="0"/>
                    </a:lnTo>
                    <a:lnTo>
                      <a:pt x="0" y="98"/>
                    </a:lnTo>
                    <a:lnTo>
                      <a:pt x="43" y="109"/>
                    </a:lnTo>
                    <a:lnTo>
                      <a:pt x="5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73" name="Group 250"/>
            <p:cNvGrpSpPr>
              <a:grpSpLocks/>
            </p:cNvGrpSpPr>
            <p:nvPr/>
          </p:nvGrpSpPr>
          <p:grpSpPr bwMode="auto">
            <a:xfrm>
              <a:off x="6897" y="6763"/>
              <a:ext cx="2" cy="196"/>
              <a:chOff x="6897" y="6763"/>
              <a:chExt cx="2" cy="196"/>
            </a:xfrm>
          </p:grpSpPr>
          <p:sp>
            <p:nvSpPr>
              <p:cNvPr id="7322" name="Freeform 251"/>
              <p:cNvSpPr>
                <a:spLocks/>
              </p:cNvSpPr>
              <p:nvPr/>
            </p:nvSpPr>
            <p:spPr bwMode="auto">
              <a:xfrm>
                <a:off x="6897" y="6763"/>
                <a:ext cx="2" cy="196"/>
              </a:xfrm>
              <a:custGeom>
                <a:avLst/>
                <a:gdLst>
                  <a:gd name="T0" fmla="+- 0 6763 6763"/>
                  <a:gd name="T1" fmla="*/ 6763 h 196"/>
                  <a:gd name="T2" fmla="+- 0 6959 6763"/>
                  <a:gd name="T3" fmla="*/ 6959 h 196"/>
                </a:gdLst>
                <a:ahLst/>
                <a:cxnLst>
                  <a:cxn ang="0">
                    <a:pos x="0" y="T1"/>
                  </a:cxn>
                  <a:cxn ang="0">
                    <a:pos x="0" y="T3"/>
                  </a:cxn>
                </a:cxnLst>
                <a:rect l="0" t="0" r="r" b="b"/>
                <a:pathLst>
                  <a:path h="196">
                    <a:moveTo>
                      <a:pt x="0" y="0"/>
                    </a:moveTo>
                    <a:lnTo>
                      <a:pt x="0" y="196"/>
                    </a:lnTo>
                  </a:path>
                </a:pathLst>
              </a:custGeom>
              <a:noFill/>
              <a:ln w="28892">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074" name="Group 248"/>
            <p:cNvGrpSpPr>
              <a:grpSpLocks/>
            </p:cNvGrpSpPr>
            <p:nvPr/>
          </p:nvGrpSpPr>
          <p:grpSpPr bwMode="auto">
            <a:xfrm>
              <a:off x="6180" y="5827"/>
              <a:ext cx="131" cy="218"/>
              <a:chOff x="6180" y="5827"/>
              <a:chExt cx="131" cy="218"/>
            </a:xfrm>
          </p:grpSpPr>
          <p:sp>
            <p:nvSpPr>
              <p:cNvPr id="7321" name="Freeform 249"/>
              <p:cNvSpPr>
                <a:spLocks/>
              </p:cNvSpPr>
              <p:nvPr/>
            </p:nvSpPr>
            <p:spPr bwMode="auto">
              <a:xfrm>
                <a:off x="6180" y="5827"/>
                <a:ext cx="131" cy="218"/>
              </a:xfrm>
              <a:custGeom>
                <a:avLst/>
                <a:gdLst>
                  <a:gd name="T0" fmla="+- 0 6223 6180"/>
                  <a:gd name="T1" fmla="*/ T0 w 131"/>
                  <a:gd name="T2" fmla="+- 0 5827 5827"/>
                  <a:gd name="T3" fmla="*/ 5827 h 218"/>
                  <a:gd name="T4" fmla="+- 0 6180 6180"/>
                  <a:gd name="T5" fmla="*/ T4 w 131"/>
                  <a:gd name="T6" fmla="+- 0 5849 5827"/>
                  <a:gd name="T7" fmla="*/ 5849 h 218"/>
                  <a:gd name="T8" fmla="+- 0 6267 6180"/>
                  <a:gd name="T9" fmla="*/ T8 w 131"/>
                  <a:gd name="T10" fmla="+- 0 6045 5827"/>
                  <a:gd name="T11" fmla="*/ 6045 h 218"/>
                  <a:gd name="T12" fmla="+- 0 6310 6180"/>
                  <a:gd name="T13" fmla="*/ T12 w 131"/>
                  <a:gd name="T14" fmla="+- 0 6023 5827"/>
                  <a:gd name="T15" fmla="*/ 6023 h 218"/>
                  <a:gd name="T16" fmla="+- 0 6223 6180"/>
                  <a:gd name="T17" fmla="*/ T16 w 131"/>
                  <a:gd name="T18" fmla="+- 0 5827 5827"/>
                  <a:gd name="T19" fmla="*/ 5827 h 218"/>
                </a:gdLst>
                <a:ahLst/>
                <a:cxnLst>
                  <a:cxn ang="0">
                    <a:pos x="T1" y="T3"/>
                  </a:cxn>
                  <a:cxn ang="0">
                    <a:pos x="T5" y="T7"/>
                  </a:cxn>
                  <a:cxn ang="0">
                    <a:pos x="T9" y="T11"/>
                  </a:cxn>
                  <a:cxn ang="0">
                    <a:pos x="T13" y="T15"/>
                  </a:cxn>
                  <a:cxn ang="0">
                    <a:pos x="T17" y="T19"/>
                  </a:cxn>
                </a:cxnLst>
                <a:rect l="0" t="0" r="r" b="b"/>
                <a:pathLst>
                  <a:path w="131" h="218">
                    <a:moveTo>
                      <a:pt x="43" y="0"/>
                    </a:moveTo>
                    <a:lnTo>
                      <a:pt x="0" y="22"/>
                    </a:lnTo>
                    <a:lnTo>
                      <a:pt x="87" y="218"/>
                    </a:lnTo>
                    <a:lnTo>
                      <a:pt x="130" y="196"/>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75" name="Group 246"/>
            <p:cNvGrpSpPr>
              <a:grpSpLocks/>
            </p:cNvGrpSpPr>
            <p:nvPr/>
          </p:nvGrpSpPr>
          <p:grpSpPr bwMode="auto">
            <a:xfrm>
              <a:off x="6300" y="6154"/>
              <a:ext cx="66" cy="88"/>
              <a:chOff x="6300" y="6154"/>
              <a:chExt cx="66" cy="88"/>
            </a:xfrm>
          </p:grpSpPr>
          <p:sp>
            <p:nvSpPr>
              <p:cNvPr id="7320" name="Freeform 247"/>
              <p:cNvSpPr>
                <a:spLocks/>
              </p:cNvSpPr>
              <p:nvPr/>
            </p:nvSpPr>
            <p:spPr bwMode="auto">
              <a:xfrm>
                <a:off x="6300" y="6154"/>
                <a:ext cx="66" cy="88"/>
              </a:xfrm>
              <a:custGeom>
                <a:avLst/>
                <a:gdLst>
                  <a:gd name="T0" fmla="+- 0 6343 6300"/>
                  <a:gd name="T1" fmla="*/ T0 w 66"/>
                  <a:gd name="T2" fmla="+- 0 6154 6154"/>
                  <a:gd name="T3" fmla="*/ 6154 h 88"/>
                  <a:gd name="T4" fmla="+- 0 6300 6300"/>
                  <a:gd name="T5" fmla="*/ T4 w 66"/>
                  <a:gd name="T6" fmla="+- 0 6164 6154"/>
                  <a:gd name="T7" fmla="*/ 6164 h 88"/>
                  <a:gd name="T8" fmla="+- 0 6321 6300"/>
                  <a:gd name="T9" fmla="*/ T8 w 66"/>
                  <a:gd name="T10" fmla="+- 0 6241 6154"/>
                  <a:gd name="T11" fmla="*/ 6241 h 88"/>
                  <a:gd name="T12" fmla="+- 0 6365 6300"/>
                  <a:gd name="T13" fmla="*/ T12 w 66"/>
                  <a:gd name="T14" fmla="+- 0 6230 6154"/>
                  <a:gd name="T15" fmla="*/ 6230 h 88"/>
                  <a:gd name="T16" fmla="+- 0 6343 6300"/>
                  <a:gd name="T17" fmla="*/ T16 w 66"/>
                  <a:gd name="T18" fmla="+- 0 6154 6154"/>
                  <a:gd name="T19" fmla="*/ 6154 h 88"/>
                </a:gdLst>
                <a:ahLst/>
                <a:cxnLst>
                  <a:cxn ang="0">
                    <a:pos x="T1" y="T3"/>
                  </a:cxn>
                  <a:cxn ang="0">
                    <a:pos x="T5" y="T7"/>
                  </a:cxn>
                  <a:cxn ang="0">
                    <a:pos x="T9" y="T11"/>
                  </a:cxn>
                  <a:cxn ang="0">
                    <a:pos x="T13" y="T15"/>
                  </a:cxn>
                  <a:cxn ang="0">
                    <a:pos x="T17" y="T19"/>
                  </a:cxn>
                </a:cxnLst>
                <a:rect l="0" t="0" r="r" b="b"/>
                <a:pathLst>
                  <a:path w="66" h="88">
                    <a:moveTo>
                      <a:pt x="43" y="0"/>
                    </a:moveTo>
                    <a:lnTo>
                      <a:pt x="0" y="10"/>
                    </a:lnTo>
                    <a:lnTo>
                      <a:pt x="21" y="87"/>
                    </a:lnTo>
                    <a:lnTo>
                      <a:pt x="65" y="76"/>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76" name="Group 244"/>
            <p:cNvGrpSpPr>
              <a:grpSpLocks/>
            </p:cNvGrpSpPr>
            <p:nvPr/>
          </p:nvGrpSpPr>
          <p:grpSpPr bwMode="auto">
            <a:xfrm>
              <a:off x="6365" y="6230"/>
              <a:ext cx="2" cy="2"/>
              <a:chOff x="6365" y="6230"/>
              <a:chExt cx="2" cy="2"/>
            </a:xfrm>
          </p:grpSpPr>
          <p:sp>
            <p:nvSpPr>
              <p:cNvPr id="7319" name="Freeform 245"/>
              <p:cNvSpPr>
                <a:spLocks/>
              </p:cNvSpPr>
              <p:nvPr/>
            </p:nvSpPr>
            <p:spPr bwMode="auto">
              <a:xfrm>
                <a:off x="6365" y="6230"/>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77" name="Group 242"/>
            <p:cNvGrpSpPr>
              <a:grpSpLocks/>
            </p:cNvGrpSpPr>
            <p:nvPr/>
          </p:nvGrpSpPr>
          <p:grpSpPr bwMode="auto">
            <a:xfrm>
              <a:off x="6343" y="6230"/>
              <a:ext cx="2" cy="153"/>
              <a:chOff x="6343" y="6230"/>
              <a:chExt cx="2" cy="153"/>
            </a:xfrm>
          </p:grpSpPr>
          <p:sp>
            <p:nvSpPr>
              <p:cNvPr id="7318" name="Freeform 243"/>
              <p:cNvSpPr>
                <a:spLocks/>
              </p:cNvSpPr>
              <p:nvPr/>
            </p:nvSpPr>
            <p:spPr bwMode="auto">
              <a:xfrm>
                <a:off x="6343" y="6230"/>
                <a:ext cx="2" cy="153"/>
              </a:xfrm>
              <a:custGeom>
                <a:avLst/>
                <a:gdLst>
                  <a:gd name="T0" fmla="+- 0 6230 6230"/>
                  <a:gd name="T1" fmla="*/ 6230 h 153"/>
                  <a:gd name="T2" fmla="+- 0 6382 6230"/>
                  <a:gd name="T3" fmla="*/ 6382 h 153"/>
                </a:gdLst>
                <a:ahLst/>
                <a:cxnLst>
                  <a:cxn ang="0">
                    <a:pos x="0" y="T1"/>
                  </a:cxn>
                  <a:cxn ang="0">
                    <a:pos x="0" y="T3"/>
                  </a:cxn>
                </a:cxnLst>
                <a:rect l="0" t="0" r="r" b="b"/>
                <a:pathLst>
                  <a:path h="153">
                    <a:moveTo>
                      <a:pt x="0" y="0"/>
                    </a:moveTo>
                    <a:lnTo>
                      <a:pt x="0" y="152"/>
                    </a:lnTo>
                  </a:path>
                </a:pathLst>
              </a:custGeom>
              <a:noFill/>
              <a:ln w="28892">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078" name="Group 240"/>
            <p:cNvGrpSpPr>
              <a:grpSpLocks/>
            </p:cNvGrpSpPr>
            <p:nvPr/>
          </p:nvGrpSpPr>
          <p:grpSpPr bwMode="auto">
            <a:xfrm>
              <a:off x="6300" y="6502"/>
              <a:ext cx="55" cy="99"/>
              <a:chOff x="6300" y="6502"/>
              <a:chExt cx="55" cy="99"/>
            </a:xfrm>
          </p:grpSpPr>
          <p:sp>
            <p:nvSpPr>
              <p:cNvPr id="7317" name="Freeform 241"/>
              <p:cNvSpPr>
                <a:spLocks/>
              </p:cNvSpPr>
              <p:nvPr/>
            </p:nvSpPr>
            <p:spPr bwMode="auto">
              <a:xfrm>
                <a:off x="6300" y="6502"/>
                <a:ext cx="55" cy="99"/>
              </a:xfrm>
              <a:custGeom>
                <a:avLst/>
                <a:gdLst>
                  <a:gd name="T0" fmla="+- 0 6310 6300"/>
                  <a:gd name="T1" fmla="*/ T0 w 55"/>
                  <a:gd name="T2" fmla="+- 0 6502 6502"/>
                  <a:gd name="T3" fmla="*/ 6502 h 99"/>
                  <a:gd name="T4" fmla="+- 0 6300 6300"/>
                  <a:gd name="T5" fmla="*/ T4 w 55"/>
                  <a:gd name="T6" fmla="+- 0 6600 6502"/>
                  <a:gd name="T7" fmla="*/ 6600 h 99"/>
                  <a:gd name="T8" fmla="+- 0 6343 6300"/>
                  <a:gd name="T9" fmla="*/ T8 w 55"/>
                  <a:gd name="T10" fmla="+- 0 6600 6502"/>
                  <a:gd name="T11" fmla="*/ 6600 h 99"/>
                  <a:gd name="T12" fmla="+- 0 6354 6300"/>
                  <a:gd name="T13" fmla="*/ T12 w 55"/>
                  <a:gd name="T14" fmla="+- 0 6512 6502"/>
                  <a:gd name="T15" fmla="*/ 6512 h 99"/>
                  <a:gd name="T16" fmla="+- 0 6310 6300"/>
                  <a:gd name="T17" fmla="*/ T16 w 55"/>
                  <a:gd name="T18" fmla="+- 0 6502 6502"/>
                  <a:gd name="T19" fmla="*/ 6502 h 99"/>
                </a:gdLst>
                <a:ahLst/>
                <a:cxnLst>
                  <a:cxn ang="0">
                    <a:pos x="T1" y="T3"/>
                  </a:cxn>
                  <a:cxn ang="0">
                    <a:pos x="T5" y="T7"/>
                  </a:cxn>
                  <a:cxn ang="0">
                    <a:pos x="T9" y="T11"/>
                  </a:cxn>
                  <a:cxn ang="0">
                    <a:pos x="T13" y="T15"/>
                  </a:cxn>
                  <a:cxn ang="0">
                    <a:pos x="T17" y="T19"/>
                  </a:cxn>
                </a:cxnLst>
                <a:rect l="0" t="0" r="r" b="b"/>
                <a:pathLst>
                  <a:path w="55" h="99">
                    <a:moveTo>
                      <a:pt x="10" y="0"/>
                    </a:moveTo>
                    <a:lnTo>
                      <a:pt x="0" y="98"/>
                    </a:lnTo>
                    <a:lnTo>
                      <a:pt x="43" y="98"/>
                    </a:lnTo>
                    <a:lnTo>
                      <a:pt x="54" y="10"/>
                    </a:lnTo>
                    <a:lnTo>
                      <a:pt x="1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79" name="Group 238"/>
            <p:cNvGrpSpPr>
              <a:grpSpLocks/>
            </p:cNvGrpSpPr>
            <p:nvPr/>
          </p:nvGrpSpPr>
          <p:grpSpPr bwMode="auto">
            <a:xfrm>
              <a:off x="6300" y="6600"/>
              <a:ext cx="2" cy="2"/>
              <a:chOff x="6300" y="6600"/>
              <a:chExt cx="2" cy="2"/>
            </a:xfrm>
          </p:grpSpPr>
          <p:sp>
            <p:nvSpPr>
              <p:cNvPr id="7316" name="Freeform 239"/>
              <p:cNvSpPr>
                <a:spLocks/>
              </p:cNvSpPr>
              <p:nvPr/>
            </p:nvSpPr>
            <p:spPr bwMode="auto">
              <a:xfrm>
                <a:off x="6300" y="6600"/>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80" name="Group 236"/>
            <p:cNvGrpSpPr>
              <a:grpSpLocks/>
            </p:cNvGrpSpPr>
            <p:nvPr/>
          </p:nvGrpSpPr>
          <p:grpSpPr bwMode="auto">
            <a:xfrm>
              <a:off x="6300" y="6600"/>
              <a:ext cx="44" cy="131"/>
              <a:chOff x="6300" y="6600"/>
              <a:chExt cx="44" cy="131"/>
            </a:xfrm>
          </p:grpSpPr>
          <p:sp>
            <p:nvSpPr>
              <p:cNvPr id="7315" name="Freeform 237"/>
              <p:cNvSpPr>
                <a:spLocks/>
              </p:cNvSpPr>
              <p:nvPr/>
            </p:nvSpPr>
            <p:spPr bwMode="auto">
              <a:xfrm>
                <a:off x="6300" y="6600"/>
                <a:ext cx="44" cy="131"/>
              </a:xfrm>
              <a:custGeom>
                <a:avLst/>
                <a:gdLst>
                  <a:gd name="T0" fmla="+- 0 6343 6300"/>
                  <a:gd name="T1" fmla="*/ T0 w 44"/>
                  <a:gd name="T2" fmla="+- 0 6600 6600"/>
                  <a:gd name="T3" fmla="*/ 6600 h 131"/>
                  <a:gd name="T4" fmla="+- 0 6300 6300"/>
                  <a:gd name="T5" fmla="*/ T4 w 44"/>
                  <a:gd name="T6" fmla="+- 0 6600 6600"/>
                  <a:gd name="T7" fmla="*/ 6600 h 131"/>
                  <a:gd name="T8" fmla="+- 0 6300 6300"/>
                  <a:gd name="T9" fmla="*/ T8 w 44"/>
                  <a:gd name="T10" fmla="+- 0 6730 6600"/>
                  <a:gd name="T11" fmla="*/ 6730 h 131"/>
                  <a:gd name="T12" fmla="+- 0 6343 6300"/>
                  <a:gd name="T13" fmla="*/ T12 w 44"/>
                  <a:gd name="T14" fmla="+- 0 6719 6600"/>
                  <a:gd name="T15" fmla="*/ 6719 h 131"/>
                  <a:gd name="T16" fmla="+- 0 6343 6300"/>
                  <a:gd name="T17" fmla="*/ T16 w 44"/>
                  <a:gd name="T18" fmla="+- 0 6600 6600"/>
                  <a:gd name="T19" fmla="*/ 6600 h 131"/>
                </a:gdLst>
                <a:ahLst/>
                <a:cxnLst>
                  <a:cxn ang="0">
                    <a:pos x="T1" y="T3"/>
                  </a:cxn>
                  <a:cxn ang="0">
                    <a:pos x="T5" y="T7"/>
                  </a:cxn>
                  <a:cxn ang="0">
                    <a:pos x="T9" y="T11"/>
                  </a:cxn>
                  <a:cxn ang="0">
                    <a:pos x="T13" y="T15"/>
                  </a:cxn>
                  <a:cxn ang="0">
                    <a:pos x="T17" y="T19"/>
                  </a:cxn>
                </a:cxnLst>
                <a:rect l="0" t="0" r="r" b="b"/>
                <a:pathLst>
                  <a:path w="44" h="131">
                    <a:moveTo>
                      <a:pt x="43" y="0"/>
                    </a:moveTo>
                    <a:lnTo>
                      <a:pt x="0" y="0"/>
                    </a:lnTo>
                    <a:lnTo>
                      <a:pt x="0" y="130"/>
                    </a:lnTo>
                    <a:lnTo>
                      <a:pt x="43" y="119"/>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81" name="Group 234"/>
            <p:cNvGrpSpPr>
              <a:grpSpLocks/>
            </p:cNvGrpSpPr>
            <p:nvPr/>
          </p:nvGrpSpPr>
          <p:grpSpPr bwMode="auto">
            <a:xfrm>
              <a:off x="6300" y="6850"/>
              <a:ext cx="55" cy="109"/>
              <a:chOff x="6300" y="6850"/>
              <a:chExt cx="55" cy="109"/>
            </a:xfrm>
          </p:grpSpPr>
          <p:sp>
            <p:nvSpPr>
              <p:cNvPr id="7314" name="Freeform 235"/>
              <p:cNvSpPr>
                <a:spLocks/>
              </p:cNvSpPr>
              <p:nvPr/>
            </p:nvSpPr>
            <p:spPr bwMode="auto">
              <a:xfrm>
                <a:off x="6300" y="6850"/>
                <a:ext cx="55" cy="109"/>
              </a:xfrm>
              <a:custGeom>
                <a:avLst/>
                <a:gdLst>
                  <a:gd name="T0" fmla="+- 0 6310 6300"/>
                  <a:gd name="T1" fmla="*/ T0 w 55"/>
                  <a:gd name="T2" fmla="+- 0 6850 6850"/>
                  <a:gd name="T3" fmla="*/ 6850 h 109"/>
                  <a:gd name="T4" fmla="+- 0 6300 6300"/>
                  <a:gd name="T5" fmla="*/ T4 w 55"/>
                  <a:gd name="T6" fmla="+- 0 6948 6850"/>
                  <a:gd name="T7" fmla="*/ 6948 h 109"/>
                  <a:gd name="T8" fmla="+- 0 6343 6300"/>
                  <a:gd name="T9" fmla="*/ T8 w 55"/>
                  <a:gd name="T10" fmla="+- 0 6959 6850"/>
                  <a:gd name="T11" fmla="*/ 6959 h 109"/>
                  <a:gd name="T12" fmla="+- 0 6354 6300"/>
                  <a:gd name="T13" fmla="*/ T12 w 55"/>
                  <a:gd name="T14" fmla="+- 0 6861 6850"/>
                  <a:gd name="T15" fmla="*/ 6861 h 109"/>
                  <a:gd name="T16" fmla="+- 0 6310 6300"/>
                  <a:gd name="T17" fmla="*/ T16 w 55"/>
                  <a:gd name="T18" fmla="+- 0 6850 6850"/>
                  <a:gd name="T19" fmla="*/ 6850 h 109"/>
                </a:gdLst>
                <a:ahLst/>
                <a:cxnLst>
                  <a:cxn ang="0">
                    <a:pos x="T1" y="T3"/>
                  </a:cxn>
                  <a:cxn ang="0">
                    <a:pos x="T5" y="T7"/>
                  </a:cxn>
                  <a:cxn ang="0">
                    <a:pos x="T9" y="T11"/>
                  </a:cxn>
                  <a:cxn ang="0">
                    <a:pos x="T13" y="T15"/>
                  </a:cxn>
                  <a:cxn ang="0">
                    <a:pos x="T17" y="T19"/>
                  </a:cxn>
                </a:cxnLst>
                <a:rect l="0" t="0" r="r" b="b"/>
                <a:pathLst>
                  <a:path w="55" h="109">
                    <a:moveTo>
                      <a:pt x="10" y="0"/>
                    </a:moveTo>
                    <a:lnTo>
                      <a:pt x="0" y="98"/>
                    </a:lnTo>
                    <a:lnTo>
                      <a:pt x="43" y="109"/>
                    </a:lnTo>
                    <a:lnTo>
                      <a:pt x="54" y="11"/>
                    </a:lnTo>
                    <a:lnTo>
                      <a:pt x="1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82" name="Group 232"/>
            <p:cNvGrpSpPr>
              <a:grpSpLocks/>
            </p:cNvGrpSpPr>
            <p:nvPr/>
          </p:nvGrpSpPr>
          <p:grpSpPr bwMode="auto">
            <a:xfrm>
              <a:off x="4920" y="4011"/>
              <a:ext cx="120" cy="218"/>
              <a:chOff x="4920" y="4011"/>
              <a:chExt cx="120" cy="218"/>
            </a:xfrm>
          </p:grpSpPr>
          <p:sp>
            <p:nvSpPr>
              <p:cNvPr id="7313" name="Freeform 233"/>
              <p:cNvSpPr>
                <a:spLocks/>
              </p:cNvSpPr>
              <p:nvPr/>
            </p:nvSpPr>
            <p:spPr bwMode="auto">
              <a:xfrm>
                <a:off x="4920" y="4011"/>
                <a:ext cx="120" cy="218"/>
              </a:xfrm>
              <a:custGeom>
                <a:avLst/>
                <a:gdLst>
                  <a:gd name="T0" fmla="+- 0 4953 4920"/>
                  <a:gd name="T1" fmla="*/ T0 w 120"/>
                  <a:gd name="T2" fmla="+- 0 4011 4011"/>
                  <a:gd name="T3" fmla="*/ 4011 h 218"/>
                  <a:gd name="T4" fmla="+- 0 4920 4920"/>
                  <a:gd name="T5" fmla="*/ T4 w 120"/>
                  <a:gd name="T6" fmla="+- 0 4022 4011"/>
                  <a:gd name="T7" fmla="*/ 4022 h 218"/>
                  <a:gd name="T8" fmla="+- 0 4996 4920"/>
                  <a:gd name="T9" fmla="*/ T8 w 120"/>
                  <a:gd name="T10" fmla="+- 0 4228 4011"/>
                  <a:gd name="T11" fmla="*/ 4228 h 218"/>
                  <a:gd name="T12" fmla="+- 0 5040 4920"/>
                  <a:gd name="T13" fmla="*/ T12 w 120"/>
                  <a:gd name="T14" fmla="+- 0 4207 4011"/>
                  <a:gd name="T15" fmla="*/ 4207 h 218"/>
                  <a:gd name="T16" fmla="+- 0 4953 4920"/>
                  <a:gd name="T17" fmla="*/ T16 w 120"/>
                  <a:gd name="T18" fmla="+- 0 4011 4011"/>
                  <a:gd name="T19" fmla="*/ 4011 h 218"/>
                </a:gdLst>
                <a:ahLst/>
                <a:cxnLst>
                  <a:cxn ang="0">
                    <a:pos x="T1" y="T3"/>
                  </a:cxn>
                  <a:cxn ang="0">
                    <a:pos x="T5" y="T7"/>
                  </a:cxn>
                  <a:cxn ang="0">
                    <a:pos x="T9" y="T11"/>
                  </a:cxn>
                  <a:cxn ang="0">
                    <a:pos x="T13" y="T15"/>
                  </a:cxn>
                  <a:cxn ang="0">
                    <a:pos x="T17" y="T19"/>
                  </a:cxn>
                </a:cxnLst>
                <a:rect l="0" t="0" r="r" b="b"/>
                <a:pathLst>
                  <a:path w="120" h="218">
                    <a:moveTo>
                      <a:pt x="33" y="0"/>
                    </a:moveTo>
                    <a:lnTo>
                      <a:pt x="0" y="11"/>
                    </a:lnTo>
                    <a:lnTo>
                      <a:pt x="76" y="217"/>
                    </a:lnTo>
                    <a:lnTo>
                      <a:pt x="120" y="196"/>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83" name="Group 230"/>
            <p:cNvGrpSpPr>
              <a:grpSpLocks/>
            </p:cNvGrpSpPr>
            <p:nvPr/>
          </p:nvGrpSpPr>
          <p:grpSpPr bwMode="auto">
            <a:xfrm>
              <a:off x="5018" y="4250"/>
              <a:ext cx="77" cy="120"/>
              <a:chOff x="5018" y="4250"/>
              <a:chExt cx="77" cy="120"/>
            </a:xfrm>
          </p:grpSpPr>
          <p:sp>
            <p:nvSpPr>
              <p:cNvPr id="7312" name="Freeform 231"/>
              <p:cNvSpPr>
                <a:spLocks/>
              </p:cNvSpPr>
              <p:nvPr/>
            </p:nvSpPr>
            <p:spPr bwMode="auto">
              <a:xfrm>
                <a:off x="5018" y="4250"/>
                <a:ext cx="77" cy="120"/>
              </a:xfrm>
              <a:custGeom>
                <a:avLst/>
                <a:gdLst>
                  <a:gd name="T0" fmla="+- 0 5051 5018"/>
                  <a:gd name="T1" fmla="*/ T0 w 77"/>
                  <a:gd name="T2" fmla="+- 0 4250 4250"/>
                  <a:gd name="T3" fmla="*/ 4250 h 120"/>
                  <a:gd name="T4" fmla="+- 0 5018 5018"/>
                  <a:gd name="T5" fmla="*/ T4 w 77"/>
                  <a:gd name="T6" fmla="+- 0 4261 4250"/>
                  <a:gd name="T7" fmla="*/ 4261 h 120"/>
                  <a:gd name="T8" fmla="+- 0 5051 5018"/>
                  <a:gd name="T9" fmla="*/ T8 w 77"/>
                  <a:gd name="T10" fmla="+- 0 4370 4250"/>
                  <a:gd name="T11" fmla="*/ 4370 h 120"/>
                  <a:gd name="T12" fmla="+- 0 5061 5018"/>
                  <a:gd name="T13" fmla="*/ T12 w 77"/>
                  <a:gd name="T14" fmla="+- 0 4370 4250"/>
                  <a:gd name="T15" fmla="*/ 4370 h 120"/>
                  <a:gd name="T16" fmla="+- 0 5094 5018"/>
                  <a:gd name="T17" fmla="*/ T16 w 77"/>
                  <a:gd name="T18" fmla="+- 0 4348 4250"/>
                  <a:gd name="T19" fmla="*/ 4348 h 120"/>
                  <a:gd name="T20" fmla="+- 0 5051 5018"/>
                  <a:gd name="T21" fmla="*/ T20 w 77"/>
                  <a:gd name="T22" fmla="+- 0 4250 4250"/>
                  <a:gd name="T23" fmla="*/ 4250 h 120"/>
                </a:gdLst>
                <a:ahLst/>
                <a:cxnLst>
                  <a:cxn ang="0">
                    <a:pos x="T1" y="T3"/>
                  </a:cxn>
                  <a:cxn ang="0">
                    <a:pos x="T5" y="T7"/>
                  </a:cxn>
                  <a:cxn ang="0">
                    <a:pos x="T9" y="T11"/>
                  </a:cxn>
                  <a:cxn ang="0">
                    <a:pos x="T13" y="T15"/>
                  </a:cxn>
                  <a:cxn ang="0">
                    <a:pos x="T17" y="T19"/>
                  </a:cxn>
                  <a:cxn ang="0">
                    <a:pos x="T21" y="T23"/>
                  </a:cxn>
                </a:cxnLst>
                <a:rect l="0" t="0" r="r" b="b"/>
                <a:pathLst>
                  <a:path w="77" h="120">
                    <a:moveTo>
                      <a:pt x="33" y="0"/>
                    </a:moveTo>
                    <a:lnTo>
                      <a:pt x="0" y="11"/>
                    </a:lnTo>
                    <a:lnTo>
                      <a:pt x="33" y="120"/>
                    </a:lnTo>
                    <a:lnTo>
                      <a:pt x="43" y="120"/>
                    </a:lnTo>
                    <a:lnTo>
                      <a:pt x="76" y="98"/>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84" name="Group 228"/>
            <p:cNvGrpSpPr>
              <a:grpSpLocks/>
            </p:cNvGrpSpPr>
            <p:nvPr/>
          </p:nvGrpSpPr>
          <p:grpSpPr bwMode="auto">
            <a:xfrm>
              <a:off x="5051" y="4370"/>
              <a:ext cx="11" cy="2"/>
              <a:chOff x="5051" y="4370"/>
              <a:chExt cx="11" cy="2"/>
            </a:xfrm>
          </p:grpSpPr>
          <p:sp>
            <p:nvSpPr>
              <p:cNvPr id="7311" name="Freeform 229"/>
              <p:cNvSpPr>
                <a:spLocks/>
              </p:cNvSpPr>
              <p:nvPr/>
            </p:nvSpPr>
            <p:spPr bwMode="auto">
              <a:xfrm>
                <a:off x="5051" y="4370"/>
                <a:ext cx="11" cy="2"/>
              </a:xfrm>
              <a:custGeom>
                <a:avLst/>
                <a:gdLst>
                  <a:gd name="T0" fmla="+- 0 5051 5051"/>
                  <a:gd name="T1" fmla="*/ T0 w 11"/>
                  <a:gd name="T2" fmla="+- 0 5061 5051"/>
                  <a:gd name="T3" fmla="*/ T2 w 11"/>
                </a:gdLst>
                <a:ahLst/>
                <a:cxnLst>
                  <a:cxn ang="0">
                    <a:pos x="T1" y="0"/>
                  </a:cxn>
                  <a:cxn ang="0">
                    <a:pos x="T3" y="0"/>
                  </a:cxn>
                </a:cxnLst>
                <a:rect l="0" t="0" r="r" b="b"/>
                <a:pathLst>
                  <a:path w="11">
                    <a:moveTo>
                      <a:pt x="0" y="0"/>
                    </a:moveTo>
                    <a:lnTo>
                      <a:pt x="10" y="0"/>
                    </a:lnTo>
                  </a:path>
                </a:pathLst>
              </a:custGeom>
              <a:noFill/>
              <a:ln w="1270">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085" name="Group 226"/>
            <p:cNvGrpSpPr>
              <a:grpSpLocks/>
            </p:cNvGrpSpPr>
            <p:nvPr/>
          </p:nvGrpSpPr>
          <p:grpSpPr bwMode="auto">
            <a:xfrm>
              <a:off x="5061" y="4348"/>
              <a:ext cx="88" cy="109"/>
              <a:chOff x="5061" y="4348"/>
              <a:chExt cx="88" cy="109"/>
            </a:xfrm>
          </p:grpSpPr>
          <p:sp>
            <p:nvSpPr>
              <p:cNvPr id="7310" name="Freeform 227"/>
              <p:cNvSpPr>
                <a:spLocks/>
              </p:cNvSpPr>
              <p:nvPr/>
            </p:nvSpPr>
            <p:spPr bwMode="auto">
              <a:xfrm>
                <a:off x="5061" y="4348"/>
                <a:ext cx="88" cy="109"/>
              </a:xfrm>
              <a:custGeom>
                <a:avLst/>
                <a:gdLst>
                  <a:gd name="T0" fmla="+- 0 5094 5061"/>
                  <a:gd name="T1" fmla="*/ T0 w 88"/>
                  <a:gd name="T2" fmla="+- 0 4348 4348"/>
                  <a:gd name="T3" fmla="*/ 4348 h 109"/>
                  <a:gd name="T4" fmla="+- 0 5061 5061"/>
                  <a:gd name="T5" fmla="*/ T4 w 88"/>
                  <a:gd name="T6" fmla="+- 0 4370 4348"/>
                  <a:gd name="T7" fmla="*/ 4370 h 109"/>
                  <a:gd name="T8" fmla="+- 0 5105 5061"/>
                  <a:gd name="T9" fmla="*/ T8 w 88"/>
                  <a:gd name="T10" fmla="+- 0 4457 4348"/>
                  <a:gd name="T11" fmla="*/ 4457 h 109"/>
                  <a:gd name="T12" fmla="+- 0 5148 5061"/>
                  <a:gd name="T13" fmla="*/ T12 w 88"/>
                  <a:gd name="T14" fmla="+- 0 4435 4348"/>
                  <a:gd name="T15" fmla="*/ 4435 h 109"/>
                  <a:gd name="T16" fmla="+- 0 5094 5061"/>
                  <a:gd name="T17" fmla="*/ T16 w 88"/>
                  <a:gd name="T18" fmla="+- 0 4348 4348"/>
                  <a:gd name="T19" fmla="*/ 4348 h 109"/>
                </a:gdLst>
                <a:ahLst/>
                <a:cxnLst>
                  <a:cxn ang="0">
                    <a:pos x="T1" y="T3"/>
                  </a:cxn>
                  <a:cxn ang="0">
                    <a:pos x="T5" y="T7"/>
                  </a:cxn>
                  <a:cxn ang="0">
                    <a:pos x="T9" y="T11"/>
                  </a:cxn>
                  <a:cxn ang="0">
                    <a:pos x="T13" y="T15"/>
                  </a:cxn>
                  <a:cxn ang="0">
                    <a:pos x="T17" y="T19"/>
                  </a:cxn>
                </a:cxnLst>
                <a:rect l="0" t="0" r="r" b="b"/>
                <a:pathLst>
                  <a:path w="88" h="109">
                    <a:moveTo>
                      <a:pt x="33" y="0"/>
                    </a:moveTo>
                    <a:lnTo>
                      <a:pt x="0" y="22"/>
                    </a:lnTo>
                    <a:lnTo>
                      <a:pt x="44" y="109"/>
                    </a:lnTo>
                    <a:lnTo>
                      <a:pt x="87" y="87"/>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86" name="Group 224"/>
            <p:cNvGrpSpPr>
              <a:grpSpLocks/>
            </p:cNvGrpSpPr>
            <p:nvPr/>
          </p:nvGrpSpPr>
          <p:grpSpPr bwMode="auto">
            <a:xfrm>
              <a:off x="5126" y="4478"/>
              <a:ext cx="77" cy="66"/>
              <a:chOff x="5126" y="4478"/>
              <a:chExt cx="77" cy="66"/>
            </a:xfrm>
          </p:grpSpPr>
          <p:sp>
            <p:nvSpPr>
              <p:cNvPr id="7309" name="Freeform 225"/>
              <p:cNvSpPr>
                <a:spLocks/>
              </p:cNvSpPr>
              <p:nvPr/>
            </p:nvSpPr>
            <p:spPr bwMode="auto">
              <a:xfrm>
                <a:off x="5126" y="4478"/>
                <a:ext cx="77" cy="66"/>
              </a:xfrm>
              <a:custGeom>
                <a:avLst/>
                <a:gdLst>
                  <a:gd name="T0" fmla="+- 0 5170 5126"/>
                  <a:gd name="T1" fmla="*/ T0 w 77"/>
                  <a:gd name="T2" fmla="+- 0 4478 4478"/>
                  <a:gd name="T3" fmla="*/ 4478 h 66"/>
                  <a:gd name="T4" fmla="+- 0 5126 5126"/>
                  <a:gd name="T5" fmla="*/ T4 w 77"/>
                  <a:gd name="T6" fmla="+- 0 4500 4478"/>
                  <a:gd name="T7" fmla="*/ 4500 h 66"/>
                  <a:gd name="T8" fmla="+- 0 5159 5126"/>
                  <a:gd name="T9" fmla="*/ T8 w 77"/>
                  <a:gd name="T10" fmla="+- 0 4544 4478"/>
                  <a:gd name="T11" fmla="*/ 4544 h 66"/>
                  <a:gd name="T12" fmla="+- 0 5203 5126"/>
                  <a:gd name="T13" fmla="*/ T12 w 77"/>
                  <a:gd name="T14" fmla="+- 0 4533 4478"/>
                  <a:gd name="T15" fmla="*/ 4533 h 66"/>
                  <a:gd name="T16" fmla="+- 0 5192 5126"/>
                  <a:gd name="T17" fmla="*/ T16 w 77"/>
                  <a:gd name="T18" fmla="+- 0 4522 4478"/>
                  <a:gd name="T19" fmla="*/ 4522 h 66"/>
                  <a:gd name="T20" fmla="+- 0 5170 5126"/>
                  <a:gd name="T21" fmla="*/ T20 w 77"/>
                  <a:gd name="T22" fmla="+- 0 4478 4478"/>
                  <a:gd name="T23" fmla="*/ 4478 h 66"/>
                </a:gdLst>
                <a:ahLst/>
                <a:cxnLst>
                  <a:cxn ang="0">
                    <a:pos x="T1" y="T3"/>
                  </a:cxn>
                  <a:cxn ang="0">
                    <a:pos x="T5" y="T7"/>
                  </a:cxn>
                  <a:cxn ang="0">
                    <a:pos x="T9" y="T11"/>
                  </a:cxn>
                  <a:cxn ang="0">
                    <a:pos x="T13" y="T15"/>
                  </a:cxn>
                  <a:cxn ang="0">
                    <a:pos x="T17" y="T19"/>
                  </a:cxn>
                  <a:cxn ang="0">
                    <a:pos x="T21" y="T23"/>
                  </a:cxn>
                </a:cxnLst>
                <a:rect l="0" t="0" r="r" b="b"/>
                <a:pathLst>
                  <a:path w="77" h="66">
                    <a:moveTo>
                      <a:pt x="44" y="0"/>
                    </a:moveTo>
                    <a:lnTo>
                      <a:pt x="0" y="22"/>
                    </a:lnTo>
                    <a:lnTo>
                      <a:pt x="33" y="66"/>
                    </a:lnTo>
                    <a:lnTo>
                      <a:pt x="77" y="55"/>
                    </a:lnTo>
                    <a:lnTo>
                      <a:pt x="66" y="44"/>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87" name="Group 222"/>
            <p:cNvGrpSpPr>
              <a:grpSpLocks/>
            </p:cNvGrpSpPr>
            <p:nvPr/>
          </p:nvGrpSpPr>
          <p:grpSpPr bwMode="auto">
            <a:xfrm>
              <a:off x="5192" y="4522"/>
              <a:ext cx="12" cy="12"/>
              <a:chOff x="5192" y="4522"/>
              <a:chExt cx="12" cy="12"/>
            </a:xfrm>
          </p:grpSpPr>
          <p:sp>
            <p:nvSpPr>
              <p:cNvPr id="7308" name="Freeform 223"/>
              <p:cNvSpPr>
                <a:spLocks/>
              </p:cNvSpPr>
              <p:nvPr/>
            </p:nvSpPr>
            <p:spPr bwMode="auto">
              <a:xfrm>
                <a:off x="5192" y="4522"/>
                <a:ext cx="12" cy="12"/>
              </a:xfrm>
              <a:custGeom>
                <a:avLst/>
                <a:gdLst>
                  <a:gd name="T0" fmla="+- 0 5203 5192"/>
                  <a:gd name="T1" fmla="*/ T0 w 12"/>
                  <a:gd name="T2" fmla="+- 0 4522 4522"/>
                  <a:gd name="T3" fmla="*/ 4522 h 12"/>
                  <a:gd name="T4" fmla="+- 0 5192 5192"/>
                  <a:gd name="T5" fmla="*/ T4 w 12"/>
                  <a:gd name="T6" fmla="+- 0 4522 4522"/>
                  <a:gd name="T7" fmla="*/ 4522 h 12"/>
                  <a:gd name="T8" fmla="+- 0 5203 5192"/>
                  <a:gd name="T9" fmla="*/ T8 w 12"/>
                  <a:gd name="T10" fmla="+- 0 4533 4522"/>
                  <a:gd name="T11" fmla="*/ 4533 h 12"/>
                  <a:gd name="T12" fmla="+- 0 5203 5192"/>
                  <a:gd name="T13" fmla="*/ T12 w 12"/>
                  <a:gd name="T14" fmla="+- 0 4522 4522"/>
                  <a:gd name="T15" fmla="*/ 4522 h 12"/>
                </a:gdLst>
                <a:ahLst/>
                <a:cxnLst>
                  <a:cxn ang="0">
                    <a:pos x="T1" y="T3"/>
                  </a:cxn>
                  <a:cxn ang="0">
                    <a:pos x="T5" y="T7"/>
                  </a:cxn>
                  <a:cxn ang="0">
                    <a:pos x="T9" y="T11"/>
                  </a:cxn>
                  <a:cxn ang="0">
                    <a:pos x="T13" y="T15"/>
                  </a:cxn>
                </a:cxnLst>
                <a:rect l="0" t="0" r="r" b="b"/>
                <a:pathLst>
                  <a:path w="12" h="12">
                    <a:moveTo>
                      <a:pt x="11" y="0"/>
                    </a:moveTo>
                    <a:lnTo>
                      <a:pt x="0" y="0"/>
                    </a:lnTo>
                    <a:lnTo>
                      <a:pt x="11" y="11"/>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88" name="Group 220"/>
            <p:cNvGrpSpPr>
              <a:grpSpLocks/>
            </p:cNvGrpSpPr>
            <p:nvPr/>
          </p:nvGrpSpPr>
          <p:grpSpPr bwMode="auto">
            <a:xfrm>
              <a:off x="5159" y="4533"/>
              <a:ext cx="87" cy="163"/>
              <a:chOff x="5159" y="4533"/>
              <a:chExt cx="87" cy="163"/>
            </a:xfrm>
          </p:grpSpPr>
          <p:sp>
            <p:nvSpPr>
              <p:cNvPr id="7307" name="Freeform 221"/>
              <p:cNvSpPr>
                <a:spLocks/>
              </p:cNvSpPr>
              <p:nvPr/>
            </p:nvSpPr>
            <p:spPr bwMode="auto">
              <a:xfrm>
                <a:off x="5159" y="4533"/>
                <a:ext cx="87" cy="163"/>
              </a:xfrm>
              <a:custGeom>
                <a:avLst/>
                <a:gdLst>
                  <a:gd name="T0" fmla="+- 0 5203 5159"/>
                  <a:gd name="T1" fmla="*/ T0 w 87"/>
                  <a:gd name="T2" fmla="+- 0 4533 4533"/>
                  <a:gd name="T3" fmla="*/ 4533 h 163"/>
                  <a:gd name="T4" fmla="+- 0 5159 5159"/>
                  <a:gd name="T5" fmla="*/ T4 w 87"/>
                  <a:gd name="T6" fmla="+- 0 4544 4533"/>
                  <a:gd name="T7" fmla="*/ 4544 h 163"/>
                  <a:gd name="T8" fmla="+- 0 5214 5159"/>
                  <a:gd name="T9" fmla="*/ T8 w 87"/>
                  <a:gd name="T10" fmla="+- 0 4696 4533"/>
                  <a:gd name="T11" fmla="*/ 4696 h 163"/>
                  <a:gd name="T12" fmla="+- 0 5246 5159"/>
                  <a:gd name="T13" fmla="*/ T12 w 87"/>
                  <a:gd name="T14" fmla="+- 0 4685 4533"/>
                  <a:gd name="T15" fmla="*/ 4685 h 163"/>
                  <a:gd name="T16" fmla="+- 0 5203 5159"/>
                  <a:gd name="T17" fmla="*/ T16 w 87"/>
                  <a:gd name="T18" fmla="+- 0 4533 4533"/>
                  <a:gd name="T19" fmla="*/ 4533 h 163"/>
                </a:gdLst>
                <a:ahLst/>
                <a:cxnLst>
                  <a:cxn ang="0">
                    <a:pos x="T1" y="T3"/>
                  </a:cxn>
                  <a:cxn ang="0">
                    <a:pos x="T5" y="T7"/>
                  </a:cxn>
                  <a:cxn ang="0">
                    <a:pos x="T9" y="T11"/>
                  </a:cxn>
                  <a:cxn ang="0">
                    <a:pos x="T13" y="T15"/>
                  </a:cxn>
                  <a:cxn ang="0">
                    <a:pos x="T17" y="T19"/>
                  </a:cxn>
                </a:cxnLst>
                <a:rect l="0" t="0" r="r" b="b"/>
                <a:pathLst>
                  <a:path w="87" h="163">
                    <a:moveTo>
                      <a:pt x="44" y="0"/>
                    </a:moveTo>
                    <a:lnTo>
                      <a:pt x="0" y="11"/>
                    </a:lnTo>
                    <a:lnTo>
                      <a:pt x="55" y="163"/>
                    </a:lnTo>
                    <a:lnTo>
                      <a:pt x="87" y="152"/>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89" name="Group 218"/>
            <p:cNvGrpSpPr>
              <a:grpSpLocks/>
            </p:cNvGrpSpPr>
            <p:nvPr/>
          </p:nvGrpSpPr>
          <p:grpSpPr bwMode="auto">
            <a:xfrm>
              <a:off x="5224" y="4718"/>
              <a:ext cx="153" cy="207"/>
              <a:chOff x="5224" y="4718"/>
              <a:chExt cx="153" cy="207"/>
            </a:xfrm>
          </p:grpSpPr>
          <p:sp>
            <p:nvSpPr>
              <p:cNvPr id="7306" name="Freeform 219"/>
              <p:cNvSpPr>
                <a:spLocks/>
              </p:cNvSpPr>
              <p:nvPr/>
            </p:nvSpPr>
            <p:spPr bwMode="auto">
              <a:xfrm>
                <a:off x="5224" y="4718"/>
                <a:ext cx="153" cy="207"/>
              </a:xfrm>
              <a:custGeom>
                <a:avLst/>
                <a:gdLst>
                  <a:gd name="T0" fmla="+- 0 5268 5224"/>
                  <a:gd name="T1" fmla="*/ T0 w 153"/>
                  <a:gd name="T2" fmla="+- 0 4718 4718"/>
                  <a:gd name="T3" fmla="*/ 4718 h 207"/>
                  <a:gd name="T4" fmla="+- 0 5224 5224"/>
                  <a:gd name="T5" fmla="*/ T4 w 153"/>
                  <a:gd name="T6" fmla="+- 0 4740 4718"/>
                  <a:gd name="T7" fmla="*/ 4740 h 207"/>
                  <a:gd name="T8" fmla="+- 0 5333 5224"/>
                  <a:gd name="T9" fmla="*/ T8 w 153"/>
                  <a:gd name="T10" fmla="+- 0 4914 4718"/>
                  <a:gd name="T11" fmla="*/ 4914 h 207"/>
                  <a:gd name="T12" fmla="+- 0 5344 5224"/>
                  <a:gd name="T13" fmla="*/ T12 w 153"/>
                  <a:gd name="T14" fmla="+- 0 4925 4718"/>
                  <a:gd name="T15" fmla="*/ 4925 h 207"/>
                  <a:gd name="T16" fmla="+- 0 5376 5224"/>
                  <a:gd name="T17" fmla="*/ T16 w 153"/>
                  <a:gd name="T18" fmla="+- 0 4892 4718"/>
                  <a:gd name="T19" fmla="*/ 4892 h 207"/>
                  <a:gd name="T20" fmla="+- 0 5268 5224"/>
                  <a:gd name="T21" fmla="*/ T20 w 153"/>
                  <a:gd name="T22" fmla="+- 0 4718 4718"/>
                  <a:gd name="T23" fmla="*/ 4718 h 207"/>
                </a:gdLst>
                <a:ahLst/>
                <a:cxnLst>
                  <a:cxn ang="0">
                    <a:pos x="T1" y="T3"/>
                  </a:cxn>
                  <a:cxn ang="0">
                    <a:pos x="T5" y="T7"/>
                  </a:cxn>
                  <a:cxn ang="0">
                    <a:pos x="T9" y="T11"/>
                  </a:cxn>
                  <a:cxn ang="0">
                    <a:pos x="T13" y="T15"/>
                  </a:cxn>
                  <a:cxn ang="0">
                    <a:pos x="T17" y="T19"/>
                  </a:cxn>
                  <a:cxn ang="0">
                    <a:pos x="T21" y="T23"/>
                  </a:cxn>
                </a:cxnLst>
                <a:rect l="0" t="0" r="r" b="b"/>
                <a:pathLst>
                  <a:path w="153" h="207">
                    <a:moveTo>
                      <a:pt x="44" y="0"/>
                    </a:moveTo>
                    <a:lnTo>
                      <a:pt x="0" y="22"/>
                    </a:lnTo>
                    <a:lnTo>
                      <a:pt x="109" y="196"/>
                    </a:lnTo>
                    <a:lnTo>
                      <a:pt x="120" y="207"/>
                    </a:lnTo>
                    <a:lnTo>
                      <a:pt x="152" y="174"/>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90" name="Group 216"/>
            <p:cNvGrpSpPr>
              <a:grpSpLocks/>
            </p:cNvGrpSpPr>
            <p:nvPr/>
          </p:nvGrpSpPr>
          <p:grpSpPr bwMode="auto">
            <a:xfrm>
              <a:off x="5333" y="4914"/>
              <a:ext cx="11" cy="11"/>
              <a:chOff x="5333" y="4914"/>
              <a:chExt cx="11" cy="11"/>
            </a:xfrm>
          </p:grpSpPr>
          <p:sp>
            <p:nvSpPr>
              <p:cNvPr id="7305" name="Freeform 217"/>
              <p:cNvSpPr>
                <a:spLocks/>
              </p:cNvSpPr>
              <p:nvPr/>
            </p:nvSpPr>
            <p:spPr bwMode="auto">
              <a:xfrm>
                <a:off x="5333" y="4914"/>
                <a:ext cx="11" cy="11"/>
              </a:xfrm>
              <a:custGeom>
                <a:avLst/>
                <a:gdLst>
                  <a:gd name="T0" fmla="+- 0 5344 5333"/>
                  <a:gd name="T1" fmla="*/ T0 w 11"/>
                  <a:gd name="T2" fmla="+- 0 4914 4914"/>
                  <a:gd name="T3" fmla="*/ 4914 h 11"/>
                  <a:gd name="T4" fmla="+- 0 5333 5333"/>
                  <a:gd name="T5" fmla="*/ T4 w 11"/>
                  <a:gd name="T6" fmla="+- 0 4914 4914"/>
                  <a:gd name="T7" fmla="*/ 4914 h 11"/>
                  <a:gd name="T8" fmla="+- 0 5344 5333"/>
                  <a:gd name="T9" fmla="*/ T8 w 11"/>
                  <a:gd name="T10" fmla="+- 0 4925 4914"/>
                  <a:gd name="T11" fmla="*/ 4925 h 11"/>
                  <a:gd name="T12" fmla="+- 0 5344 5333"/>
                  <a:gd name="T13" fmla="*/ T12 w 11"/>
                  <a:gd name="T14" fmla="+- 0 4914 4914"/>
                  <a:gd name="T15" fmla="*/ 4914 h 11"/>
                </a:gdLst>
                <a:ahLst/>
                <a:cxnLst>
                  <a:cxn ang="0">
                    <a:pos x="T1" y="T3"/>
                  </a:cxn>
                  <a:cxn ang="0">
                    <a:pos x="T5" y="T7"/>
                  </a:cxn>
                  <a:cxn ang="0">
                    <a:pos x="T9" y="T11"/>
                  </a:cxn>
                  <a:cxn ang="0">
                    <a:pos x="T13" y="T15"/>
                  </a:cxn>
                </a:cxnLst>
                <a:rect l="0" t="0" r="r" b="b"/>
                <a:pathLst>
                  <a:path w="11" h="11">
                    <a:moveTo>
                      <a:pt x="11" y="0"/>
                    </a:moveTo>
                    <a:lnTo>
                      <a:pt x="0" y="0"/>
                    </a:lnTo>
                    <a:lnTo>
                      <a:pt x="11" y="11"/>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91" name="Group 214"/>
            <p:cNvGrpSpPr>
              <a:grpSpLocks/>
            </p:cNvGrpSpPr>
            <p:nvPr/>
          </p:nvGrpSpPr>
          <p:grpSpPr bwMode="auto">
            <a:xfrm>
              <a:off x="5344" y="4892"/>
              <a:ext cx="33" cy="33"/>
              <a:chOff x="5344" y="4892"/>
              <a:chExt cx="33" cy="33"/>
            </a:xfrm>
          </p:grpSpPr>
          <p:sp>
            <p:nvSpPr>
              <p:cNvPr id="7304" name="Freeform 215"/>
              <p:cNvSpPr>
                <a:spLocks/>
              </p:cNvSpPr>
              <p:nvPr/>
            </p:nvSpPr>
            <p:spPr bwMode="auto">
              <a:xfrm>
                <a:off x="5344" y="4892"/>
                <a:ext cx="33" cy="33"/>
              </a:xfrm>
              <a:custGeom>
                <a:avLst/>
                <a:gdLst>
                  <a:gd name="T0" fmla="+- 0 5376 5344"/>
                  <a:gd name="T1" fmla="*/ T0 w 33"/>
                  <a:gd name="T2" fmla="+- 0 4892 4892"/>
                  <a:gd name="T3" fmla="*/ 4892 h 33"/>
                  <a:gd name="T4" fmla="+- 0 5344 5344"/>
                  <a:gd name="T5" fmla="*/ T4 w 33"/>
                  <a:gd name="T6" fmla="+- 0 4925 4892"/>
                  <a:gd name="T7" fmla="*/ 4925 h 33"/>
                  <a:gd name="T8" fmla="+- 0 5376 5344"/>
                  <a:gd name="T9" fmla="*/ T8 w 33"/>
                  <a:gd name="T10" fmla="+- 0 4903 4892"/>
                  <a:gd name="T11" fmla="*/ 4903 h 33"/>
                  <a:gd name="T12" fmla="+- 0 5376 5344"/>
                  <a:gd name="T13" fmla="*/ T12 w 33"/>
                  <a:gd name="T14" fmla="+- 0 4892 4892"/>
                  <a:gd name="T15" fmla="*/ 4892 h 33"/>
                </a:gdLst>
                <a:ahLst/>
                <a:cxnLst>
                  <a:cxn ang="0">
                    <a:pos x="T1" y="T3"/>
                  </a:cxn>
                  <a:cxn ang="0">
                    <a:pos x="T5" y="T7"/>
                  </a:cxn>
                  <a:cxn ang="0">
                    <a:pos x="T9" y="T11"/>
                  </a:cxn>
                  <a:cxn ang="0">
                    <a:pos x="T13" y="T15"/>
                  </a:cxn>
                </a:cxnLst>
                <a:rect l="0" t="0" r="r" b="b"/>
                <a:pathLst>
                  <a:path w="33" h="33">
                    <a:moveTo>
                      <a:pt x="32" y="0"/>
                    </a:moveTo>
                    <a:lnTo>
                      <a:pt x="0" y="33"/>
                    </a:lnTo>
                    <a:lnTo>
                      <a:pt x="32" y="11"/>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92" name="Group 212"/>
            <p:cNvGrpSpPr>
              <a:grpSpLocks/>
            </p:cNvGrpSpPr>
            <p:nvPr/>
          </p:nvGrpSpPr>
          <p:grpSpPr bwMode="auto">
            <a:xfrm>
              <a:off x="5376" y="4935"/>
              <a:ext cx="98" cy="98"/>
              <a:chOff x="5376" y="4935"/>
              <a:chExt cx="98" cy="98"/>
            </a:xfrm>
          </p:grpSpPr>
          <p:sp>
            <p:nvSpPr>
              <p:cNvPr id="7303" name="Freeform 213"/>
              <p:cNvSpPr>
                <a:spLocks/>
              </p:cNvSpPr>
              <p:nvPr/>
            </p:nvSpPr>
            <p:spPr bwMode="auto">
              <a:xfrm>
                <a:off x="5376" y="4935"/>
                <a:ext cx="98" cy="98"/>
              </a:xfrm>
              <a:custGeom>
                <a:avLst/>
                <a:gdLst>
                  <a:gd name="T0" fmla="+- 0 5409 5376"/>
                  <a:gd name="T1" fmla="*/ T0 w 98"/>
                  <a:gd name="T2" fmla="+- 0 4935 4935"/>
                  <a:gd name="T3" fmla="*/ 4935 h 98"/>
                  <a:gd name="T4" fmla="+- 0 5376 5376"/>
                  <a:gd name="T5" fmla="*/ T4 w 98"/>
                  <a:gd name="T6" fmla="+- 0 4957 4935"/>
                  <a:gd name="T7" fmla="*/ 4957 h 98"/>
                  <a:gd name="T8" fmla="+- 0 5442 5376"/>
                  <a:gd name="T9" fmla="*/ T8 w 98"/>
                  <a:gd name="T10" fmla="+- 0 5033 4935"/>
                  <a:gd name="T11" fmla="*/ 5033 h 98"/>
                  <a:gd name="T12" fmla="+- 0 5474 5376"/>
                  <a:gd name="T13" fmla="*/ T12 w 98"/>
                  <a:gd name="T14" fmla="+- 0 5012 4935"/>
                  <a:gd name="T15" fmla="*/ 5012 h 98"/>
                  <a:gd name="T16" fmla="+- 0 5409 5376"/>
                  <a:gd name="T17" fmla="*/ T16 w 98"/>
                  <a:gd name="T18" fmla="+- 0 4935 4935"/>
                  <a:gd name="T19" fmla="*/ 4935 h 98"/>
                </a:gdLst>
                <a:ahLst/>
                <a:cxnLst>
                  <a:cxn ang="0">
                    <a:pos x="T1" y="T3"/>
                  </a:cxn>
                  <a:cxn ang="0">
                    <a:pos x="T5" y="T7"/>
                  </a:cxn>
                  <a:cxn ang="0">
                    <a:pos x="T9" y="T11"/>
                  </a:cxn>
                  <a:cxn ang="0">
                    <a:pos x="T13" y="T15"/>
                  </a:cxn>
                  <a:cxn ang="0">
                    <a:pos x="T17" y="T19"/>
                  </a:cxn>
                </a:cxnLst>
                <a:rect l="0" t="0" r="r" b="b"/>
                <a:pathLst>
                  <a:path w="98" h="98">
                    <a:moveTo>
                      <a:pt x="33" y="0"/>
                    </a:moveTo>
                    <a:lnTo>
                      <a:pt x="0" y="22"/>
                    </a:lnTo>
                    <a:lnTo>
                      <a:pt x="66" y="98"/>
                    </a:lnTo>
                    <a:lnTo>
                      <a:pt x="98" y="77"/>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93" name="Group 210"/>
            <p:cNvGrpSpPr>
              <a:grpSpLocks/>
            </p:cNvGrpSpPr>
            <p:nvPr/>
          </p:nvGrpSpPr>
          <p:grpSpPr bwMode="auto">
            <a:xfrm>
              <a:off x="5474" y="5012"/>
              <a:ext cx="2" cy="2"/>
              <a:chOff x="5474" y="5012"/>
              <a:chExt cx="2" cy="2"/>
            </a:xfrm>
          </p:grpSpPr>
          <p:sp>
            <p:nvSpPr>
              <p:cNvPr id="7302" name="Freeform 211"/>
              <p:cNvSpPr>
                <a:spLocks/>
              </p:cNvSpPr>
              <p:nvPr/>
            </p:nvSpPr>
            <p:spPr bwMode="auto">
              <a:xfrm>
                <a:off x="5474" y="5012"/>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94" name="Group 208"/>
            <p:cNvGrpSpPr>
              <a:grpSpLocks/>
            </p:cNvGrpSpPr>
            <p:nvPr/>
          </p:nvGrpSpPr>
          <p:grpSpPr bwMode="auto">
            <a:xfrm>
              <a:off x="5442" y="5012"/>
              <a:ext cx="98" cy="120"/>
              <a:chOff x="5442" y="5012"/>
              <a:chExt cx="98" cy="120"/>
            </a:xfrm>
          </p:grpSpPr>
          <p:sp>
            <p:nvSpPr>
              <p:cNvPr id="7301" name="Freeform 209"/>
              <p:cNvSpPr>
                <a:spLocks/>
              </p:cNvSpPr>
              <p:nvPr/>
            </p:nvSpPr>
            <p:spPr bwMode="auto">
              <a:xfrm>
                <a:off x="5442" y="5012"/>
                <a:ext cx="98" cy="120"/>
              </a:xfrm>
              <a:custGeom>
                <a:avLst/>
                <a:gdLst>
                  <a:gd name="T0" fmla="+- 0 5474 5442"/>
                  <a:gd name="T1" fmla="*/ T0 w 98"/>
                  <a:gd name="T2" fmla="+- 0 5012 5012"/>
                  <a:gd name="T3" fmla="*/ 5012 h 120"/>
                  <a:gd name="T4" fmla="+- 0 5442 5442"/>
                  <a:gd name="T5" fmla="*/ T4 w 98"/>
                  <a:gd name="T6" fmla="+- 0 5033 5012"/>
                  <a:gd name="T7" fmla="*/ 5033 h 120"/>
                  <a:gd name="T8" fmla="+- 0 5496 5442"/>
                  <a:gd name="T9" fmla="*/ T8 w 98"/>
                  <a:gd name="T10" fmla="+- 0 5131 5012"/>
                  <a:gd name="T11" fmla="*/ 5131 h 120"/>
                  <a:gd name="T12" fmla="+- 0 5539 5442"/>
                  <a:gd name="T13" fmla="*/ T12 w 98"/>
                  <a:gd name="T14" fmla="+- 0 5109 5012"/>
                  <a:gd name="T15" fmla="*/ 5109 h 120"/>
                  <a:gd name="T16" fmla="+- 0 5474 5442"/>
                  <a:gd name="T17" fmla="*/ T16 w 98"/>
                  <a:gd name="T18" fmla="+- 0 5012 5012"/>
                  <a:gd name="T19" fmla="*/ 5012 h 120"/>
                </a:gdLst>
                <a:ahLst/>
                <a:cxnLst>
                  <a:cxn ang="0">
                    <a:pos x="T1" y="T3"/>
                  </a:cxn>
                  <a:cxn ang="0">
                    <a:pos x="T5" y="T7"/>
                  </a:cxn>
                  <a:cxn ang="0">
                    <a:pos x="T9" y="T11"/>
                  </a:cxn>
                  <a:cxn ang="0">
                    <a:pos x="T13" y="T15"/>
                  </a:cxn>
                  <a:cxn ang="0">
                    <a:pos x="T17" y="T19"/>
                  </a:cxn>
                </a:cxnLst>
                <a:rect l="0" t="0" r="r" b="b"/>
                <a:pathLst>
                  <a:path w="98" h="120">
                    <a:moveTo>
                      <a:pt x="32" y="0"/>
                    </a:moveTo>
                    <a:lnTo>
                      <a:pt x="0" y="21"/>
                    </a:lnTo>
                    <a:lnTo>
                      <a:pt x="54" y="119"/>
                    </a:lnTo>
                    <a:lnTo>
                      <a:pt x="97" y="97"/>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95" name="Group 206"/>
            <p:cNvGrpSpPr>
              <a:grpSpLocks/>
            </p:cNvGrpSpPr>
            <p:nvPr/>
          </p:nvGrpSpPr>
          <p:grpSpPr bwMode="auto">
            <a:xfrm>
              <a:off x="5517" y="5142"/>
              <a:ext cx="77" cy="88"/>
              <a:chOff x="5517" y="5142"/>
              <a:chExt cx="77" cy="88"/>
            </a:xfrm>
          </p:grpSpPr>
          <p:sp>
            <p:nvSpPr>
              <p:cNvPr id="7300" name="Freeform 207"/>
              <p:cNvSpPr>
                <a:spLocks/>
              </p:cNvSpPr>
              <p:nvPr/>
            </p:nvSpPr>
            <p:spPr bwMode="auto">
              <a:xfrm>
                <a:off x="5517" y="5142"/>
                <a:ext cx="77" cy="88"/>
              </a:xfrm>
              <a:custGeom>
                <a:avLst/>
                <a:gdLst>
                  <a:gd name="T0" fmla="+- 0 5561 5517"/>
                  <a:gd name="T1" fmla="*/ T0 w 77"/>
                  <a:gd name="T2" fmla="+- 0 5142 5142"/>
                  <a:gd name="T3" fmla="*/ 5142 h 88"/>
                  <a:gd name="T4" fmla="+- 0 5517 5517"/>
                  <a:gd name="T5" fmla="*/ T4 w 77"/>
                  <a:gd name="T6" fmla="+- 0 5175 5142"/>
                  <a:gd name="T7" fmla="*/ 5175 h 88"/>
                  <a:gd name="T8" fmla="+- 0 5561 5517"/>
                  <a:gd name="T9" fmla="*/ T8 w 77"/>
                  <a:gd name="T10" fmla="+- 0 5229 5142"/>
                  <a:gd name="T11" fmla="*/ 5229 h 88"/>
                  <a:gd name="T12" fmla="+- 0 5594 5517"/>
                  <a:gd name="T13" fmla="*/ T12 w 77"/>
                  <a:gd name="T14" fmla="+- 0 5208 5142"/>
                  <a:gd name="T15" fmla="*/ 5208 h 88"/>
                  <a:gd name="T16" fmla="+- 0 5561 5517"/>
                  <a:gd name="T17" fmla="*/ T16 w 77"/>
                  <a:gd name="T18" fmla="+- 0 5142 5142"/>
                  <a:gd name="T19" fmla="*/ 5142 h 88"/>
                </a:gdLst>
                <a:ahLst/>
                <a:cxnLst>
                  <a:cxn ang="0">
                    <a:pos x="T1" y="T3"/>
                  </a:cxn>
                  <a:cxn ang="0">
                    <a:pos x="T5" y="T7"/>
                  </a:cxn>
                  <a:cxn ang="0">
                    <a:pos x="T9" y="T11"/>
                  </a:cxn>
                  <a:cxn ang="0">
                    <a:pos x="T13" y="T15"/>
                  </a:cxn>
                  <a:cxn ang="0">
                    <a:pos x="T17" y="T19"/>
                  </a:cxn>
                </a:cxnLst>
                <a:rect l="0" t="0" r="r" b="b"/>
                <a:pathLst>
                  <a:path w="77" h="88">
                    <a:moveTo>
                      <a:pt x="44" y="0"/>
                    </a:moveTo>
                    <a:lnTo>
                      <a:pt x="0" y="33"/>
                    </a:lnTo>
                    <a:lnTo>
                      <a:pt x="44" y="87"/>
                    </a:lnTo>
                    <a:lnTo>
                      <a:pt x="77" y="66"/>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96" name="Group 204"/>
            <p:cNvGrpSpPr>
              <a:grpSpLocks/>
            </p:cNvGrpSpPr>
            <p:nvPr/>
          </p:nvGrpSpPr>
          <p:grpSpPr bwMode="auto">
            <a:xfrm>
              <a:off x="5561" y="5229"/>
              <a:ext cx="2" cy="2"/>
              <a:chOff x="5561" y="5229"/>
              <a:chExt cx="2" cy="2"/>
            </a:xfrm>
          </p:grpSpPr>
          <p:sp>
            <p:nvSpPr>
              <p:cNvPr id="7299" name="Freeform 205"/>
              <p:cNvSpPr>
                <a:spLocks/>
              </p:cNvSpPr>
              <p:nvPr/>
            </p:nvSpPr>
            <p:spPr bwMode="auto">
              <a:xfrm>
                <a:off x="5561" y="5229"/>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97" name="Group 202"/>
            <p:cNvGrpSpPr>
              <a:grpSpLocks/>
            </p:cNvGrpSpPr>
            <p:nvPr/>
          </p:nvGrpSpPr>
          <p:grpSpPr bwMode="auto">
            <a:xfrm>
              <a:off x="5561" y="5208"/>
              <a:ext cx="109" cy="153"/>
              <a:chOff x="5561" y="5208"/>
              <a:chExt cx="109" cy="153"/>
            </a:xfrm>
          </p:grpSpPr>
          <p:sp>
            <p:nvSpPr>
              <p:cNvPr id="7298" name="Freeform 203"/>
              <p:cNvSpPr>
                <a:spLocks/>
              </p:cNvSpPr>
              <p:nvPr/>
            </p:nvSpPr>
            <p:spPr bwMode="auto">
              <a:xfrm>
                <a:off x="5561" y="5208"/>
                <a:ext cx="109" cy="153"/>
              </a:xfrm>
              <a:custGeom>
                <a:avLst/>
                <a:gdLst>
                  <a:gd name="T0" fmla="+- 0 5594 5561"/>
                  <a:gd name="T1" fmla="*/ T0 w 109"/>
                  <a:gd name="T2" fmla="+- 0 5208 5208"/>
                  <a:gd name="T3" fmla="*/ 5208 h 153"/>
                  <a:gd name="T4" fmla="+- 0 5561 5561"/>
                  <a:gd name="T5" fmla="*/ T4 w 109"/>
                  <a:gd name="T6" fmla="+- 0 5229 5208"/>
                  <a:gd name="T7" fmla="*/ 5229 h 153"/>
                  <a:gd name="T8" fmla="+- 0 5637 5561"/>
                  <a:gd name="T9" fmla="*/ T8 w 109"/>
                  <a:gd name="T10" fmla="+- 0 5360 5208"/>
                  <a:gd name="T11" fmla="*/ 5360 h 153"/>
                  <a:gd name="T12" fmla="+- 0 5670 5561"/>
                  <a:gd name="T13" fmla="*/ T12 w 109"/>
                  <a:gd name="T14" fmla="+- 0 5338 5208"/>
                  <a:gd name="T15" fmla="*/ 5338 h 153"/>
                  <a:gd name="T16" fmla="+- 0 5594 5561"/>
                  <a:gd name="T17" fmla="*/ T16 w 109"/>
                  <a:gd name="T18" fmla="+- 0 5208 5208"/>
                  <a:gd name="T19" fmla="*/ 5208 h 153"/>
                </a:gdLst>
                <a:ahLst/>
                <a:cxnLst>
                  <a:cxn ang="0">
                    <a:pos x="T1" y="T3"/>
                  </a:cxn>
                  <a:cxn ang="0">
                    <a:pos x="T5" y="T7"/>
                  </a:cxn>
                  <a:cxn ang="0">
                    <a:pos x="T9" y="T11"/>
                  </a:cxn>
                  <a:cxn ang="0">
                    <a:pos x="T13" y="T15"/>
                  </a:cxn>
                  <a:cxn ang="0">
                    <a:pos x="T17" y="T19"/>
                  </a:cxn>
                </a:cxnLst>
                <a:rect l="0" t="0" r="r" b="b"/>
                <a:pathLst>
                  <a:path w="109" h="153">
                    <a:moveTo>
                      <a:pt x="33" y="0"/>
                    </a:moveTo>
                    <a:lnTo>
                      <a:pt x="0" y="21"/>
                    </a:lnTo>
                    <a:lnTo>
                      <a:pt x="76" y="152"/>
                    </a:lnTo>
                    <a:lnTo>
                      <a:pt x="109" y="130"/>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98" name="Group 200"/>
            <p:cNvGrpSpPr>
              <a:grpSpLocks/>
            </p:cNvGrpSpPr>
            <p:nvPr/>
          </p:nvGrpSpPr>
          <p:grpSpPr bwMode="auto">
            <a:xfrm>
              <a:off x="5659" y="5370"/>
              <a:ext cx="76" cy="99"/>
              <a:chOff x="5659" y="5370"/>
              <a:chExt cx="76" cy="99"/>
            </a:xfrm>
          </p:grpSpPr>
          <p:sp>
            <p:nvSpPr>
              <p:cNvPr id="7297" name="Freeform 201"/>
              <p:cNvSpPr>
                <a:spLocks/>
              </p:cNvSpPr>
              <p:nvPr/>
            </p:nvSpPr>
            <p:spPr bwMode="auto">
              <a:xfrm>
                <a:off x="5659" y="5370"/>
                <a:ext cx="76" cy="99"/>
              </a:xfrm>
              <a:custGeom>
                <a:avLst/>
                <a:gdLst>
                  <a:gd name="T0" fmla="+- 0 5691 5659"/>
                  <a:gd name="T1" fmla="*/ T0 w 76"/>
                  <a:gd name="T2" fmla="+- 0 5370 5370"/>
                  <a:gd name="T3" fmla="*/ 5370 h 99"/>
                  <a:gd name="T4" fmla="+- 0 5659 5659"/>
                  <a:gd name="T5" fmla="*/ T4 w 76"/>
                  <a:gd name="T6" fmla="+- 0 5392 5370"/>
                  <a:gd name="T7" fmla="*/ 5392 h 99"/>
                  <a:gd name="T8" fmla="+- 0 5702 5659"/>
                  <a:gd name="T9" fmla="*/ T8 w 76"/>
                  <a:gd name="T10" fmla="+- 0 5457 5370"/>
                  <a:gd name="T11" fmla="*/ 5457 h 99"/>
                  <a:gd name="T12" fmla="+- 0 5702 5659"/>
                  <a:gd name="T13" fmla="*/ T12 w 76"/>
                  <a:gd name="T14" fmla="+- 0 5468 5370"/>
                  <a:gd name="T15" fmla="*/ 5468 h 99"/>
                  <a:gd name="T16" fmla="+- 0 5735 5659"/>
                  <a:gd name="T17" fmla="*/ T16 w 76"/>
                  <a:gd name="T18" fmla="+- 0 5436 5370"/>
                  <a:gd name="T19" fmla="*/ 5436 h 99"/>
                  <a:gd name="T20" fmla="+- 0 5691 5659"/>
                  <a:gd name="T21" fmla="*/ T20 w 76"/>
                  <a:gd name="T22" fmla="+- 0 5370 5370"/>
                  <a:gd name="T23" fmla="*/ 5370 h 99"/>
                </a:gdLst>
                <a:ahLst/>
                <a:cxnLst>
                  <a:cxn ang="0">
                    <a:pos x="T1" y="T3"/>
                  </a:cxn>
                  <a:cxn ang="0">
                    <a:pos x="T5" y="T7"/>
                  </a:cxn>
                  <a:cxn ang="0">
                    <a:pos x="T9" y="T11"/>
                  </a:cxn>
                  <a:cxn ang="0">
                    <a:pos x="T13" y="T15"/>
                  </a:cxn>
                  <a:cxn ang="0">
                    <a:pos x="T17" y="T19"/>
                  </a:cxn>
                  <a:cxn ang="0">
                    <a:pos x="T21" y="T23"/>
                  </a:cxn>
                </a:cxnLst>
                <a:rect l="0" t="0" r="r" b="b"/>
                <a:pathLst>
                  <a:path w="76" h="99">
                    <a:moveTo>
                      <a:pt x="32" y="0"/>
                    </a:moveTo>
                    <a:lnTo>
                      <a:pt x="0" y="22"/>
                    </a:lnTo>
                    <a:lnTo>
                      <a:pt x="43" y="87"/>
                    </a:lnTo>
                    <a:lnTo>
                      <a:pt x="43" y="98"/>
                    </a:lnTo>
                    <a:lnTo>
                      <a:pt x="76" y="66"/>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099" name="Group 198"/>
            <p:cNvGrpSpPr>
              <a:grpSpLocks/>
            </p:cNvGrpSpPr>
            <p:nvPr/>
          </p:nvGrpSpPr>
          <p:grpSpPr bwMode="auto">
            <a:xfrm>
              <a:off x="5702" y="5457"/>
              <a:ext cx="2" cy="12"/>
              <a:chOff x="5702" y="5457"/>
              <a:chExt cx="2" cy="12"/>
            </a:xfrm>
          </p:grpSpPr>
          <p:sp>
            <p:nvSpPr>
              <p:cNvPr id="7296" name="Freeform 199"/>
              <p:cNvSpPr>
                <a:spLocks/>
              </p:cNvSpPr>
              <p:nvPr/>
            </p:nvSpPr>
            <p:spPr bwMode="auto">
              <a:xfrm>
                <a:off x="5702" y="5457"/>
                <a:ext cx="2" cy="12"/>
              </a:xfrm>
              <a:custGeom>
                <a:avLst/>
                <a:gdLst>
                  <a:gd name="T0" fmla="+- 0 5463 5457"/>
                  <a:gd name="T1" fmla="*/ 5463 h 12"/>
                  <a:gd name="T2" fmla="+- 0 5463 5457"/>
                  <a:gd name="T3" fmla="*/ 5463 h 12"/>
                </a:gdLst>
                <a:ahLst/>
                <a:cxnLst>
                  <a:cxn ang="0">
                    <a:pos x="0" y="T1"/>
                  </a:cxn>
                  <a:cxn ang="0">
                    <a:pos x="0" y="T3"/>
                  </a:cxn>
                </a:cxnLst>
                <a:rect l="0" t="0" r="r" b="b"/>
                <a:pathLst>
                  <a:path h="12">
                    <a:moveTo>
                      <a:pt x="0" y="6"/>
                    </a:moveTo>
                    <a:lnTo>
                      <a:pt x="0" y="6"/>
                    </a:lnTo>
                  </a:path>
                </a:pathLst>
              </a:custGeom>
              <a:noFill/>
              <a:ln w="8311">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100" name="Group 196"/>
            <p:cNvGrpSpPr>
              <a:grpSpLocks/>
            </p:cNvGrpSpPr>
            <p:nvPr/>
          </p:nvGrpSpPr>
          <p:grpSpPr bwMode="auto">
            <a:xfrm>
              <a:off x="5702" y="5436"/>
              <a:ext cx="142" cy="120"/>
              <a:chOff x="5702" y="5436"/>
              <a:chExt cx="142" cy="120"/>
            </a:xfrm>
          </p:grpSpPr>
          <p:sp>
            <p:nvSpPr>
              <p:cNvPr id="7295" name="Freeform 197"/>
              <p:cNvSpPr>
                <a:spLocks/>
              </p:cNvSpPr>
              <p:nvPr/>
            </p:nvSpPr>
            <p:spPr bwMode="auto">
              <a:xfrm>
                <a:off x="5702" y="5436"/>
                <a:ext cx="142" cy="120"/>
              </a:xfrm>
              <a:custGeom>
                <a:avLst/>
                <a:gdLst>
                  <a:gd name="T0" fmla="+- 0 5735 5702"/>
                  <a:gd name="T1" fmla="*/ T0 w 142"/>
                  <a:gd name="T2" fmla="+- 0 5436 5436"/>
                  <a:gd name="T3" fmla="*/ 5436 h 120"/>
                  <a:gd name="T4" fmla="+- 0 5702 5702"/>
                  <a:gd name="T5" fmla="*/ T4 w 142"/>
                  <a:gd name="T6" fmla="+- 0 5468 5436"/>
                  <a:gd name="T7" fmla="*/ 5468 h 120"/>
                  <a:gd name="T8" fmla="+- 0 5811 5702"/>
                  <a:gd name="T9" fmla="*/ T8 w 142"/>
                  <a:gd name="T10" fmla="+- 0 5556 5436"/>
                  <a:gd name="T11" fmla="*/ 5556 h 120"/>
                  <a:gd name="T12" fmla="+- 0 5843 5702"/>
                  <a:gd name="T13" fmla="*/ T12 w 142"/>
                  <a:gd name="T14" fmla="+- 0 5512 5436"/>
                  <a:gd name="T15" fmla="*/ 5512 h 120"/>
                  <a:gd name="T16" fmla="+- 0 5735 5702"/>
                  <a:gd name="T17" fmla="*/ T16 w 142"/>
                  <a:gd name="T18" fmla="+- 0 5436 5436"/>
                  <a:gd name="T19" fmla="*/ 5436 h 120"/>
                </a:gdLst>
                <a:ahLst/>
                <a:cxnLst>
                  <a:cxn ang="0">
                    <a:pos x="T1" y="T3"/>
                  </a:cxn>
                  <a:cxn ang="0">
                    <a:pos x="T5" y="T7"/>
                  </a:cxn>
                  <a:cxn ang="0">
                    <a:pos x="T9" y="T11"/>
                  </a:cxn>
                  <a:cxn ang="0">
                    <a:pos x="T13" y="T15"/>
                  </a:cxn>
                  <a:cxn ang="0">
                    <a:pos x="T17" y="T19"/>
                  </a:cxn>
                </a:cxnLst>
                <a:rect l="0" t="0" r="r" b="b"/>
                <a:pathLst>
                  <a:path w="142" h="120">
                    <a:moveTo>
                      <a:pt x="33" y="0"/>
                    </a:moveTo>
                    <a:lnTo>
                      <a:pt x="0" y="32"/>
                    </a:lnTo>
                    <a:lnTo>
                      <a:pt x="109" y="120"/>
                    </a:lnTo>
                    <a:lnTo>
                      <a:pt x="141" y="76"/>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01" name="Group 194"/>
            <p:cNvGrpSpPr>
              <a:grpSpLocks/>
            </p:cNvGrpSpPr>
            <p:nvPr/>
          </p:nvGrpSpPr>
          <p:grpSpPr bwMode="auto">
            <a:xfrm>
              <a:off x="5843" y="5545"/>
              <a:ext cx="44" cy="33"/>
              <a:chOff x="5843" y="5545"/>
              <a:chExt cx="44" cy="33"/>
            </a:xfrm>
          </p:grpSpPr>
          <p:sp>
            <p:nvSpPr>
              <p:cNvPr id="7294" name="Freeform 195"/>
              <p:cNvSpPr>
                <a:spLocks/>
              </p:cNvSpPr>
              <p:nvPr/>
            </p:nvSpPr>
            <p:spPr bwMode="auto">
              <a:xfrm>
                <a:off x="5843" y="5545"/>
                <a:ext cx="44" cy="33"/>
              </a:xfrm>
              <a:custGeom>
                <a:avLst/>
                <a:gdLst>
                  <a:gd name="T0" fmla="+- 0 5887 5843"/>
                  <a:gd name="T1" fmla="*/ T0 w 44"/>
                  <a:gd name="T2" fmla="+- 0 5545 5545"/>
                  <a:gd name="T3" fmla="*/ 5545 h 33"/>
                  <a:gd name="T4" fmla="+- 0 5876 5843"/>
                  <a:gd name="T5" fmla="*/ T4 w 44"/>
                  <a:gd name="T6" fmla="+- 0 5545 5545"/>
                  <a:gd name="T7" fmla="*/ 5545 h 33"/>
                  <a:gd name="T8" fmla="+- 0 5843 5843"/>
                  <a:gd name="T9" fmla="*/ T8 w 44"/>
                  <a:gd name="T10" fmla="+- 0 5577 5545"/>
                  <a:gd name="T11" fmla="*/ 5577 h 33"/>
                  <a:gd name="T12" fmla="+- 0 5854 5843"/>
                  <a:gd name="T13" fmla="*/ T12 w 44"/>
                  <a:gd name="T14" fmla="+- 0 5577 5545"/>
                  <a:gd name="T15" fmla="*/ 5577 h 33"/>
                  <a:gd name="T16" fmla="+- 0 5887 5843"/>
                  <a:gd name="T17" fmla="*/ T16 w 44"/>
                  <a:gd name="T18" fmla="+- 0 5545 5545"/>
                  <a:gd name="T19" fmla="*/ 5545 h 33"/>
                </a:gdLst>
                <a:ahLst/>
                <a:cxnLst>
                  <a:cxn ang="0">
                    <a:pos x="T1" y="T3"/>
                  </a:cxn>
                  <a:cxn ang="0">
                    <a:pos x="T5" y="T7"/>
                  </a:cxn>
                  <a:cxn ang="0">
                    <a:pos x="T9" y="T11"/>
                  </a:cxn>
                  <a:cxn ang="0">
                    <a:pos x="T13" y="T15"/>
                  </a:cxn>
                  <a:cxn ang="0">
                    <a:pos x="T17" y="T19"/>
                  </a:cxn>
                </a:cxnLst>
                <a:rect l="0" t="0" r="r" b="b"/>
                <a:pathLst>
                  <a:path w="44" h="33">
                    <a:moveTo>
                      <a:pt x="44" y="0"/>
                    </a:moveTo>
                    <a:lnTo>
                      <a:pt x="33" y="0"/>
                    </a:lnTo>
                    <a:lnTo>
                      <a:pt x="0" y="32"/>
                    </a:lnTo>
                    <a:lnTo>
                      <a:pt x="11" y="32"/>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02" name="Group 192"/>
            <p:cNvGrpSpPr>
              <a:grpSpLocks/>
            </p:cNvGrpSpPr>
            <p:nvPr/>
          </p:nvGrpSpPr>
          <p:grpSpPr bwMode="auto">
            <a:xfrm>
              <a:off x="5887" y="5545"/>
              <a:ext cx="2" cy="2"/>
              <a:chOff x="5887" y="5545"/>
              <a:chExt cx="2" cy="2"/>
            </a:xfrm>
          </p:grpSpPr>
          <p:sp>
            <p:nvSpPr>
              <p:cNvPr id="7293" name="Freeform 193"/>
              <p:cNvSpPr>
                <a:spLocks/>
              </p:cNvSpPr>
              <p:nvPr/>
            </p:nvSpPr>
            <p:spPr bwMode="auto">
              <a:xfrm>
                <a:off x="5887" y="5545"/>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03" name="Group 190"/>
            <p:cNvGrpSpPr>
              <a:grpSpLocks/>
            </p:cNvGrpSpPr>
            <p:nvPr/>
          </p:nvGrpSpPr>
          <p:grpSpPr bwMode="auto">
            <a:xfrm>
              <a:off x="5854" y="5545"/>
              <a:ext cx="163" cy="163"/>
              <a:chOff x="5854" y="5545"/>
              <a:chExt cx="163" cy="163"/>
            </a:xfrm>
          </p:grpSpPr>
          <p:sp>
            <p:nvSpPr>
              <p:cNvPr id="7292" name="Freeform 191"/>
              <p:cNvSpPr>
                <a:spLocks/>
              </p:cNvSpPr>
              <p:nvPr/>
            </p:nvSpPr>
            <p:spPr bwMode="auto">
              <a:xfrm>
                <a:off x="5854" y="5545"/>
                <a:ext cx="163" cy="163"/>
              </a:xfrm>
              <a:custGeom>
                <a:avLst/>
                <a:gdLst>
                  <a:gd name="T0" fmla="+- 0 5887 5854"/>
                  <a:gd name="T1" fmla="*/ T0 w 163"/>
                  <a:gd name="T2" fmla="+- 0 5545 5545"/>
                  <a:gd name="T3" fmla="*/ 5545 h 163"/>
                  <a:gd name="T4" fmla="+- 0 5854 5854"/>
                  <a:gd name="T5" fmla="*/ T4 w 163"/>
                  <a:gd name="T6" fmla="+- 0 5577 5545"/>
                  <a:gd name="T7" fmla="*/ 5577 h 163"/>
                  <a:gd name="T8" fmla="+- 0 5995 5854"/>
                  <a:gd name="T9" fmla="*/ T8 w 163"/>
                  <a:gd name="T10" fmla="+- 0 5708 5545"/>
                  <a:gd name="T11" fmla="*/ 5708 h 163"/>
                  <a:gd name="T12" fmla="+- 0 6017 5854"/>
                  <a:gd name="T13" fmla="*/ T12 w 163"/>
                  <a:gd name="T14" fmla="+- 0 5675 5545"/>
                  <a:gd name="T15" fmla="*/ 5675 h 163"/>
                  <a:gd name="T16" fmla="+- 0 5887 5854"/>
                  <a:gd name="T17" fmla="*/ T16 w 163"/>
                  <a:gd name="T18" fmla="+- 0 5545 5545"/>
                  <a:gd name="T19" fmla="*/ 5545 h 163"/>
                </a:gdLst>
                <a:ahLst/>
                <a:cxnLst>
                  <a:cxn ang="0">
                    <a:pos x="T1" y="T3"/>
                  </a:cxn>
                  <a:cxn ang="0">
                    <a:pos x="T5" y="T7"/>
                  </a:cxn>
                  <a:cxn ang="0">
                    <a:pos x="T9" y="T11"/>
                  </a:cxn>
                  <a:cxn ang="0">
                    <a:pos x="T13" y="T15"/>
                  </a:cxn>
                  <a:cxn ang="0">
                    <a:pos x="T17" y="T19"/>
                  </a:cxn>
                </a:cxnLst>
                <a:rect l="0" t="0" r="r" b="b"/>
                <a:pathLst>
                  <a:path w="163" h="163">
                    <a:moveTo>
                      <a:pt x="33" y="0"/>
                    </a:moveTo>
                    <a:lnTo>
                      <a:pt x="0" y="32"/>
                    </a:lnTo>
                    <a:lnTo>
                      <a:pt x="141" y="163"/>
                    </a:lnTo>
                    <a:lnTo>
                      <a:pt x="163" y="130"/>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04" name="Group 188"/>
            <p:cNvGrpSpPr>
              <a:grpSpLocks/>
            </p:cNvGrpSpPr>
            <p:nvPr/>
          </p:nvGrpSpPr>
          <p:grpSpPr bwMode="auto">
            <a:xfrm>
              <a:off x="5995" y="5708"/>
              <a:ext cx="2" cy="2"/>
              <a:chOff x="5995" y="5708"/>
              <a:chExt cx="2" cy="2"/>
            </a:xfrm>
          </p:grpSpPr>
          <p:sp>
            <p:nvSpPr>
              <p:cNvPr id="7291" name="Freeform 189"/>
              <p:cNvSpPr>
                <a:spLocks/>
              </p:cNvSpPr>
              <p:nvPr/>
            </p:nvSpPr>
            <p:spPr bwMode="auto">
              <a:xfrm>
                <a:off x="5995" y="5708"/>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05" name="Group 186"/>
            <p:cNvGrpSpPr>
              <a:grpSpLocks/>
            </p:cNvGrpSpPr>
            <p:nvPr/>
          </p:nvGrpSpPr>
          <p:grpSpPr bwMode="auto">
            <a:xfrm>
              <a:off x="5995" y="5664"/>
              <a:ext cx="44" cy="55"/>
              <a:chOff x="5995" y="5664"/>
              <a:chExt cx="44" cy="55"/>
            </a:xfrm>
          </p:grpSpPr>
          <p:sp>
            <p:nvSpPr>
              <p:cNvPr id="7290" name="Freeform 187"/>
              <p:cNvSpPr>
                <a:spLocks/>
              </p:cNvSpPr>
              <p:nvPr/>
            </p:nvSpPr>
            <p:spPr bwMode="auto">
              <a:xfrm>
                <a:off x="5995" y="5664"/>
                <a:ext cx="44" cy="55"/>
              </a:xfrm>
              <a:custGeom>
                <a:avLst/>
                <a:gdLst>
                  <a:gd name="T0" fmla="+- 0 6017 5995"/>
                  <a:gd name="T1" fmla="*/ T0 w 44"/>
                  <a:gd name="T2" fmla="+- 0 5664 5664"/>
                  <a:gd name="T3" fmla="*/ 5664 h 55"/>
                  <a:gd name="T4" fmla="+- 0 5995 5995"/>
                  <a:gd name="T5" fmla="*/ T4 w 44"/>
                  <a:gd name="T6" fmla="+- 0 5708 5664"/>
                  <a:gd name="T7" fmla="*/ 5708 h 55"/>
                  <a:gd name="T8" fmla="+- 0 6017 5995"/>
                  <a:gd name="T9" fmla="*/ T8 w 44"/>
                  <a:gd name="T10" fmla="+- 0 5719 5664"/>
                  <a:gd name="T11" fmla="*/ 5719 h 55"/>
                  <a:gd name="T12" fmla="+- 0 6039 5995"/>
                  <a:gd name="T13" fmla="*/ T12 w 44"/>
                  <a:gd name="T14" fmla="+- 0 5686 5664"/>
                  <a:gd name="T15" fmla="*/ 5686 h 55"/>
                  <a:gd name="T16" fmla="+- 0 6017 5995"/>
                  <a:gd name="T17" fmla="*/ T16 w 44"/>
                  <a:gd name="T18" fmla="+- 0 5664 5664"/>
                  <a:gd name="T19" fmla="*/ 5664 h 55"/>
                </a:gdLst>
                <a:ahLst/>
                <a:cxnLst>
                  <a:cxn ang="0">
                    <a:pos x="T1" y="T3"/>
                  </a:cxn>
                  <a:cxn ang="0">
                    <a:pos x="T5" y="T7"/>
                  </a:cxn>
                  <a:cxn ang="0">
                    <a:pos x="T9" y="T11"/>
                  </a:cxn>
                  <a:cxn ang="0">
                    <a:pos x="T13" y="T15"/>
                  </a:cxn>
                  <a:cxn ang="0">
                    <a:pos x="T17" y="T19"/>
                  </a:cxn>
                </a:cxnLst>
                <a:rect l="0" t="0" r="r" b="b"/>
                <a:pathLst>
                  <a:path w="44" h="55">
                    <a:moveTo>
                      <a:pt x="22" y="0"/>
                    </a:moveTo>
                    <a:lnTo>
                      <a:pt x="0" y="44"/>
                    </a:lnTo>
                    <a:lnTo>
                      <a:pt x="22" y="55"/>
                    </a:lnTo>
                    <a:lnTo>
                      <a:pt x="44" y="22"/>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06" name="Group 184"/>
            <p:cNvGrpSpPr>
              <a:grpSpLocks/>
            </p:cNvGrpSpPr>
            <p:nvPr/>
          </p:nvGrpSpPr>
          <p:grpSpPr bwMode="auto">
            <a:xfrm>
              <a:off x="6050" y="5708"/>
              <a:ext cx="196" cy="164"/>
              <a:chOff x="6050" y="5708"/>
              <a:chExt cx="196" cy="164"/>
            </a:xfrm>
          </p:grpSpPr>
          <p:sp>
            <p:nvSpPr>
              <p:cNvPr id="7289" name="Freeform 185"/>
              <p:cNvSpPr>
                <a:spLocks/>
              </p:cNvSpPr>
              <p:nvPr/>
            </p:nvSpPr>
            <p:spPr bwMode="auto">
              <a:xfrm>
                <a:off x="6050" y="5708"/>
                <a:ext cx="196" cy="164"/>
              </a:xfrm>
              <a:custGeom>
                <a:avLst/>
                <a:gdLst>
                  <a:gd name="T0" fmla="+- 0 6071 6050"/>
                  <a:gd name="T1" fmla="*/ T0 w 196"/>
                  <a:gd name="T2" fmla="+- 0 5708 5708"/>
                  <a:gd name="T3" fmla="*/ 5708 h 164"/>
                  <a:gd name="T4" fmla="+- 0 6050 6050"/>
                  <a:gd name="T5" fmla="*/ T4 w 196"/>
                  <a:gd name="T6" fmla="+- 0 5740 5708"/>
                  <a:gd name="T7" fmla="*/ 5740 h 164"/>
                  <a:gd name="T8" fmla="+- 0 6223 6050"/>
                  <a:gd name="T9" fmla="*/ T8 w 196"/>
                  <a:gd name="T10" fmla="+- 0 5871 5708"/>
                  <a:gd name="T11" fmla="*/ 5871 h 164"/>
                  <a:gd name="T12" fmla="+- 0 6245 6050"/>
                  <a:gd name="T13" fmla="*/ T12 w 196"/>
                  <a:gd name="T14" fmla="+- 0 5838 5708"/>
                  <a:gd name="T15" fmla="*/ 5838 h 164"/>
                  <a:gd name="T16" fmla="+- 0 6071 6050"/>
                  <a:gd name="T17" fmla="*/ T16 w 196"/>
                  <a:gd name="T18" fmla="+- 0 5708 5708"/>
                  <a:gd name="T19" fmla="*/ 5708 h 164"/>
                </a:gdLst>
                <a:ahLst/>
                <a:cxnLst>
                  <a:cxn ang="0">
                    <a:pos x="T1" y="T3"/>
                  </a:cxn>
                  <a:cxn ang="0">
                    <a:pos x="T5" y="T7"/>
                  </a:cxn>
                  <a:cxn ang="0">
                    <a:pos x="T9" y="T11"/>
                  </a:cxn>
                  <a:cxn ang="0">
                    <a:pos x="T13" y="T15"/>
                  </a:cxn>
                  <a:cxn ang="0">
                    <a:pos x="T17" y="T19"/>
                  </a:cxn>
                </a:cxnLst>
                <a:rect l="0" t="0" r="r" b="b"/>
                <a:pathLst>
                  <a:path w="196" h="164">
                    <a:moveTo>
                      <a:pt x="21" y="0"/>
                    </a:moveTo>
                    <a:lnTo>
                      <a:pt x="0" y="32"/>
                    </a:lnTo>
                    <a:lnTo>
                      <a:pt x="173" y="163"/>
                    </a:lnTo>
                    <a:lnTo>
                      <a:pt x="195" y="130"/>
                    </a:lnTo>
                    <a:lnTo>
                      <a:pt x="2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07" name="Group 182"/>
            <p:cNvGrpSpPr>
              <a:grpSpLocks/>
            </p:cNvGrpSpPr>
            <p:nvPr/>
          </p:nvGrpSpPr>
          <p:grpSpPr bwMode="auto">
            <a:xfrm>
              <a:off x="6256" y="5860"/>
              <a:ext cx="131" cy="109"/>
              <a:chOff x="6256" y="5860"/>
              <a:chExt cx="131" cy="109"/>
            </a:xfrm>
          </p:grpSpPr>
          <p:sp>
            <p:nvSpPr>
              <p:cNvPr id="7288" name="Freeform 183"/>
              <p:cNvSpPr>
                <a:spLocks/>
              </p:cNvSpPr>
              <p:nvPr/>
            </p:nvSpPr>
            <p:spPr bwMode="auto">
              <a:xfrm>
                <a:off x="6256" y="5860"/>
                <a:ext cx="131" cy="109"/>
              </a:xfrm>
              <a:custGeom>
                <a:avLst/>
                <a:gdLst>
                  <a:gd name="T0" fmla="+- 0 6288 6256"/>
                  <a:gd name="T1" fmla="*/ T0 w 131"/>
                  <a:gd name="T2" fmla="+- 0 5860 5860"/>
                  <a:gd name="T3" fmla="*/ 5860 h 109"/>
                  <a:gd name="T4" fmla="+- 0 6256 6256"/>
                  <a:gd name="T5" fmla="*/ T4 w 131"/>
                  <a:gd name="T6" fmla="+- 0 5893 5860"/>
                  <a:gd name="T7" fmla="*/ 5893 h 109"/>
                  <a:gd name="T8" fmla="+- 0 6354 6256"/>
                  <a:gd name="T9" fmla="*/ T8 w 131"/>
                  <a:gd name="T10" fmla="+- 0 5969 5860"/>
                  <a:gd name="T11" fmla="*/ 5969 h 109"/>
                  <a:gd name="T12" fmla="+- 0 6386 6256"/>
                  <a:gd name="T13" fmla="*/ T12 w 131"/>
                  <a:gd name="T14" fmla="+- 0 5936 5860"/>
                  <a:gd name="T15" fmla="*/ 5936 h 109"/>
                  <a:gd name="T16" fmla="+- 0 6288 6256"/>
                  <a:gd name="T17" fmla="*/ T16 w 131"/>
                  <a:gd name="T18" fmla="+- 0 5860 5860"/>
                  <a:gd name="T19" fmla="*/ 5860 h 109"/>
                </a:gdLst>
                <a:ahLst/>
                <a:cxnLst>
                  <a:cxn ang="0">
                    <a:pos x="T1" y="T3"/>
                  </a:cxn>
                  <a:cxn ang="0">
                    <a:pos x="T5" y="T7"/>
                  </a:cxn>
                  <a:cxn ang="0">
                    <a:pos x="T9" y="T11"/>
                  </a:cxn>
                  <a:cxn ang="0">
                    <a:pos x="T13" y="T15"/>
                  </a:cxn>
                  <a:cxn ang="0">
                    <a:pos x="T17" y="T19"/>
                  </a:cxn>
                </a:cxnLst>
                <a:rect l="0" t="0" r="r" b="b"/>
                <a:pathLst>
                  <a:path w="131" h="109">
                    <a:moveTo>
                      <a:pt x="32" y="0"/>
                    </a:moveTo>
                    <a:lnTo>
                      <a:pt x="0" y="33"/>
                    </a:lnTo>
                    <a:lnTo>
                      <a:pt x="98" y="109"/>
                    </a:lnTo>
                    <a:lnTo>
                      <a:pt x="130" y="76"/>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08" name="Group 172"/>
            <p:cNvGrpSpPr>
              <a:grpSpLocks/>
            </p:cNvGrpSpPr>
            <p:nvPr/>
          </p:nvGrpSpPr>
          <p:grpSpPr bwMode="auto">
            <a:xfrm>
              <a:off x="6158" y="5403"/>
              <a:ext cx="1673" cy="479"/>
              <a:chOff x="6158" y="5403"/>
              <a:chExt cx="1673" cy="479"/>
            </a:xfrm>
          </p:grpSpPr>
          <p:sp>
            <p:nvSpPr>
              <p:cNvPr id="7279" name="Freeform 181"/>
              <p:cNvSpPr>
                <a:spLocks/>
              </p:cNvSpPr>
              <p:nvPr/>
            </p:nvSpPr>
            <p:spPr bwMode="auto">
              <a:xfrm>
                <a:off x="6158" y="5403"/>
                <a:ext cx="1673" cy="479"/>
              </a:xfrm>
              <a:custGeom>
                <a:avLst/>
                <a:gdLst>
                  <a:gd name="T0" fmla="+- 0 6169 6158"/>
                  <a:gd name="T1" fmla="*/ T0 w 1673"/>
                  <a:gd name="T2" fmla="+- 0 5762 5403"/>
                  <a:gd name="T3" fmla="*/ 5762 h 479"/>
                  <a:gd name="T4" fmla="+- 0 6158 6158"/>
                  <a:gd name="T5" fmla="*/ T4 w 1673"/>
                  <a:gd name="T6" fmla="+- 0 5784 5403"/>
                  <a:gd name="T7" fmla="*/ 5784 h 479"/>
                  <a:gd name="T8" fmla="+- 0 6560 6158"/>
                  <a:gd name="T9" fmla="*/ T8 w 1673"/>
                  <a:gd name="T10" fmla="+- 0 5882 5403"/>
                  <a:gd name="T11" fmla="*/ 5882 h 479"/>
                  <a:gd name="T12" fmla="+- 0 6560 6158"/>
                  <a:gd name="T13" fmla="*/ T12 w 1673"/>
                  <a:gd name="T14" fmla="+- 0 5860 5403"/>
                  <a:gd name="T15" fmla="*/ 5860 h 479"/>
                  <a:gd name="T16" fmla="+- 0 6169 6158"/>
                  <a:gd name="T17" fmla="*/ T16 w 1673"/>
                  <a:gd name="T18" fmla="+- 0 5762 5403"/>
                  <a:gd name="T19" fmla="*/ 5762 h 479"/>
                </a:gdLst>
                <a:ahLst/>
                <a:cxnLst>
                  <a:cxn ang="0">
                    <a:pos x="T1" y="T3"/>
                  </a:cxn>
                  <a:cxn ang="0">
                    <a:pos x="T5" y="T7"/>
                  </a:cxn>
                  <a:cxn ang="0">
                    <a:pos x="T9" y="T11"/>
                  </a:cxn>
                  <a:cxn ang="0">
                    <a:pos x="T13" y="T15"/>
                  </a:cxn>
                  <a:cxn ang="0">
                    <a:pos x="T17" y="T19"/>
                  </a:cxn>
                </a:cxnLst>
                <a:rect l="0" t="0" r="r" b="b"/>
                <a:pathLst>
                  <a:path w="1673" h="479">
                    <a:moveTo>
                      <a:pt x="11" y="359"/>
                    </a:moveTo>
                    <a:lnTo>
                      <a:pt x="0" y="381"/>
                    </a:lnTo>
                    <a:lnTo>
                      <a:pt x="402" y="479"/>
                    </a:lnTo>
                    <a:lnTo>
                      <a:pt x="402" y="457"/>
                    </a:lnTo>
                    <a:lnTo>
                      <a:pt x="11" y="35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80" name="Freeform 180"/>
              <p:cNvSpPr>
                <a:spLocks/>
              </p:cNvSpPr>
              <p:nvPr/>
            </p:nvSpPr>
            <p:spPr bwMode="auto">
              <a:xfrm>
                <a:off x="6158" y="5403"/>
                <a:ext cx="1673" cy="479"/>
              </a:xfrm>
              <a:custGeom>
                <a:avLst/>
                <a:gdLst>
                  <a:gd name="T0" fmla="+- 0 6712 6158"/>
                  <a:gd name="T1" fmla="*/ T0 w 1673"/>
                  <a:gd name="T2" fmla="+- 0 5827 5403"/>
                  <a:gd name="T3" fmla="*/ 5827 h 479"/>
                  <a:gd name="T4" fmla="+- 0 6560 6158"/>
                  <a:gd name="T5" fmla="*/ T4 w 1673"/>
                  <a:gd name="T6" fmla="+- 0 5860 5403"/>
                  <a:gd name="T7" fmla="*/ 5860 h 479"/>
                  <a:gd name="T8" fmla="+- 0 6560 6158"/>
                  <a:gd name="T9" fmla="*/ T8 w 1673"/>
                  <a:gd name="T10" fmla="+- 0 5882 5403"/>
                  <a:gd name="T11" fmla="*/ 5882 h 479"/>
                  <a:gd name="T12" fmla="+- 0 6723 6158"/>
                  <a:gd name="T13" fmla="*/ T12 w 1673"/>
                  <a:gd name="T14" fmla="+- 0 5849 5403"/>
                  <a:gd name="T15" fmla="*/ 5849 h 479"/>
                  <a:gd name="T16" fmla="+- 0 6712 6158"/>
                  <a:gd name="T17" fmla="*/ T16 w 1673"/>
                  <a:gd name="T18" fmla="+- 0 5838 5403"/>
                  <a:gd name="T19" fmla="*/ 5838 h 479"/>
                  <a:gd name="T20" fmla="+- 0 6717 6158"/>
                  <a:gd name="T21" fmla="*/ T20 w 1673"/>
                  <a:gd name="T22" fmla="+- 0 5838 5403"/>
                  <a:gd name="T23" fmla="*/ 5838 h 479"/>
                  <a:gd name="T24" fmla="+- 0 6712 6158"/>
                  <a:gd name="T25" fmla="*/ T24 w 1673"/>
                  <a:gd name="T26" fmla="+- 0 5827 5403"/>
                  <a:gd name="T27" fmla="*/ 5827 h 479"/>
                </a:gdLst>
                <a:ahLst/>
                <a:cxnLst>
                  <a:cxn ang="0">
                    <a:pos x="T1" y="T3"/>
                  </a:cxn>
                  <a:cxn ang="0">
                    <a:pos x="T5" y="T7"/>
                  </a:cxn>
                  <a:cxn ang="0">
                    <a:pos x="T9" y="T11"/>
                  </a:cxn>
                  <a:cxn ang="0">
                    <a:pos x="T13" y="T15"/>
                  </a:cxn>
                  <a:cxn ang="0">
                    <a:pos x="T17" y="T19"/>
                  </a:cxn>
                  <a:cxn ang="0">
                    <a:pos x="T21" y="T23"/>
                  </a:cxn>
                  <a:cxn ang="0">
                    <a:pos x="T25" y="T27"/>
                  </a:cxn>
                </a:cxnLst>
                <a:rect l="0" t="0" r="r" b="b"/>
                <a:pathLst>
                  <a:path w="1673" h="479">
                    <a:moveTo>
                      <a:pt x="554" y="424"/>
                    </a:moveTo>
                    <a:lnTo>
                      <a:pt x="402" y="457"/>
                    </a:lnTo>
                    <a:lnTo>
                      <a:pt x="402" y="479"/>
                    </a:lnTo>
                    <a:lnTo>
                      <a:pt x="565" y="446"/>
                    </a:lnTo>
                    <a:lnTo>
                      <a:pt x="554" y="435"/>
                    </a:lnTo>
                    <a:lnTo>
                      <a:pt x="559" y="435"/>
                    </a:lnTo>
                    <a:lnTo>
                      <a:pt x="554" y="424"/>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81" name="Freeform 179"/>
              <p:cNvSpPr>
                <a:spLocks/>
              </p:cNvSpPr>
              <p:nvPr/>
            </p:nvSpPr>
            <p:spPr bwMode="auto">
              <a:xfrm>
                <a:off x="6158" y="5403"/>
                <a:ext cx="1673" cy="479"/>
              </a:xfrm>
              <a:custGeom>
                <a:avLst/>
                <a:gdLst>
                  <a:gd name="T0" fmla="+- 0 6717 6158"/>
                  <a:gd name="T1" fmla="*/ T0 w 1673"/>
                  <a:gd name="T2" fmla="+- 0 5838 5403"/>
                  <a:gd name="T3" fmla="*/ 5838 h 479"/>
                  <a:gd name="T4" fmla="+- 0 6712 6158"/>
                  <a:gd name="T5" fmla="*/ T4 w 1673"/>
                  <a:gd name="T6" fmla="+- 0 5838 5403"/>
                  <a:gd name="T7" fmla="*/ 5838 h 479"/>
                  <a:gd name="T8" fmla="+- 0 6723 6158"/>
                  <a:gd name="T9" fmla="*/ T8 w 1673"/>
                  <a:gd name="T10" fmla="+- 0 5849 5403"/>
                  <a:gd name="T11" fmla="*/ 5849 h 479"/>
                  <a:gd name="T12" fmla="+- 0 6717 6158"/>
                  <a:gd name="T13" fmla="*/ T12 w 1673"/>
                  <a:gd name="T14" fmla="+- 0 5838 5403"/>
                  <a:gd name="T15" fmla="*/ 5838 h 479"/>
                </a:gdLst>
                <a:ahLst/>
                <a:cxnLst>
                  <a:cxn ang="0">
                    <a:pos x="T1" y="T3"/>
                  </a:cxn>
                  <a:cxn ang="0">
                    <a:pos x="T5" y="T7"/>
                  </a:cxn>
                  <a:cxn ang="0">
                    <a:pos x="T9" y="T11"/>
                  </a:cxn>
                  <a:cxn ang="0">
                    <a:pos x="T13" y="T15"/>
                  </a:cxn>
                </a:cxnLst>
                <a:rect l="0" t="0" r="r" b="b"/>
                <a:pathLst>
                  <a:path w="1673" h="479">
                    <a:moveTo>
                      <a:pt x="559" y="435"/>
                    </a:moveTo>
                    <a:lnTo>
                      <a:pt x="554" y="435"/>
                    </a:lnTo>
                    <a:lnTo>
                      <a:pt x="565" y="446"/>
                    </a:lnTo>
                    <a:lnTo>
                      <a:pt x="559" y="435"/>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82" name="Freeform 178"/>
              <p:cNvSpPr>
                <a:spLocks/>
              </p:cNvSpPr>
              <p:nvPr/>
            </p:nvSpPr>
            <p:spPr bwMode="auto">
              <a:xfrm>
                <a:off x="6158" y="5403"/>
                <a:ext cx="1673" cy="479"/>
              </a:xfrm>
              <a:custGeom>
                <a:avLst/>
                <a:gdLst>
                  <a:gd name="T0" fmla="+- 0 6994 6158"/>
                  <a:gd name="T1" fmla="*/ T0 w 1673"/>
                  <a:gd name="T2" fmla="+- 0 5773 5403"/>
                  <a:gd name="T3" fmla="*/ 5773 h 479"/>
                  <a:gd name="T4" fmla="+- 0 6712 6158"/>
                  <a:gd name="T5" fmla="*/ T4 w 1673"/>
                  <a:gd name="T6" fmla="+- 0 5827 5403"/>
                  <a:gd name="T7" fmla="*/ 5827 h 479"/>
                  <a:gd name="T8" fmla="+- 0 6723 6158"/>
                  <a:gd name="T9" fmla="*/ T8 w 1673"/>
                  <a:gd name="T10" fmla="+- 0 5849 5403"/>
                  <a:gd name="T11" fmla="*/ 5849 h 479"/>
                  <a:gd name="T12" fmla="+- 0 6994 6158"/>
                  <a:gd name="T13" fmla="*/ T12 w 1673"/>
                  <a:gd name="T14" fmla="+- 0 5795 5403"/>
                  <a:gd name="T15" fmla="*/ 5795 h 479"/>
                  <a:gd name="T16" fmla="+- 0 6994 6158"/>
                  <a:gd name="T17" fmla="*/ T16 w 1673"/>
                  <a:gd name="T18" fmla="+- 0 5773 5403"/>
                  <a:gd name="T19" fmla="*/ 5773 h 479"/>
                </a:gdLst>
                <a:ahLst/>
                <a:cxnLst>
                  <a:cxn ang="0">
                    <a:pos x="T1" y="T3"/>
                  </a:cxn>
                  <a:cxn ang="0">
                    <a:pos x="T5" y="T7"/>
                  </a:cxn>
                  <a:cxn ang="0">
                    <a:pos x="T9" y="T11"/>
                  </a:cxn>
                  <a:cxn ang="0">
                    <a:pos x="T13" y="T15"/>
                  </a:cxn>
                  <a:cxn ang="0">
                    <a:pos x="T17" y="T19"/>
                  </a:cxn>
                </a:cxnLst>
                <a:rect l="0" t="0" r="r" b="b"/>
                <a:pathLst>
                  <a:path w="1673" h="479">
                    <a:moveTo>
                      <a:pt x="836" y="370"/>
                    </a:moveTo>
                    <a:lnTo>
                      <a:pt x="554" y="424"/>
                    </a:lnTo>
                    <a:lnTo>
                      <a:pt x="565" y="446"/>
                    </a:lnTo>
                    <a:lnTo>
                      <a:pt x="836" y="392"/>
                    </a:lnTo>
                    <a:lnTo>
                      <a:pt x="836" y="37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83" name="Freeform 177"/>
              <p:cNvSpPr>
                <a:spLocks/>
              </p:cNvSpPr>
              <p:nvPr/>
            </p:nvSpPr>
            <p:spPr bwMode="auto">
              <a:xfrm>
                <a:off x="6158" y="5403"/>
                <a:ext cx="1673" cy="479"/>
              </a:xfrm>
              <a:custGeom>
                <a:avLst/>
                <a:gdLst>
                  <a:gd name="T0" fmla="+- 0 7255 6158"/>
                  <a:gd name="T1" fmla="*/ T0 w 1673"/>
                  <a:gd name="T2" fmla="+- 0 5642 5403"/>
                  <a:gd name="T3" fmla="*/ 5642 h 479"/>
                  <a:gd name="T4" fmla="+- 0 6994 6158"/>
                  <a:gd name="T5" fmla="*/ T4 w 1673"/>
                  <a:gd name="T6" fmla="+- 0 5773 5403"/>
                  <a:gd name="T7" fmla="*/ 5773 h 479"/>
                  <a:gd name="T8" fmla="+- 0 6994 6158"/>
                  <a:gd name="T9" fmla="*/ T8 w 1673"/>
                  <a:gd name="T10" fmla="+- 0 5795 5403"/>
                  <a:gd name="T11" fmla="*/ 5795 h 479"/>
                  <a:gd name="T12" fmla="+- 0 7266 6158"/>
                  <a:gd name="T13" fmla="*/ T12 w 1673"/>
                  <a:gd name="T14" fmla="+- 0 5664 5403"/>
                  <a:gd name="T15" fmla="*/ 5664 h 479"/>
                  <a:gd name="T16" fmla="+- 0 7260 6158"/>
                  <a:gd name="T17" fmla="*/ T16 w 1673"/>
                  <a:gd name="T18" fmla="+- 0 5653 5403"/>
                  <a:gd name="T19" fmla="*/ 5653 h 479"/>
                  <a:gd name="T20" fmla="+- 0 7255 6158"/>
                  <a:gd name="T21" fmla="*/ T20 w 1673"/>
                  <a:gd name="T22" fmla="+- 0 5653 5403"/>
                  <a:gd name="T23" fmla="*/ 5653 h 479"/>
                  <a:gd name="T24" fmla="+- 0 7255 6158"/>
                  <a:gd name="T25" fmla="*/ T24 w 1673"/>
                  <a:gd name="T26" fmla="+- 0 5642 5403"/>
                  <a:gd name="T27" fmla="*/ 5642 h 479"/>
                </a:gdLst>
                <a:ahLst/>
                <a:cxnLst>
                  <a:cxn ang="0">
                    <a:pos x="T1" y="T3"/>
                  </a:cxn>
                  <a:cxn ang="0">
                    <a:pos x="T5" y="T7"/>
                  </a:cxn>
                  <a:cxn ang="0">
                    <a:pos x="T9" y="T11"/>
                  </a:cxn>
                  <a:cxn ang="0">
                    <a:pos x="T13" y="T15"/>
                  </a:cxn>
                  <a:cxn ang="0">
                    <a:pos x="T17" y="T19"/>
                  </a:cxn>
                  <a:cxn ang="0">
                    <a:pos x="T21" y="T23"/>
                  </a:cxn>
                  <a:cxn ang="0">
                    <a:pos x="T25" y="T27"/>
                  </a:cxn>
                </a:cxnLst>
                <a:rect l="0" t="0" r="r" b="b"/>
                <a:pathLst>
                  <a:path w="1673" h="479">
                    <a:moveTo>
                      <a:pt x="1097" y="239"/>
                    </a:moveTo>
                    <a:lnTo>
                      <a:pt x="836" y="370"/>
                    </a:lnTo>
                    <a:lnTo>
                      <a:pt x="836" y="392"/>
                    </a:lnTo>
                    <a:lnTo>
                      <a:pt x="1108" y="261"/>
                    </a:lnTo>
                    <a:lnTo>
                      <a:pt x="1102" y="250"/>
                    </a:lnTo>
                    <a:lnTo>
                      <a:pt x="1097" y="250"/>
                    </a:lnTo>
                    <a:lnTo>
                      <a:pt x="1097" y="23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84" name="Freeform 176"/>
              <p:cNvSpPr>
                <a:spLocks/>
              </p:cNvSpPr>
              <p:nvPr/>
            </p:nvSpPr>
            <p:spPr bwMode="auto">
              <a:xfrm>
                <a:off x="6158" y="5403"/>
                <a:ext cx="1673" cy="479"/>
              </a:xfrm>
              <a:custGeom>
                <a:avLst/>
                <a:gdLst>
                  <a:gd name="T0" fmla="+- 0 7516 6158"/>
                  <a:gd name="T1" fmla="*/ T0 w 1673"/>
                  <a:gd name="T2" fmla="+- 0 5545 5403"/>
                  <a:gd name="T3" fmla="*/ 5545 h 479"/>
                  <a:gd name="T4" fmla="+- 0 7255 6158"/>
                  <a:gd name="T5" fmla="*/ T4 w 1673"/>
                  <a:gd name="T6" fmla="+- 0 5642 5403"/>
                  <a:gd name="T7" fmla="*/ 5642 h 479"/>
                  <a:gd name="T8" fmla="+- 0 7266 6158"/>
                  <a:gd name="T9" fmla="*/ T8 w 1673"/>
                  <a:gd name="T10" fmla="+- 0 5664 5403"/>
                  <a:gd name="T11" fmla="*/ 5664 h 479"/>
                  <a:gd name="T12" fmla="+- 0 7526 6158"/>
                  <a:gd name="T13" fmla="*/ T12 w 1673"/>
                  <a:gd name="T14" fmla="+- 0 5566 5403"/>
                  <a:gd name="T15" fmla="*/ 5566 h 479"/>
                  <a:gd name="T16" fmla="+- 0 7516 6158"/>
                  <a:gd name="T17" fmla="*/ T16 w 1673"/>
                  <a:gd name="T18" fmla="+- 0 5545 5403"/>
                  <a:gd name="T19" fmla="*/ 5545 h 479"/>
                </a:gdLst>
                <a:ahLst/>
                <a:cxnLst>
                  <a:cxn ang="0">
                    <a:pos x="T1" y="T3"/>
                  </a:cxn>
                  <a:cxn ang="0">
                    <a:pos x="T5" y="T7"/>
                  </a:cxn>
                  <a:cxn ang="0">
                    <a:pos x="T9" y="T11"/>
                  </a:cxn>
                  <a:cxn ang="0">
                    <a:pos x="T13" y="T15"/>
                  </a:cxn>
                  <a:cxn ang="0">
                    <a:pos x="T17" y="T19"/>
                  </a:cxn>
                </a:cxnLst>
                <a:rect l="0" t="0" r="r" b="b"/>
                <a:pathLst>
                  <a:path w="1673" h="479">
                    <a:moveTo>
                      <a:pt x="1358" y="142"/>
                    </a:moveTo>
                    <a:lnTo>
                      <a:pt x="1097" y="239"/>
                    </a:lnTo>
                    <a:lnTo>
                      <a:pt x="1108" y="261"/>
                    </a:lnTo>
                    <a:lnTo>
                      <a:pt x="1368" y="163"/>
                    </a:lnTo>
                    <a:lnTo>
                      <a:pt x="1358" y="142"/>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85" name="Freeform 175"/>
              <p:cNvSpPr>
                <a:spLocks/>
              </p:cNvSpPr>
              <p:nvPr/>
            </p:nvSpPr>
            <p:spPr bwMode="auto">
              <a:xfrm>
                <a:off x="6158" y="5403"/>
                <a:ext cx="1673" cy="479"/>
              </a:xfrm>
              <a:custGeom>
                <a:avLst/>
                <a:gdLst>
                  <a:gd name="T0" fmla="+- 0 7255 6158"/>
                  <a:gd name="T1" fmla="*/ T0 w 1673"/>
                  <a:gd name="T2" fmla="+- 0 5642 5403"/>
                  <a:gd name="T3" fmla="*/ 5642 h 479"/>
                  <a:gd name="T4" fmla="+- 0 7255 6158"/>
                  <a:gd name="T5" fmla="*/ T4 w 1673"/>
                  <a:gd name="T6" fmla="+- 0 5653 5403"/>
                  <a:gd name="T7" fmla="*/ 5653 h 479"/>
                  <a:gd name="T8" fmla="+- 0 7260 6158"/>
                  <a:gd name="T9" fmla="*/ T8 w 1673"/>
                  <a:gd name="T10" fmla="+- 0 5653 5403"/>
                  <a:gd name="T11" fmla="*/ 5653 h 479"/>
                  <a:gd name="T12" fmla="+- 0 7255 6158"/>
                  <a:gd name="T13" fmla="*/ T12 w 1673"/>
                  <a:gd name="T14" fmla="+- 0 5642 5403"/>
                  <a:gd name="T15" fmla="*/ 5642 h 479"/>
                </a:gdLst>
                <a:ahLst/>
                <a:cxnLst>
                  <a:cxn ang="0">
                    <a:pos x="T1" y="T3"/>
                  </a:cxn>
                  <a:cxn ang="0">
                    <a:pos x="T5" y="T7"/>
                  </a:cxn>
                  <a:cxn ang="0">
                    <a:pos x="T9" y="T11"/>
                  </a:cxn>
                  <a:cxn ang="0">
                    <a:pos x="T13" y="T15"/>
                  </a:cxn>
                </a:cxnLst>
                <a:rect l="0" t="0" r="r" b="b"/>
                <a:pathLst>
                  <a:path w="1673" h="479">
                    <a:moveTo>
                      <a:pt x="1097" y="239"/>
                    </a:moveTo>
                    <a:lnTo>
                      <a:pt x="1097" y="250"/>
                    </a:lnTo>
                    <a:lnTo>
                      <a:pt x="1102" y="250"/>
                    </a:lnTo>
                    <a:lnTo>
                      <a:pt x="1097" y="23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86" name="Freeform 174"/>
              <p:cNvSpPr>
                <a:spLocks/>
              </p:cNvSpPr>
              <p:nvPr/>
            </p:nvSpPr>
            <p:spPr bwMode="auto">
              <a:xfrm>
                <a:off x="6158" y="5403"/>
                <a:ext cx="1673" cy="479"/>
              </a:xfrm>
              <a:custGeom>
                <a:avLst/>
                <a:gdLst>
                  <a:gd name="T0" fmla="+- 0 7820 6158"/>
                  <a:gd name="T1" fmla="*/ T0 w 1673"/>
                  <a:gd name="T2" fmla="+- 0 5403 5403"/>
                  <a:gd name="T3" fmla="*/ 5403 h 479"/>
                  <a:gd name="T4" fmla="+- 0 7516 6158"/>
                  <a:gd name="T5" fmla="*/ T4 w 1673"/>
                  <a:gd name="T6" fmla="+- 0 5545 5403"/>
                  <a:gd name="T7" fmla="*/ 5545 h 479"/>
                  <a:gd name="T8" fmla="+- 0 7526 6158"/>
                  <a:gd name="T9" fmla="*/ T8 w 1673"/>
                  <a:gd name="T10" fmla="+- 0 5566 5403"/>
                  <a:gd name="T11" fmla="*/ 5566 h 479"/>
                  <a:gd name="T12" fmla="+- 0 7526 6158"/>
                  <a:gd name="T13" fmla="*/ T12 w 1673"/>
                  <a:gd name="T14" fmla="+- 0 5556 5403"/>
                  <a:gd name="T15" fmla="*/ 5556 h 479"/>
                  <a:gd name="T16" fmla="+- 0 7550 6158"/>
                  <a:gd name="T17" fmla="*/ T16 w 1673"/>
                  <a:gd name="T18" fmla="+- 0 5556 5403"/>
                  <a:gd name="T19" fmla="*/ 5556 h 479"/>
                  <a:gd name="T20" fmla="+- 0 7831 6158"/>
                  <a:gd name="T21" fmla="*/ T20 w 1673"/>
                  <a:gd name="T22" fmla="+- 0 5425 5403"/>
                  <a:gd name="T23" fmla="*/ 5425 h 479"/>
                  <a:gd name="T24" fmla="+- 0 7820 6158"/>
                  <a:gd name="T25" fmla="*/ T24 w 1673"/>
                  <a:gd name="T26" fmla="+- 0 5403 5403"/>
                  <a:gd name="T27" fmla="*/ 5403 h 479"/>
                </a:gdLst>
                <a:ahLst/>
                <a:cxnLst>
                  <a:cxn ang="0">
                    <a:pos x="T1" y="T3"/>
                  </a:cxn>
                  <a:cxn ang="0">
                    <a:pos x="T5" y="T7"/>
                  </a:cxn>
                  <a:cxn ang="0">
                    <a:pos x="T9" y="T11"/>
                  </a:cxn>
                  <a:cxn ang="0">
                    <a:pos x="T13" y="T15"/>
                  </a:cxn>
                  <a:cxn ang="0">
                    <a:pos x="T17" y="T19"/>
                  </a:cxn>
                  <a:cxn ang="0">
                    <a:pos x="T21" y="T23"/>
                  </a:cxn>
                  <a:cxn ang="0">
                    <a:pos x="T25" y="T27"/>
                  </a:cxn>
                </a:cxnLst>
                <a:rect l="0" t="0" r="r" b="b"/>
                <a:pathLst>
                  <a:path w="1673" h="479">
                    <a:moveTo>
                      <a:pt x="1662" y="0"/>
                    </a:moveTo>
                    <a:lnTo>
                      <a:pt x="1358" y="142"/>
                    </a:lnTo>
                    <a:lnTo>
                      <a:pt x="1368" y="163"/>
                    </a:lnTo>
                    <a:lnTo>
                      <a:pt x="1368" y="153"/>
                    </a:lnTo>
                    <a:lnTo>
                      <a:pt x="1392" y="153"/>
                    </a:lnTo>
                    <a:lnTo>
                      <a:pt x="1673" y="22"/>
                    </a:lnTo>
                    <a:lnTo>
                      <a:pt x="166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87" name="Freeform 173"/>
              <p:cNvSpPr>
                <a:spLocks/>
              </p:cNvSpPr>
              <p:nvPr/>
            </p:nvSpPr>
            <p:spPr bwMode="auto">
              <a:xfrm>
                <a:off x="6158" y="5403"/>
                <a:ext cx="1673" cy="479"/>
              </a:xfrm>
              <a:custGeom>
                <a:avLst/>
                <a:gdLst>
                  <a:gd name="T0" fmla="+- 0 7550 6158"/>
                  <a:gd name="T1" fmla="*/ T0 w 1673"/>
                  <a:gd name="T2" fmla="+- 0 5556 5403"/>
                  <a:gd name="T3" fmla="*/ 5556 h 479"/>
                  <a:gd name="T4" fmla="+- 0 7526 6158"/>
                  <a:gd name="T5" fmla="*/ T4 w 1673"/>
                  <a:gd name="T6" fmla="+- 0 5556 5403"/>
                  <a:gd name="T7" fmla="*/ 5556 h 479"/>
                  <a:gd name="T8" fmla="+- 0 7526 6158"/>
                  <a:gd name="T9" fmla="*/ T8 w 1673"/>
                  <a:gd name="T10" fmla="+- 0 5566 5403"/>
                  <a:gd name="T11" fmla="*/ 5566 h 479"/>
                  <a:gd name="T12" fmla="+- 0 7550 6158"/>
                  <a:gd name="T13" fmla="*/ T12 w 1673"/>
                  <a:gd name="T14" fmla="+- 0 5556 5403"/>
                  <a:gd name="T15" fmla="*/ 5556 h 479"/>
                </a:gdLst>
                <a:ahLst/>
                <a:cxnLst>
                  <a:cxn ang="0">
                    <a:pos x="T1" y="T3"/>
                  </a:cxn>
                  <a:cxn ang="0">
                    <a:pos x="T5" y="T7"/>
                  </a:cxn>
                  <a:cxn ang="0">
                    <a:pos x="T9" y="T11"/>
                  </a:cxn>
                  <a:cxn ang="0">
                    <a:pos x="T13" y="T15"/>
                  </a:cxn>
                </a:cxnLst>
                <a:rect l="0" t="0" r="r" b="b"/>
                <a:pathLst>
                  <a:path w="1673" h="479">
                    <a:moveTo>
                      <a:pt x="1392" y="153"/>
                    </a:moveTo>
                    <a:lnTo>
                      <a:pt x="1368" y="153"/>
                    </a:lnTo>
                    <a:lnTo>
                      <a:pt x="1368" y="163"/>
                    </a:lnTo>
                    <a:lnTo>
                      <a:pt x="1392" y="15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09" name="Group 170"/>
            <p:cNvGrpSpPr>
              <a:grpSpLocks/>
            </p:cNvGrpSpPr>
            <p:nvPr/>
          </p:nvGrpSpPr>
          <p:grpSpPr bwMode="auto">
            <a:xfrm>
              <a:off x="6278" y="2096"/>
              <a:ext cx="153" cy="207"/>
              <a:chOff x="6278" y="2096"/>
              <a:chExt cx="153" cy="207"/>
            </a:xfrm>
          </p:grpSpPr>
          <p:sp>
            <p:nvSpPr>
              <p:cNvPr id="7278" name="Freeform 171"/>
              <p:cNvSpPr>
                <a:spLocks/>
              </p:cNvSpPr>
              <p:nvPr/>
            </p:nvSpPr>
            <p:spPr bwMode="auto">
              <a:xfrm>
                <a:off x="6278" y="2096"/>
                <a:ext cx="153" cy="207"/>
              </a:xfrm>
              <a:custGeom>
                <a:avLst/>
                <a:gdLst>
                  <a:gd name="T0" fmla="+- 0 6310 6278"/>
                  <a:gd name="T1" fmla="*/ T0 w 153"/>
                  <a:gd name="T2" fmla="+- 0 2096 2096"/>
                  <a:gd name="T3" fmla="*/ 2096 h 207"/>
                  <a:gd name="T4" fmla="+- 0 6278 6278"/>
                  <a:gd name="T5" fmla="*/ T4 w 153"/>
                  <a:gd name="T6" fmla="+- 0 2118 2096"/>
                  <a:gd name="T7" fmla="*/ 2118 h 207"/>
                  <a:gd name="T8" fmla="+- 0 6386 6278"/>
                  <a:gd name="T9" fmla="*/ T8 w 153"/>
                  <a:gd name="T10" fmla="+- 0 2303 2096"/>
                  <a:gd name="T11" fmla="*/ 2303 h 207"/>
                  <a:gd name="T12" fmla="+- 0 6430 6278"/>
                  <a:gd name="T13" fmla="*/ T12 w 153"/>
                  <a:gd name="T14" fmla="+- 0 2281 2096"/>
                  <a:gd name="T15" fmla="*/ 2281 h 207"/>
                  <a:gd name="T16" fmla="+- 0 6310 6278"/>
                  <a:gd name="T17" fmla="*/ T16 w 153"/>
                  <a:gd name="T18" fmla="+- 0 2096 2096"/>
                  <a:gd name="T19" fmla="*/ 2096 h 207"/>
                </a:gdLst>
                <a:ahLst/>
                <a:cxnLst>
                  <a:cxn ang="0">
                    <a:pos x="T1" y="T3"/>
                  </a:cxn>
                  <a:cxn ang="0">
                    <a:pos x="T5" y="T7"/>
                  </a:cxn>
                  <a:cxn ang="0">
                    <a:pos x="T9" y="T11"/>
                  </a:cxn>
                  <a:cxn ang="0">
                    <a:pos x="T13" y="T15"/>
                  </a:cxn>
                  <a:cxn ang="0">
                    <a:pos x="T17" y="T19"/>
                  </a:cxn>
                </a:cxnLst>
                <a:rect l="0" t="0" r="r" b="b"/>
                <a:pathLst>
                  <a:path w="153" h="207">
                    <a:moveTo>
                      <a:pt x="32" y="0"/>
                    </a:moveTo>
                    <a:lnTo>
                      <a:pt x="0" y="22"/>
                    </a:lnTo>
                    <a:lnTo>
                      <a:pt x="108" y="207"/>
                    </a:lnTo>
                    <a:lnTo>
                      <a:pt x="152" y="185"/>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10" name="Group 168"/>
            <p:cNvGrpSpPr>
              <a:grpSpLocks/>
            </p:cNvGrpSpPr>
            <p:nvPr/>
          </p:nvGrpSpPr>
          <p:grpSpPr bwMode="auto">
            <a:xfrm>
              <a:off x="6419" y="2314"/>
              <a:ext cx="153" cy="207"/>
              <a:chOff x="6419" y="2314"/>
              <a:chExt cx="153" cy="207"/>
            </a:xfrm>
          </p:grpSpPr>
          <p:sp>
            <p:nvSpPr>
              <p:cNvPr id="7277" name="Freeform 169"/>
              <p:cNvSpPr>
                <a:spLocks/>
              </p:cNvSpPr>
              <p:nvPr/>
            </p:nvSpPr>
            <p:spPr bwMode="auto">
              <a:xfrm>
                <a:off x="6419" y="2314"/>
                <a:ext cx="153" cy="207"/>
              </a:xfrm>
              <a:custGeom>
                <a:avLst/>
                <a:gdLst>
                  <a:gd name="T0" fmla="+- 0 6451 6419"/>
                  <a:gd name="T1" fmla="*/ T0 w 153"/>
                  <a:gd name="T2" fmla="+- 0 2314 2314"/>
                  <a:gd name="T3" fmla="*/ 2314 h 207"/>
                  <a:gd name="T4" fmla="+- 0 6419 6419"/>
                  <a:gd name="T5" fmla="*/ T4 w 153"/>
                  <a:gd name="T6" fmla="+- 0 2347 2314"/>
                  <a:gd name="T7" fmla="*/ 2347 h 207"/>
                  <a:gd name="T8" fmla="+- 0 6528 6419"/>
                  <a:gd name="T9" fmla="*/ T8 w 153"/>
                  <a:gd name="T10" fmla="+- 0 2521 2314"/>
                  <a:gd name="T11" fmla="*/ 2521 h 207"/>
                  <a:gd name="T12" fmla="+- 0 6571 6419"/>
                  <a:gd name="T13" fmla="*/ T12 w 153"/>
                  <a:gd name="T14" fmla="+- 0 2499 2314"/>
                  <a:gd name="T15" fmla="*/ 2499 h 207"/>
                  <a:gd name="T16" fmla="+- 0 6451 6419"/>
                  <a:gd name="T17" fmla="*/ T16 w 153"/>
                  <a:gd name="T18" fmla="+- 0 2314 2314"/>
                  <a:gd name="T19" fmla="*/ 2314 h 207"/>
                </a:gdLst>
                <a:ahLst/>
                <a:cxnLst>
                  <a:cxn ang="0">
                    <a:pos x="T1" y="T3"/>
                  </a:cxn>
                  <a:cxn ang="0">
                    <a:pos x="T5" y="T7"/>
                  </a:cxn>
                  <a:cxn ang="0">
                    <a:pos x="T9" y="T11"/>
                  </a:cxn>
                  <a:cxn ang="0">
                    <a:pos x="T13" y="T15"/>
                  </a:cxn>
                  <a:cxn ang="0">
                    <a:pos x="T17" y="T19"/>
                  </a:cxn>
                </a:cxnLst>
                <a:rect l="0" t="0" r="r" b="b"/>
                <a:pathLst>
                  <a:path w="153" h="207">
                    <a:moveTo>
                      <a:pt x="32" y="0"/>
                    </a:moveTo>
                    <a:lnTo>
                      <a:pt x="0" y="33"/>
                    </a:lnTo>
                    <a:lnTo>
                      <a:pt x="109" y="207"/>
                    </a:lnTo>
                    <a:lnTo>
                      <a:pt x="152" y="185"/>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11" name="Group 166"/>
            <p:cNvGrpSpPr>
              <a:grpSpLocks/>
            </p:cNvGrpSpPr>
            <p:nvPr/>
          </p:nvGrpSpPr>
          <p:grpSpPr bwMode="auto">
            <a:xfrm>
              <a:off x="6560" y="2542"/>
              <a:ext cx="44" cy="44"/>
              <a:chOff x="6560" y="2542"/>
              <a:chExt cx="44" cy="44"/>
            </a:xfrm>
          </p:grpSpPr>
          <p:sp>
            <p:nvSpPr>
              <p:cNvPr id="7276" name="Freeform 167"/>
              <p:cNvSpPr>
                <a:spLocks/>
              </p:cNvSpPr>
              <p:nvPr/>
            </p:nvSpPr>
            <p:spPr bwMode="auto">
              <a:xfrm>
                <a:off x="6560" y="2542"/>
                <a:ext cx="44" cy="44"/>
              </a:xfrm>
              <a:custGeom>
                <a:avLst/>
                <a:gdLst>
                  <a:gd name="T0" fmla="+- 0 6593 6560"/>
                  <a:gd name="T1" fmla="*/ T0 w 44"/>
                  <a:gd name="T2" fmla="+- 0 2542 2542"/>
                  <a:gd name="T3" fmla="*/ 2542 h 44"/>
                  <a:gd name="T4" fmla="+- 0 6560 6560"/>
                  <a:gd name="T5" fmla="*/ T4 w 44"/>
                  <a:gd name="T6" fmla="+- 0 2564 2542"/>
                  <a:gd name="T7" fmla="*/ 2564 h 44"/>
                  <a:gd name="T8" fmla="+- 0 6571 6560"/>
                  <a:gd name="T9" fmla="*/ T8 w 44"/>
                  <a:gd name="T10" fmla="+- 0 2586 2542"/>
                  <a:gd name="T11" fmla="*/ 2586 h 44"/>
                  <a:gd name="T12" fmla="+- 0 6603 6560"/>
                  <a:gd name="T13" fmla="*/ T12 w 44"/>
                  <a:gd name="T14" fmla="+- 0 2564 2542"/>
                  <a:gd name="T15" fmla="*/ 2564 h 44"/>
                  <a:gd name="T16" fmla="+- 0 6593 6560"/>
                  <a:gd name="T17" fmla="*/ T16 w 44"/>
                  <a:gd name="T18" fmla="+- 0 2542 2542"/>
                  <a:gd name="T19" fmla="*/ 2542 h 44"/>
                </a:gdLst>
                <a:ahLst/>
                <a:cxnLst>
                  <a:cxn ang="0">
                    <a:pos x="T1" y="T3"/>
                  </a:cxn>
                  <a:cxn ang="0">
                    <a:pos x="T5" y="T7"/>
                  </a:cxn>
                  <a:cxn ang="0">
                    <a:pos x="T9" y="T11"/>
                  </a:cxn>
                  <a:cxn ang="0">
                    <a:pos x="T13" y="T15"/>
                  </a:cxn>
                  <a:cxn ang="0">
                    <a:pos x="T17" y="T19"/>
                  </a:cxn>
                </a:cxnLst>
                <a:rect l="0" t="0" r="r" b="b"/>
                <a:pathLst>
                  <a:path w="44" h="44">
                    <a:moveTo>
                      <a:pt x="33" y="0"/>
                    </a:moveTo>
                    <a:lnTo>
                      <a:pt x="0" y="22"/>
                    </a:lnTo>
                    <a:lnTo>
                      <a:pt x="11" y="44"/>
                    </a:lnTo>
                    <a:lnTo>
                      <a:pt x="43" y="22"/>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12" name="Group 164"/>
            <p:cNvGrpSpPr>
              <a:grpSpLocks/>
            </p:cNvGrpSpPr>
            <p:nvPr/>
          </p:nvGrpSpPr>
          <p:grpSpPr bwMode="auto">
            <a:xfrm>
              <a:off x="6603" y="2564"/>
              <a:ext cx="2" cy="2"/>
              <a:chOff x="6603" y="2564"/>
              <a:chExt cx="2" cy="2"/>
            </a:xfrm>
          </p:grpSpPr>
          <p:sp>
            <p:nvSpPr>
              <p:cNvPr id="7275" name="Freeform 165"/>
              <p:cNvSpPr>
                <a:spLocks/>
              </p:cNvSpPr>
              <p:nvPr/>
            </p:nvSpPr>
            <p:spPr bwMode="auto">
              <a:xfrm>
                <a:off x="6603" y="2564"/>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13" name="Group 162"/>
            <p:cNvGrpSpPr>
              <a:grpSpLocks/>
            </p:cNvGrpSpPr>
            <p:nvPr/>
          </p:nvGrpSpPr>
          <p:grpSpPr bwMode="auto">
            <a:xfrm>
              <a:off x="6571" y="2564"/>
              <a:ext cx="131" cy="185"/>
              <a:chOff x="6571" y="2564"/>
              <a:chExt cx="131" cy="185"/>
            </a:xfrm>
          </p:grpSpPr>
          <p:sp>
            <p:nvSpPr>
              <p:cNvPr id="7274" name="Freeform 163"/>
              <p:cNvSpPr>
                <a:spLocks/>
              </p:cNvSpPr>
              <p:nvPr/>
            </p:nvSpPr>
            <p:spPr bwMode="auto">
              <a:xfrm>
                <a:off x="6571" y="2564"/>
                <a:ext cx="131" cy="185"/>
              </a:xfrm>
              <a:custGeom>
                <a:avLst/>
                <a:gdLst>
                  <a:gd name="T0" fmla="+- 0 6603 6571"/>
                  <a:gd name="T1" fmla="*/ T0 w 131"/>
                  <a:gd name="T2" fmla="+- 0 2564 2564"/>
                  <a:gd name="T3" fmla="*/ 2564 h 185"/>
                  <a:gd name="T4" fmla="+- 0 6571 6571"/>
                  <a:gd name="T5" fmla="*/ T4 w 131"/>
                  <a:gd name="T6" fmla="+- 0 2586 2564"/>
                  <a:gd name="T7" fmla="*/ 2586 h 185"/>
                  <a:gd name="T8" fmla="+- 0 6668 6571"/>
                  <a:gd name="T9" fmla="*/ T8 w 131"/>
                  <a:gd name="T10" fmla="+- 0 2749 2564"/>
                  <a:gd name="T11" fmla="*/ 2749 h 185"/>
                  <a:gd name="T12" fmla="+- 0 6701 6571"/>
                  <a:gd name="T13" fmla="*/ T12 w 131"/>
                  <a:gd name="T14" fmla="+- 0 2727 2564"/>
                  <a:gd name="T15" fmla="*/ 2727 h 185"/>
                  <a:gd name="T16" fmla="+- 0 6603 6571"/>
                  <a:gd name="T17" fmla="*/ T16 w 131"/>
                  <a:gd name="T18" fmla="+- 0 2564 2564"/>
                  <a:gd name="T19" fmla="*/ 2564 h 185"/>
                </a:gdLst>
                <a:ahLst/>
                <a:cxnLst>
                  <a:cxn ang="0">
                    <a:pos x="T1" y="T3"/>
                  </a:cxn>
                  <a:cxn ang="0">
                    <a:pos x="T5" y="T7"/>
                  </a:cxn>
                  <a:cxn ang="0">
                    <a:pos x="T9" y="T11"/>
                  </a:cxn>
                  <a:cxn ang="0">
                    <a:pos x="T13" y="T15"/>
                  </a:cxn>
                  <a:cxn ang="0">
                    <a:pos x="T17" y="T19"/>
                  </a:cxn>
                </a:cxnLst>
                <a:rect l="0" t="0" r="r" b="b"/>
                <a:pathLst>
                  <a:path w="131" h="185">
                    <a:moveTo>
                      <a:pt x="32" y="0"/>
                    </a:moveTo>
                    <a:lnTo>
                      <a:pt x="0" y="22"/>
                    </a:lnTo>
                    <a:lnTo>
                      <a:pt x="97" y="185"/>
                    </a:lnTo>
                    <a:lnTo>
                      <a:pt x="130" y="163"/>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14" name="Group 160"/>
            <p:cNvGrpSpPr>
              <a:grpSpLocks/>
            </p:cNvGrpSpPr>
            <p:nvPr/>
          </p:nvGrpSpPr>
          <p:grpSpPr bwMode="auto">
            <a:xfrm>
              <a:off x="6690" y="2760"/>
              <a:ext cx="76" cy="88"/>
              <a:chOff x="6690" y="2760"/>
              <a:chExt cx="76" cy="88"/>
            </a:xfrm>
          </p:grpSpPr>
          <p:sp>
            <p:nvSpPr>
              <p:cNvPr id="7273" name="Freeform 161"/>
              <p:cNvSpPr>
                <a:spLocks/>
              </p:cNvSpPr>
              <p:nvPr/>
            </p:nvSpPr>
            <p:spPr bwMode="auto">
              <a:xfrm>
                <a:off x="6690" y="2760"/>
                <a:ext cx="76" cy="88"/>
              </a:xfrm>
              <a:custGeom>
                <a:avLst/>
                <a:gdLst>
                  <a:gd name="T0" fmla="+- 0 6723 6690"/>
                  <a:gd name="T1" fmla="*/ T0 w 76"/>
                  <a:gd name="T2" fmla="+- 0 2760 2760"/>
                  <a:gd name="T3" fmla="*/ 2760 h 88"/>
                  <a:gd name="T4" fmla="+- 0 6690 6690"/>
                  <a:gd name="T5" fmla="*/ T4 w 76"/>
                  <a:gd name="T6" fmla="+- 0 2782 2760"/>
                  <a:gd name="T7" fmla="*/ 2782 h 88"/>
                  <a:gd name="T8" fmla="+- 0 6734 6690"/>
                  <a:gd name="T9" fmla="*/ T8 w 76"/>
                  <a:gd name="T10" fmla="+- 0 2847 2760"/>
                  <a:gd name="T11" fmla="*/ 2847 h 88"/>
                  <a:gd name="T12" fmla="+- 0 6766 6690"/>
                  <a:gd name="T13" fmla="*/ T12 w 76"/>
                  <a:gd name="T14" fmla="+- 0 2825 2760"/>
                  <a:gd name="T15" fmla="*/ 2825 h 88"/>
                  <a:gd name="T16" fmla="+- 0 6723 6690"/>
                  <a:gd name="T17" fmla="*/ T16 w 76"/>
                  <a:gd name="T18" fmla="+- 0 2760 2760"/>
                  <a:gd name="T19" fmla="*/ 2760 h 88"/>
                </a:gdLst>
                <a:ahLst/>
                <a:cxnLst>
                  <a:cxn ang="0">
                    <a:pos x="T1" y="T3"/>
                  </a:cxn>
                  <a:cxn ang="0">
                    <a:pos x="T5" y="T7"/>
                  </a:cxn>
                  <a:cxn ang="0">
                    <a:pos x="T9" y="T11"/>
                  </a:cxn>
                  <a:cxn ang="0">
                    <a:pos x="T13" y="T15"/>
                  </a:cxn>
                  <a:cxn ang="0">
                    <a:pos x="T17" y="T19"/>
                  </a:cxn>
                </a:cxnLst>
                <a:rect l="0" t="0" r="r" b="b"/>
                <a:pathLst>
                  <a:path w="76" h="88">
                    <a:moveTo>
                      <a:pt x="33" y="0"/>
                    </a:moveTo>
                    <a:lnTo>
                      <a:pt x="0" y="22"/>
                    </a:lnTo>
                    <a:lnTo>
                      <a:pt x="44" y="87"/>
                    </a:lnTo>
                    <a:lnTo>
                      <a:pt x="76" y="65"/>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15" name="Group 158"/>
            <p:cNvGrpSpPr>
              <a:grpSpLocks/>
            </p:cNvGrpSpPr>
            <p:nvPr/>
          </p:nvGrpSpPr>
          <p:grpSpPr bwMode="auto">
            <a:xfrm>
              <a:off x="6766" y="2825"/>
              <a:ext cx="2" cy="2"/>
              <a:chOff x="6766" y="2825"/>
              <a:chExt cx="2" cy="2"/>
            </a:xfrm>
          </p:grpSpPr>
          <p:sp>
            <p:nvSpPr>
              <p:cNvPr id="7272" name="Freeform 159"/>
              <p:cNvSpPr>
                <a:spLocks/>
              </p:cNvSpPr>
              <p:nvPr/>
            </p:nvSpPr>
            <p:spPr bwMode="auto">
              <a:xfrm>
                <a:off x="6766" y="2825"/>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16" name="Group 156"/>
            <p:cNvGrpSpPr>
              <a:grpSpLocks/>
            </p:cNvGrpSpPr>
            <p:nvPr/>
          </p:nvGrpSpPr>
          <p:grpSpPr bwMode="auto">
            <a:xfrm>
              <a:off x="6734" y="2825"/>
              <a:ext cx="98" cy="153"/>
              <a:chOff x="6734" y="2825"/>
              <a:chExt cx="98" cy="153"/>
            </a:xfrm>
          </p:grpSpPr>
          <p:sp>
            <p:nvSpPr>
              <p:cNvPr id="7271" name="Freeform 157"/>
              <p:cNvSpPr>
                <a:spLocks/>
              </p:cNvSpPr>
              <p:nvPr/>
            </p:nvSpPr>
            <p:spPr bwMode="auto">
              <a:xfrm>
                <a:off x="6734" y="2825"/>
                <a:ext cx="98" cy="153"/>
              </a:xfrm>
              <a:custGeom>
                <a:avLst/>
                <a:gdLst>
                  <a:gd name="T0" fmla="+- 0 6766 6734"/>
                  <a:gd name="T1" fmla="*/ T0 w 98"/>
                  <a:gd name="T2" fmla="+- 0 2825 2825"/>
                  <a:gd name="T3" fmla="*/ 2825 h 153"/>
                  <a:gd name="T4" fmla="+- 0 6734 6734"/>
                  <a:gd name="T5" fmla="*/ T4 w 98"/>
                  <a:gd name="T6" fmla="+- 0 2847 2825"/>
                  <a:gd name="T7" fmla="*/ 2847 h 153"/>
                  <a:gd name="T8" fmla="+- 0 6799 6734"/>
                  <a:gd name="T9" fmla="*/ T8 w 98"/>
                  <a:gd name="T10" fmla="+- 0 2978 2825"/>
                  <a:gd name="T11" fmla="*/ 2978 h 153"/>
                  <a:gd name="T12" fmla="+- 0 6831 6734"/>
                  <a:gd name="T13" fmla="*/ T12 w 98"/>
                  <a:gd name="T14" fmla="+- 0 2956 2825"/>
                  <a:gd name="T15" fmla="*/ 2956 h 153"/>
                  <a:gd name="T16" fmla="+- 0 6766 6734"/>
                  <a:gd name="T17" fmla="*/ T16 w 98"/>
                  <a:gd name="T18" fmla="+- 0 2825 2825"/>
                  <a:gd name="T19" fmla="*/ 2825 h 153"/>
                </a:gdLst>
                <a:ahLst/>
                <a:cxnLst>
                  <a:cxn ang="0">
                    <a:pos x="T1" y="T3"/>
                  </a:cxn>
                  <a:cxn ang="0">
                    <a:pos x="T5" y="T7"/>
                  </a:cxn>
                  <a:cxn ang="0">
                    <a:pos x="T9" y="T11"/>
                  </a:cxn>
                  <a:cxn ang="0">
                    <a:pos x="T13" y="T15"/>
                  </a:cxn>
                  <a:cxn ang="0">
                    <a:pos x="T17" y="T19"/>
                  </a:cxn>
                </a:cxnLst>
                <a:rect l="0" t="0" r="r" b="b"/>
                <a:pathLst>
                  <a:path w="98" h="153">
                    <a:moveTo>
                      <a:pt x="32" y="0"/>
                    </a:moveTo>
                    <a:lnTo>
                      <a:pt x="0" y="22"/>
                    </a:lnTo>
                    <a:lnTo>
                      <a:pt x="65" y="153"/>
                    </a:lnTo>
                    <a:lnTo>
                      <a:pt x="97" y="131"/>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17" name="Group 154"/>
            <p:cNvGrpSpPr>
              <a:grpSpLocks/>
            </p:cNvGrpSpPr>
            <p:nvPr/>
          </p:nvGrpSpPr>
          <p:grpSpPr bwMode="auto">
            <a:xfrm>
              <a:off x="6821" y="2988"/>
              <a:ext cx="120" cy="174"/>
              <a:chOff x="6821" y="2988"/>
              <a:chExt cx="120" cy="174"/>
            </a:xfrm>
          </p:grpSpPr>
          <p:sp>
            <p:nvSpPr>
              <p:cNvPr id="7270" name="Freeform 155"/>
              <p:cNvSpPr>
                <a:spLocks/>
              </p:cNvSpPr>
              <p:nvPr/>
            </p:nvSpPr>
            <p:spPr bwMode="auto">
              <a:xfrm>
                <a:off x="6821" y="2988"/>
                <a:ext cx="120" cy="174"/>
              </a:xfrm>
              <a:custGeom>
                <a:avLst/>
                <a:gdLst>
                  <a:gd name="T0" fmla="+- 0 6853 6821"/>
                  <a:gd name="T1" fmla="*/ T0 w 120"/>
                  <a:gd name="T2" fmla="+- 0 2988 2988"/>
                  <a:gd name="T3" fmla="*/ 2988 h 174"/>
                  <a:gd name="T4" fmla="+- 0 6821 6821"/>
                  <a:gd name="T5" fmla="*/ T4 w 120"/>
                  <a:gd name="T6" fmla="+- 0 3010 2988"/>
                  <a:gd name="T7" fmla="*/ 3010 h 174"/>
                  <a:gd name="T8" fmla="+- 0 6908 6821"/>
                  <a:gd name="T9" fmla="*/ T8 w 120"/>
                  <a:gd name="T10" fmla="+- 0 3162 2988"/>
                  <a:gd name="T11" fmla="*/ 3162 h 174"/>
                  <a:gd name="T12" fmla="+- 0 6940 6821"/>
                  <a:gd name="T13" fmla="*/ T12 w 120"/>
                  <a:gd name="T14" fmla="+- 0 3141 2988"/>
                  <a:gd name="T15" fmla="*/ 3141 h 174"/>
                  <a:gd name="T16" fmla="+- 0 6853 6821"/>
                  <a:gd name="T17" fmla="*/ T16 w 120"/>
                  <a:gd name="T18" fmla="+- 0 2988 2988"/>
                  <a:gd name="T19" fmla="*/ 2988 h 174"/>
                </a:gdLst>
                <a:ahLst/>
                <a:cxnLst>
                  <a:cxn ang="0">
                    <a:pos x="T1" y="T3"/>
                  </a:cxn>
                  <a:cxn ang="0">
                    <a:pos x="T5" y="T7"/>
                  </a:cxn>
                  <a:cxn ang="0">
                    <a:pos x="T9" y="T11"/>
                  </a:cxn>
                  <a:cxn ang="0">
                    <a:pos x="T13" y="T15"/>
                  </a:cxn>
                  <a:cxn ang="0">
                    <a:pos x="T17" y="T19"/>
                  </a:cxn>
                </a:cxnLst>
                <a:rect l="0" t="0" r="r" b="b"/>
                <a:pathLst>
                  <a:path w="120" h="174">
                    <a:moveTo>
                      <a:pt x="32" y="0"/>
                    </a:moveTo>
                    <a:lnTo>
                      <a:pt x="0" y="22"/>
                    </a:lnTo>
                    <a:lnTo>
                      <a:pt x="87" y="174"/>
                    </a:lnTo>
                    <a:lnTo>
                      <a:pt x="119" y="153"/>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18" name="Group 152"/>
            <p:cNvGrpSpPr>
              <a:grpSpLocks/>
            </p:cNvGrpSpPr>
            <p:nvPr/>
          </p:nvGrpSpPr>
          <p:grpSpPr bwMode="auto">
            <a:xfrm>
              <a:off x="1901" y="1672"/>
              <a:ext cx="142" cy="218"/>
              <a:chOff x="1901" y="1672"/>
              <a:chExt cx="142" cy="218"/>
            </a:xfrm>
          </p:grpSpPr>
          <p:sp>
            <p:nvSpPr>
              <p:cNvPr id="7269" name="Freeform 153"/>
              <p:cNvSpPr>
                <a:spLocks/>
              </p:cNvSpPr>
              <p:nvPr/>
            </p:nvSpPr>
            <p:spPr bwMode="auto">
              <a:xfrm>
                <a:off x="1901" y="1672"/>
                <a:ext cx="142" cy="218"/>
              </a:xfrm>
              <a:custGeom>
                <a:avLst/>
                <a:gdLst>
                  <a:gd name="T0" fmla="+- 0 1999 1901"/>
                  <a:gd name="T1" fmla="*/ T0 w 142"/>
                  <a:gd name="T2" fmla="+- 0 1672 1672"/>
                  <a:gd name="T3" fmla="*/ 1672 h 218"/>
                  <a:gd name="T4" fmla="+- 0 1901 1901"/>
                  <a:gd name="T5" fmla="*/ T4 w 142"/>
                  <a:gd name="T6" fmla="+- 0 1868 1672"/>
                  <a:gd name="T7" fmla="*/ 1868 h 218"/>
                  <a:gd name="T8" fmla="+- 0 1945 1901"/>
                  <a:gd name="T9" fmla="*/ T8 w 142"/>
                  <a:gd name="T10" fmla="+- 0 1890 1672"/>
                  <a:gd name="T11" fmla="*/ 1890 h 218"/>
                  <a:gd name="T12" fmla="+- 0 2043 1901"/>
                  <a:gd name="T13" fmla="*/ T12 w 142"/>
                  <a:gd name="T14" fmla="+- 0 1694 1672"/>
                  <a:gd name="T15" fmla="*/ 1694 h 218"/>
                  <a:gd name="T16" fmla="+- 0 1999 1901"/>
                  <a:gd name="T17" fmla="*/ T16 w 142"/>
                  <a:gd name="T18" fmla="+- 0 1672 1672"/>
                  <a:gd name="T19" fmla="*/ 1672 h 218"/>
                </a:gdLst>
                <a:ahLst/>
                <a:cxnLst>
                  <a:cxn ang="0">
                    <a:pos x="T1" y="T3"/>
                  </a:cxn>
                  <a:cxn ang="0">
                    <a:pos x="T5" y="T7"/>
                  </a:cxn>
                  <a:cxn ang="0">
                    <a:pos x="T9" y="T11"/>
                  </a:cxn>
                  <a:cxn ang="0">
                    <a:pos x="T13" y="T15"/>
                  </a:cxn>
                  <a:cxn ang="0">
                    <a:pos x="T17" y="T19"/>
                  </a:cxn>
                </a:cxnLst>
                <a:rect l="0" t="0" r="r" b="b"/>
                <a:pathLst>
                  <a:path w="142" h="218">
                    <a:moveTo>
                      <a:pt x="98" y="0"/>
                    </a:moveTo>
                    <a:lnTo>
                      <a:pt x="0" y="196"/>
                    </a:lnTo>
                    <a:lnTo>
                      <a:pt x="44" y="218"/>
                    </a:lnTo>
                    <a:lnTo>
                      <a:pt x="142" y="22"/>
                    </a:lnTo>
                    <a:lnTo>
                      <a:pt x="98"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19" name="Group 150"/>
            <p:cNvGrpSpPr>
              <a:grpSpLocks/>
            </p:cNvGrpSpPr>
            <p:nvPr/>
          </p:nvGrpSpPr>
          <p:grpSpPr bwMode="auto">
            <a:xfrm>
              <a:off x="1793" y="1901"/>
              <a:ext cx="131" cy="174"/>
              <a:chOff x="1793" y="1901"/>
              <a:chExt cx="131" cy="174"/>
            </a:xfrm>
          </p:grpSpPr>
          <p:sp>
            <p:nvSpPr>
              <p:cNvPr id="7268" name="Freeform 151"/>
              <p:cNvSpPr>
                <a:spLocks/>
              </p:cNvSpPr>
              <p:nvPr/>
            </p:nvSpPr>
            <p:spPr bwMode="auto">
              <a:xfrm>
                <a:off x="1793" y="1901"/>
                <a:ext cx="131" cy="174"/>
              </a:xfrm>
              <a:custGeom>
                <a:avLst/>
                <a:gdLst>
                  <a:gd name="T0" fmla="+- 0 1890 1793"/>
                  <a:gd name="T1" fmla="*/ T0 w 131"/>
                  <a:gd name="T2" fmla="+- 0 1901 1901"/>
                  <a:gd name="T3" fmla="*/ 1901 h 174"/>
                  <a:gd name="T4" fmla="+- 0 1793 1793"/>
                  <a:gd name="T5" fmla="*/ T4 w 131"/>
                  <a:gd name="T6" fmla="+- 0 2042 1901"/>
                  <a:gd name="T7" fmla="*/ 2042 h 174"/>
                  <a:gd name="T8" fmla="+- 0 1825 1793"/>
                  <a:gd name="T9" fmla="*/ T8 w 131"/>
                  <a:gd name="T10" fmla="+- 0 2075 1901"/>
                  <a:gd name="T11" fmla="*/ 2075 h 174"/>
                  <a:gd name="T12" fmla="+- 0 1825 1793"/>
                  <a:gd name="T13" fmla="*/ T12 w 131"/>
                  <a:gd name="T14" fmla="+- 0 2064 1901"/>
                  <a:gd name="T15" fmla="*/ 2064 h 174"/>
                  <a:gd name="T16" fmla="+- 0 1923 1793"/>
                  <a:gd name="T17" fmla="*/ T16 w 131"/>
                  <a:gd name="T18" fmla="+- 0 1922 1901"/>
                  <a:gd name="T19" fmla="*/ 1922 h 174"/>
                  <a:gd name="T20" fmla="+- 0 1890 1793"/>
                  <a:gd name="T21" fmla="*/ T20 w 131"/>
                  <a:gd name="T22" fmla="+- 0 1901 1901"/>
                  <a:gd name="T23" fmla="*/ 1901 h 174"/>
                </a:gdLst>
                <a:ahLst/>
                <a:cxnLst>
                  <a:cxn ang="0">
                    <a:pos x="T1" y="T3"/>
                  </a:cxn>
                  <a:cxn ang="0">
                    <a:pos x="T5" y="T7"/>
                  </a:cxn>
                  <a:cxn ang="0">
                    <a:pos x="T9" y="T11"/>
                  </a:cxn>
                  <a:cxn ang="0">
                    <a:pos x="T13" y="T15"/>
                  </a:cxn>
                  <a:cxn ang="0">
                    <a:pos x="T17" y="T19"/>
                  </a:cxn>
                  <a:cxn ang="0">
                    <a:pos x="T21" y="T23"/>
                  </a:cxn>
                </a:cxnLst>
                <a:rect l="0" t="0" r="r" b="b"/>
                <a:pathLst>
                  <a:path w="131" h="174">
                    <a:moveTo>
                      <a:pt x="97" y="0"/>
                    </a:moveTo>
                    <a:lnTo>
                      <a:pt x="0" y="141"/>
                    </a:lnTo>
                    <a:lnTo>
                      <a:pt x="32" y="174"/>
                    </a:lnTo>
                    <a:lnTo>
                      <a:pt x="32" y="163"/>
                    </a:lnTo>
                    <a:lnTo>
                      <a:pt x="130" y="21"/>
                    </a:lnTo>
                    <a:lnTo>
                      <a:pt x="9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20" name="Group 148"/>
            <p:cNvGrpSpPr>
              <a:grpSpLocks/>
            </p:cNvGrpSpPr>
            <p:nvPr/>
          </p:nvGrpSpPr>
          <p:grpSpPr bwMode="auto">
            <a:xfrm>
              <a:off x="1825" y="2064"/>
              <a:ext cx="2" cy="11"/>
              <a:chOff x="1825" y="2064"/>
              <a:chExt cx="2" cy="11"/>
            </a:xfrm>
          </p:grpSpPr>
          <p:sp>
            <p:nvSpPr>
              <p:cNvPr id="7267" name="Freeform 149"/>
              <p:cNvSpPr>
                <a:spLocks/>
              </p:cNvSpPr>
              <p:nvPr/>
            </p:nvSpPr>
            <p:spPr bwMode="auto">
              <a:xfrm>
                <a:off x="1825" y="2064"/>
                <a:ext cx="2" cy="11"/>
              </a:xfrm>
              <a:custGeom>
                <a:avLst/>
                <a:gdLst>
                  <a:gd name="T0" fmla="+- 0 2069 2064"/>
                  <a:gd name="T1" fmla="*/ 2069 h 11"/>
                  <a:gd name="T2" fmla="+- 0 2069 2064"/>
                  <a:gd name="T3" fmla="*/ 2069 h 11"/>
                </a:gdLst>
                <a:ahLst/>
                <a:cxnLst>
                  <a:cxn ang="0">
                    <a:pos x="0" y="T1"/>
                  </a:cxn>
                  <a:cxn ang="0">
                    <a:pos x="0" y="T3"/>
                  </a:cxn>
                </a:cxnLst>
                <a:rect l="0" t="0" r="r" b="b"/>
                <a:pathLst>
                  <a:path h="11">
                    <a:moveTo>
                      <a:pt x="0" y="5"/>
                    </a:moveTo>
                    <a:lnTo>
                      <a:pt x="0" y="5"/>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121" name="Group 146"/>
            <p:cNvGrpSpPr>
              <a:grpSpLocks/>
            </p:cNvGrpSpPr>
            <p:nvPr/>
          </p:nvGrpSpPr>
          <p:grpSpPr bwMode="auto">
            <a:xfrm>
              <a:off x="1760" y="2031"/>
              <a:ext cx="66" cy="66"/>
              <a:chOff x="1760" y="2031"/>
              <a:chExt cx="66" cy="66"/>
            </a:xfrm>
          </p:grpSpPr>
          <p:sp>
            <p:nvSpPr>
              <p:cNvPr id="7266" name="Freeform 147"/>
              <p:cNvSpPr>
                <a:spLocks/>
              </p:cNvSpPr>
              <p:nvPr/>
            </p:nvSpPr>
            <p:spPr bwMode="auto">
              <a:xfrm>
                <a:off x="1760" y="2031"/>
                <a:ext cx="66" cy="66"/>
              </a:xfrm>
              <a:custGeom>
                <a:avLst/>
                <a:gdLst>
                  <a:gd name="T0" fmla="+- 0 1803 1760"/>
                  <a:gd name="T1" fmla="*/ T0 w 66"/>
                  <a:gd name="T2" fmla="+- 0 2031 2031"/>
                  <a:gd name="T3" fmla="*/ 2031 h 66"/>
                  <a:gd name="T4" fmla="+- 0 1760 1760"/>
                  <a:gd name="T5" fmla="*/ T4 w 66"/>
                  <a:gd name="T6" fmla="+- 0 2064 2031"/>
                  <a:gd name="T7" fmla="*/ 2064 h 66"/>
                  <a:gd name="T8" fmla="+- 0 1782 1760"/>
                  <a:gd name="T9" fmla="*/ T8 w 66"/>
                  <a:gd name="T10" fmla="+- 0 2096 2031"/>
                  <a:gd name="T11" fmla="*/ 2096 h 66"/>
                  <a:gd name="T12" fmla="+- 0 1825 1760"/>
                  <a:gd name="T13" fmla="*/ T12 w 66"/>
                  <a:gd name="T14" fmla="+- 0 2075 2031"/>
                  <a:gd name="T15" fmla="*/ 2075 h 66"/>
                  <a:gd name="T16" fmla="+- 0 1803 1760"/>
                  <a:gd name="T17" fmla="*/ T16 w 66"/>
                  <a:gd name="T18" fmla="+- 0 2031 2031"/>
                  <a:gd name="T19" fmla="*/ 2031 h 66"/>
                </a:gdLst>
                <a:ahLst/>
                <a:cxnLst>
                  <a:cxn ang="0">
                    <a:pos x="T1" y="T3"/>
                  </a:cxn>
                  <a:cxn ang="0">
                    <a:pos x="T5" y="T7"/>
                  </a:cxn>
                  <a:cxn ang="0">
                    <a:pos x="T9" y="T11"/>
                  </a:cxn>
                  <a:cxn ang="0">
                    <a:pos x="T13" y="T15"/>
                  </a:cxn>
                  <a:cxn ang="0">
                    <a:pos x="T17" y="T19"/>
                  </a:cxn>
                </a:cxnLst>
                <a:rect l="0" t="0" r="r" b="b"/>
                <a:pathLst>
                  <a:path w="66" h="66">
                    <a:moveTo>
                      <a:pt x="43" y="0"/>
                    </a:moveTo>
                    <a:lnTo>
                      <a:pt x="0" y="33"/>
                    </a:lnTo>
                    <a:lnTo>
                      <a:pt x="22" y="65"/>
                    </a:lnTo>
                    <a:lnTo>
                      <a:pt x="65" y="44"/>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22" name="Group 144"/>
            <p:cNvGrpSpPr>
              <a:grpSpLocks/>
            </p:cNvGrpSpPr>
            <p:nvPr/>
          </p:nvGrpSpPr>
          <p:grpSpPr bwMode="auto">
            <a:xfrm>
              <a:off x="1673" y="2086"/>
              <a:ext cx="66" cy="55"/>
              <a:chOff x="1673" y="2086"/>
              <a:chExt cx="66" cy="55"/>
            </a:xfrm>
          </p:grpSpPr>
          <p:sp>
            <p:nvSpPr>
              <p:cNvPr id="7265" name="Freeform 145"/>
              <p:cNvSpPr>
                <a:spLocks/>
              </p:cNvSpPr>
              <p:nvPr/>
            </p:nvSpPr>
            <p:spPr bwMode="auto">
              <a:xfrm>
                <a:off x="1673" y="2086"/>
                <a:ext cx="66" cy="55"/>
              </a:xfrm>
              <a:custGeom>
                <a:avLst/>
                <a:gdLst>
                  <a:gd name="T0" fmla="+- 0 1717 1673"/>
                  <a:gd name="T1" fmla="*/ T0 w 66"/>
                  <a:gd name="T2" fmla="+- 0 2086 2086"/>
                  <a:gd name="T3" fmla="*/ 2086 h 55"/>
                  <a:gd name="T4" fmla="+- 0 1673 1673"/>
                  <a:gd name="T5" fmla="*/ T4 w 66"/>
                  <a:gd name="T6" fmla="+- 0 2107 2086"/>
                  <a:gd name="T7" fmla="*/ 2107 h 55"/>
                  <a:gd name="T8" fmla="+- 0 1695 1673"/>
                  <a:gd name="T9" fmla="*/ T8 w 66"/>
                  <a:gd name="T10" fmla="+- 0 2140 2086"/>
                  <a:gd name="T11" fmla="*/ 2140 h 55"/>
                  <a:gd name="T12" fmla="+- 0 1738 1673"/>
                  <a:gd name="T13" fmla="*/ T12 w 66"/>
                  <a:gd name="T14" fmla="+- 0 2118 2086"/>
                  <a:gd name="T15" fmla="*/ 2118 h 55"/>
                  <a:gd name="T16" fmla="+- 0 1717 1673"/>
                  <a:gd name="T17" fmla="*/ T16 w 66"/>
                  <a:gd name="T18" fmla="+- 0 2086 2086"/>
                  <a:gd name="T19" fmla="*/ 2086 h 55"/>
                </a:gdLst>
                <a:ahLst/>
                <a:cxnLst>
                  <a:cxn ang="0">
                    <a:pos x="T1" y="T3"/>
                  </a:cxn>
                  <a:cxn ang="0">
                    <a:pos x="T5" y="T7"/>
                  </a:cxn>
                  <a:cxn ang="0">
                    <a:pos x="T9" y="T11"/>
                  </a:cxn>
                  <a:cxn ang="0">
                    <a:pos x="T13" y="T15"/>
                  </a:cxn>
                  <a:cxn ang="0">
                    <a:pos x="T17" y="T19"/>
                  </a:cxn>
                </a:cxnLst>
                <a:rect l="0" t="0" r="r" b="b"/>
                <a:pathLst>
                  <a:path w="66" h="55">
                    <a:moveTo>
                      <a:pt x="44" y="0"/>
                    </a:moveTo>
                    <a:lnTo>
                      <a:pt x="0" y="21"/>
                    </a:lnTo>
                    <a:lnTo>
                      <a:pt x="22" y="54"/>
                    </a:lnTo>
                    <a:lnTo>
                      <a:pt x="65" y="32"/>
                    </a:lnTo>
                    <a:lnTo>
                      <a:pt x="4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23" name="Group 142"/>
            <p:cNvGrpSpPr>
              <a:grpSpLocks/>
            </p:cNvGrpSpPr>
            <p:nvPr/>
          </p:nvGrpSpPr>
          <p:grpSpPr bwMode="auto">
            <a:xfrm>
              <a:off x="1695" y="2140"/>
              <a:ext cx="2" cy="2"/>
              <a:chOff x="1695" y="2140"/>
              <a:chExt cx="2" cy="2"/>
            </a:xfrm>
          </p:grpSpPr>
          <p:sp>
            <p:nvSpPr>
              <p:cNvPr id="7264" name="Freeform 143"/>
              <p:cNvSpPr>
                <a:spLocks/>
              </p:cNvSpPr>
              <p:nvPr/>
            </p:nvSpPr>
            <p:spPr bwMode="auto">
              <a:xfrm>
                <a:off x="1695" y="2140"/>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24" name="Group 140"/>
            <p:cNvGrpSpPr>
              <a:grpSpLocks/>
            </p:cNvGrpSpPr>
            <p:nvPr/>
          </p:nvGrpSpPr>
          <p:grpSpPr bwMode="auto">
            <a:xfrm>
              <a:off x="1532" y="2107"/>
              <a:ext cx="163" cy="109"/>
              <a:chOff x="1532" y="2107"/>
              <a:chExt cx="163" cy="109"/>
            </a:xfrm>
          </p:grpSpPr>
          <p:sp>
            <p:nvSpPr>
              <p:cNvPr id="7263" name="Freeform 141"/>
              <p:cNvSpPr>
                <a:spLocks/>
              </p:cNvSpPr>
              <p:nvPr/>
            </p:nvSpPr>
            <p:spPr bwMode="auto">
              <a:xfrm>
                <a:off x="1532" y="2107"/>
                <a:ext cx="163" cy="109"/>
              </a:xfrm>
              <a:custGeom>
                <a:avLst/>
                <a:gdLst>
                  <a:gd name="T0" fmla="+- 0 1684 1532"/>
                  <a:gd name="T1" fmla="*/ T0 w 163"/>
                  <a:gd name="T2" fmla="+- 0 2107 2107"/>
                  <a:gd name="T3" fmla="*/ 2107 h 109"/>
                  <a:gd name="T4" fmla="+- 0 1532 1532"/>
                  <a:gd name="T5" fmla="*/ T4 w 163"/>
                  <a:gd name="T6" fmla="+- 0 2184 2107"/>
                  <a:gd name="T7" fmla="*/ 2184 h 109"/>
                  <a:gd name="T8" fmla="+- 0 1543 1532"/>
                  <a:gd name="T9" fmla="*/ T8 w 163"/>
                  <a:gd name="T10" fmla="+- 0 2216 2107"/>
                  <a:gd name="T11" fmla="*/ 2216 h 109"/>
                  <a:gd name="T12" fmla="+- 0 1695 1532"/>
                  <a:gd name="T13" fmla="*/ T12 w 163"/>
                  <a:gd name="T14" fmla="+- 0 2140 2107"/>
                  <a:gd name="T15" fmla="*/ 2140 h 109"/>
                  <a:gd name="T16" fmla="+- 0 1684 1532"/>
                  <a:gd name="T17" fmla="*/ T16 w 163"/>
                  <a:gd name="T18" fmla="+- 0 2107 2107"/>
                  <a:gd name="T19" fmla="*/ 2107 h 109"/>
                </a:gdLst>
                <a:ahLst/>
                <a:cxnLst>
                  <a:cxn ang="0">
                    <a:pos x="T1" y="T3"/>
                  </a:cxn>
                  <a:cxn ang="0">
                    <a:pos x="T5" y="T7"/>
                  </a:cxn>
                  <a:cxn ang="0">
                    <a:pos x="T9" y="T11"/>
                  </a:cxn>
                  <a:cxn ang="0">
                    <a:pos x="T13" y="T15"/>
                  </a:cxn>
                  <a:cxn ang="0">
                    <a:pos x="T17" y="T19"/>
                  </a:cxn>
                </a:cxnLst>
                <a:rect l="0" t="0" r="r" b="b"/>
                <a:pathLst>
                  <a:path w="163" h="109">
                    <a:moveTo>
                      <a:pt x="152" y="0"/>
                    </a:moveTo>
                    <a:lnTo>
                      <a:pt x="0" y="77"/>
                    </a:lnTo>
                    <a:lnTo>
                      <a:pt x="11" y="109"/>
                    </a:lnTo>
                    <a:lnTo>
                      <a:pt x="163" y="33"/>
                    </a:lnTo>
                    <a:lnTo>
                      <a:pt x="15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25" name="Group 122"/>
            <p:cNvGrpSpPr>
              <a:grpSpLocks/>
            </p:cNvGrpSpPr>
            <p:nvPr/>
          </p:nvGrpSpPr>
          <p:grpSpPr bwMode="auto">
            <a:xfrm>
              <a:off x="4258" y="1879"/>
              <a:ext cx="1814" cy="251"/>
              <a:chOff x="4258" y="1879"/>
              <a:chExt cx="1814" cy="251"/>
            </a:xfrm>
          </p:grpSpPr>
          <p:sp>
            <p:nvSpPr>
              <p:cNvPr id="7246" name="Freeform 139"/>
              <p:cNvSpPr>
                <a:spLocks/>
              </p:cNvSpPr>
              <p:nvPr/>
            </p:nvSpPr>
            <p:spPr bwMode="auto">
              <a:xfrm>
                <a:off x="4258" y="1879"/>
                <a:ext cx="1814" cy="251"/>
              </a:xfrm>
              <a:custGeom>
                <a:avLst/>
                <a:gdLst>
                  <a:gd name="T0" fmla="+- 0 5387 4258"/>
                  <a:gd name="T1" fmla="*/ T0 w 1814"/>
                  <a:gd name="T2" fmla="+- 0 2064 1879"/>
                  <a:gd name="T3" fmla="*/ 2064 h 251"/>
                  <a:gd name="T4" fmla="+- 0 5387 4258"/>
                  <a:gd name="T5" fmla="*/ T4 w 1814"/>
                  <a:gd name="T6" fmla="+- 0 2086 1879"/>
                  <a:gd name="T7" fmla="*/ 2086 h 251"/>
                  <a:gd name="T8" fmla="+- 0 5582 4258"/>
                  <a:gd name="T9" fmla="*/ T8 w 1814"/>
                  <a:gd name="T10" fmla="+- 0 2129 1879"/>
                  <a:gd name="T11" fmla="*/ 2129 h 251"/>
                  <a:gd name="T12" fmla="+- 0 5582 4258"/>
                  <a:gd name="T13" fmla="*/ T12 w 1814"/>
                  <a:gd name="T14" fmla="+- 0 2107 1879"/>
                  <a:gd name="T15" fmla="*/ 2107 h 251"/>
                  <a:gd name="T16" fmla="+- 0 5387 4258"/>
                  <a:gd name="T17" fmla="*/ T16 w 1814"/>
                  <a:gd name="T18" fmla="+- 0 2064 1879"/>
                  <a:gd name="T19" fmla="*/ 2064 h 251"/>
                </a:gdLst>
                <a:ahLst/>
                <a:cxnLst>
                  <a:cxn ang="0">
                    <a:pos x="T1" y="T3"/>
                  </a:cxn>
                  <a:cxn ang="0">
                    <a:pos x="T5" y="T7"/>
                  </a:cxn>
                  <a:cxn ang="0">
                    <a:pos x="T9" y="T11"/>
                  </a:cxn>
                  <a:cxn ang="0">
                    <a:pos x="T13" y="T15"/>
                  </a:cxn>
                  <a:cxn ang="0">
                    <a:pos x="T17" y="T19"/>
                  </a:cxn>
                </a:cxnLst>
                <a:rect l="0" t="0" r="r" b="b"/>
                <a:pathLst>
                  <a:path w="1814" h="251">
                    <a:moveTo>
                      <a:pt x="1129" y="185"/>
                    </a:moveTo>
                    <a:lnTo>
                      <a:pt x="1129" y="207"/>
                    </a:lnTo>
                    <a:lnTo>
                      <a:pt x="1324" y="250"/>
                    </a:lnTo>
                    <a:lnTo>
                      <a:pt x="1324" y="228"/>
                    </a:lnTo>
                    <a:lnTo>
                      <a:pt x="1129" y="185"/>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47" name="Freeform 138"/>
              <p:cNvSpPr>
                <a:spLocks/>
              </p:cNvSpPr>
              <p:nvPr/>
            </p:nvSpPr>
            <p:spPr bwMode="auto">
              <a:xfrm>
                <a:off x="4258" y="1879"/>
                <a:ext cx="1814" cy="251"/>
              </a:xfrm>
              <a:custGeom>
                <a:avLst/>
                <a:gdLst>
                  <a:gd name="T0" fmla="+- 0 5814 4258"/>
                  <a:gd name="T1" fmla="*/ T0 w 1814"/>
                  <a:gd name="T2" fmla="+- 0 2065 1879"/>
                  <a:gd name="T3" fmla="*/ 2065 h 251"/>
                  <a:gd name="T4" fmla="+- 0 5582 4258"/>
                  <a:gd name="T5" fmla="*/ T4 w 1814"/>
                  <a:gd name="T6" fmla="+- 0 2107 1879"/>
                  <a:gd name="T7" fmla="*/ 2107 h 251"/>
                  <a:gd name="T8" fmla="+- 0 5582 4258"/>
                  <a:gd name="T9" fmla="*/ T8 w 1814"/>
                  <a:gd name="T10" fmla="+- 0 2129 1879"/>
                  <a:gd name="T11" fmla="*/ 2129 h 251"/>
                  <a:gd name="T12" fmla="+- 0 5822 4258"/>
                  <a:gd name="T13" fmla="*/ T12 w 1814"/>
                  <a:gd name="T14" fmla="+- 0 2086 1879"/>
                  <a:gd name="T15" fmla="*/ 2086 h 251"/>
                  <a:gd name="T16" fmla="+- 0 5822 4258"/>
                  <a:gd name="T17" fmla="*/ T16 w 1814"/>
                  <a:gd name="T18" fmla="+- 0 2069 1879"/>
                  <a:gd name="T19" fmla="*/ 2069 h 251"/>
                  <a:gd name="T20" fmla="+- 0 5814 4258"/>
                  <a:gd name="T21" fmla="*/ T20 w 1814"/>
                  <a:gd name="T22" fmla="+- 0 2065 1879"/>
                  <a:gd name="T23" fmla="*/ 2065 h 251"/>
                </a:gdLst>
                <a:ahLst/>
                <a:cxnLst>
                  <a:cxn ang="0">
                    <a:pos x="T1" y="T3"/>
                  </a:cxn>
                  <a:cxn ang="0">
                    <a:pos x="T5" y="T7"/>
                  </a:cxn>
                  <a:cxn ang="0">
                    <a:pos x="T9" y="T11"/>
                  </a:cxn>
                  <a:cxn ang="0">
                    <a:pos x="T13" y="T15"/>
                  </a:cxn>
                  <a:cxn ang="0">
                    <a:pos x="T17" y="T19"/>
                  </a:cxn>
                  <a:cxn ang="0">
                    <a:pos x="T21" y="T23"/>
                  </a:cxn>
                </a:cxnLst>
                <a:rect l="0" t="0" r="r" b="b"/>
                <a:pathLst>
                  <a:path w="1814" h="251">
                    <a:moveTo>
                      <a:pt x="1556" y="186"/>
                    </a:moveTo>
                    <a:lnTo>
                      <a:pt x="1324" y="228"/>
                    </a:lnTo>
                    <a:lnTo>
                      <a:pt x="1324" y="250"/>
                    </a:lnTo>
                    <a:lnTo>
                      <a:pt x="1564" y="207"/>
                    </a:lnTo>
                    <a:lnTo>
                      <a:pt x="1564" y="190"/>
                    </a:lnTo>
                    <a:lnTo>
                      <a:pt x="1556" y="18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48" name="Freeform 137"/>
              <p:cNvSpPr>
                <a:spLocks/>
              </p:cNvSpPr>
              <p:nvPr/>
            </p:nvSpPr>
            <p:spPr bwMode="auto">
              <a:xfrm>
                <a:off x="4258" y="1879"/>
                <a:ext cx="1814" cy="251"/>
              </a:xfrm>
              <a:custGeom>
                <a:avLst/>
                <a:gdLst>
                  <a:gd name="T0" fmla="+- 0 4584 4258"/>
                  <a:gd name="T1" fmla="*/ T0 w 1814"/>
                  <a:gd name="T2" fmla="+- 0 2075 1879"/>
                  <a:gd name="T3" fmla="*/ 2075 h 251"/>
                  <a:gd name="T4" fmla="+- 0 4584 4258"/>
                  <a:gd name="T5" fmla="*/ T4 w 1814"/>
                  <a:gd name="T6" fmla="+- 0 2096 1879"/>
                  <a:gd name="T7" fmla="*/ 2096 h 251"/>
                  <a:gd name="T8" fmla="+- 0 4801 4258"/>
                  <a:gd name="T9" fmla="*/ T8 w 1814"/>
                  <a:gd name="T10" fmla="+- 0 2118 1879"/>
                  <a:gd name="T11" fmla="*/ 2118 h 251"/>
                  <a:gd name="T12" fmla="+- 0 4801 4258"/>
                  <a:gd name="T13" fmla="*/ T12 w 1814"/>
                  <a:gd name="T14" fmla="+- 0 2096 1879"/>
                  <a:gd name="T15" fmla="*/ 2096 h 251"/>
                  <a:gd name="T16" fmla="+- 0 4584 4258"/>
                  <a:gd name="T17" fmla="*/ T16 w 1814"/>
                  <a:gd name="T18" fmla="+- 0 2075 1879"/>
                  <a:gd name="T19" fmla="*/ 2075 h 251"/>
                </a:gdLst>
                <a:ahLst/>
                <a:cxnLst>
                  <a:cxn ang="0">
                    <a:pos x="T1" y="T3"/>
                  </a:cxn>
                  <a:cxn ang="0">
                    <a:pos x="T5" y="T7"/>
                  </a:cxn>
                  <a:cxn ang="0">
                    <a:pos x="T9" y="T11"/>
                  </a:cxn>
                  <a:cxn ang="0">
                    <a:pos x="T13" y="T15"/>
                  </a:cxn>
                  <a:cxn ang="0">
                    <a:pos x="T17" y="T19"/>
                  </a:cxn>
                </a:cxnLst>
                <a:rect l="0" t="0" r="r" b="b"/>
                <a:pathLst>
                  <a:path w="1814" h="251">
                    <a:moveTo>
                      <a:pt x="326" y="196"/>
                    </a:moveTo>
                    <a:lnTo>
                      <a:pt x="326" y="217"/>
                    </a:lnTo>
                    <a:lnTo>
                      <a:pt x="543" y="239"/>
                    </a:lnTo>
                    <a:lnTo>
                      <a:pt x="543" y="217"/>
                    </a:lnTo>
                    <a:lnTo>
                      <a:pt x="326" y="19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49" name="Freeform 136"/>
              <p:cNvSpPr>
                <a:spLocks/>
              </p:cNvSpPr>
              <p:nvPr/>
            </p:nvSpPr>
            <p:spPr bwMode="auto">
              <a:xfrm>
                <a:off x="4258" y="1879"/>
                <a:ext cx="1814" cy="251"/>
              </a:xfrm>
              <a:custGeom>
                <a:avLst/>
                <a:gdLst>
                  <a:gd name="T0" fmla="+- 0 4801 4258"/>
                  <a:gd name="T1" fmla="*/ T0 w 1814"/>
                  <a:gd name="T2" fmla="+- 0 2107 1879"/>
                  <a:gd name="T3" fmla="*/ 2107 h 251"/>
                  <a:gd name="T4" fmla="+- 0 4801 4258"/>
                  <a:gd name="T5" fmla="*/ T4 w 1814"/>
                  <a:gd name="T6" fmla="+- 0 2118 1879"/>
                  <a:gd name="T7" fmla="*/ 2118 h 251"/>
                  <a:gd name="T8" fmla="+- 0 4812 4258"/>
                  <a:gd name="T9" fmla="*/ T8 w 1814"/>
                  <a:gd name="T10" fmla="+- 0 2118 1879"/>
                  <a:gd name="T11" fmla="*/ 2118 h 251"/>
                  <a:gd name="T12" fmla="+- 0 4801 4258"/>
                  <a:gd name="T13" fmla="*/ T12 w 1814"/>
                  <a:gd name="T14" fmla="+- 0 2107 1879"/>
                  <a:gd name="T15" fmla="*/ 2107 h 251"/>
                </a:gdLst>
                <a:ahLst/>
                <a:cxnLst>
                  <a:cxn ang="0">
                    <a:pos x="T1" y="T3"/>
                  </a:cxn>
                  <a:cxn ang="0">
                    <a:pos x="T5" y="T7"/>
                  </a:cxn>
                  <a:cxn ang="0">
                    <a:pos x="T9" y="T11"/>
                  </a:cxn>
                  <a:cxn ang="0">
                    <a:pos x="T13" y="T15"/>
                  </a:cxn>
                </a:cxnLst>
                <a:rect l="0" t="0" r="r" b="b"/>
                <a:pathLst>
                  <a:path w="1814" h="251">
                    <a:moveTo>
                      <a:pt x="543" y="228"/>
                    </a:moveTo>
                    <a:lnTo>
                      <a:pt x="543" y="239"/>
                    </a:lnTo>
                    <a:lnTo>
                      <a:pt x="554" y="239"/>
                    </a:lnTo>
                    <a:lnTo>
                      <a:pt x="543" y="228"/>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50" name="Freeform 135"/>
              <p:cNvSpPr>
                <a:spLocks/>
              </p:cNvSpPr>
              <p:nvPr/>
            </p:nvSpPr>
            <p:spPr bwMode="auto">
              <a:xfrm>
                <a:off x="4258" y="1879"/>
                <a:ext cx="1814" cy="251"/>
              </a:xfrm>
              <a:custGeom>
                <a:avLst/>
                <a:gdLst>
                  <a:gd name="T0" fmla="+- 0 4920 4258"/>
                  <a:gd name="T1" fmla="*/ T0 w 1814"/>
                  <a:gd name="T2" fmla="+- 0 2042 1879"/>
                  <a:gd name="T3" fmla="*/ 2042 h 251"/>
                  <a:gd name="T4" fmla="+- 0 4801 4258"/>
                  <a:gd name="T5" fmla="*/ T4 w 1814"/>
                  <a:gd name="T6" fmla="+- 0 2096 1879"/>
                  <a:gd name="T7" fmla="*/ 2096 h 251"/>
                  <a:gd name="T8" fmla="+- 0 4812 4258"/>
                  <a:gd name="T9" fmla="*/ T8 w 1814"/>
                  <a:gd name="T10" fmla="+- 0 2118 1879"/>
                  <a:gd name="T11" fmla="*/ 2118 h 251"/>
                  <a:gd name="T12" fmla="+- 0 4931 4258"/>
                  <a:gd name="T13" fmla="*/ T12 w 1814"/>
                  <a:gd name="T14" fmla="+- 0 2064 1879"/>
                  <a:gd name="T15" fmla="*/ 2064 h 251"/>
                  <a:gd name="T16" fmla="+- 0 4920 4258"/>
                  <a:gd name="T17" fmla="*/ T16 w 1814"/>
                  <a:gd name="T18" fmla="+- 0 2042 1879"/>
                  <a:gd name="T19" fmla="*/ 2042 h 251"/>
                </a:gdLst>
                <a:ahLst/>
                <a:cxnLst>
                  <a:cxn ang="0">
                    <a:pos x="T1" y="T3"/>
                  </a:cxn>
                  <a:cxn ang="0">
                    <a:pos x="T5" y="T7"/>
                  </a:cxn>
                  <a:cxn ang="0">
                    <a:pos x="T9" y="T11"/>
                  </a:cxn>
                  <a:cxn ang="0">
                    <a:pos x="T13" y="T15"/>
                  </a:cxn>
                  <a:cxn ang="0">
                    <a:pos x="T17" y="T19"/>
                  </a:cxn>
                </a:cxnLst>
                <a:rect l="0" t="0" r="r" b="b"/>
                <a:pathLst>
                  <a:path w="1814" h="251">
                    <a:moveTo>
                      <a:pt x="662" y="163"/>
                    </a:moveTo>
                    <a:lnTo>
                      <a:pt x="543" y="217"/>
                    </a:lnTo>
                    <a:lnTo>
                      <a:pt x="554" y="239"/>
                    </a:lnTo>
                    <a:lnTo>
                      <a:pt x="673" y="185"/>
                    </a:lnTo>
                    <a:lnTo>
                      <a:pt x="662" y="16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51" name="Freeform 134"/>
              <p:cNvSpPr>
                <a:spLocks/>
              </p:cNvSpPr>
              <p:nvPr/>
            </p:nvSpPr>
            <p:spPr bwMode="auto">
              <a:xfrm>
                <a:off x="4258" y="1879"/>
                <a:ext cx="1814" cy="251"/>
              </a:xfrm>
              <a:custGeom>
                <a:avLst/>
                <a:gdLst>
                  <a:gd name="T0" fmla="+- 0 4399 4258"/>
                  <a:gd name="T1" fmla="*/ T0 w 1814"/>
                  <a:gd name="T2" fmla="+- 0 1977 1879"/>
                  <a:gd name="T3" fmla="*/ 1977 h 251"/>
                  <a:gd name="T4" fmla="+- 0 4388 4258"/>
                  <a:gd name="T5" fmla="*/ T4 w 1814"/>
                  <a:gd name="T6" fmla="+- 0 1988 1879"/>
                  <a:gd name="T7" fmla="*/ 1988 h 251"/>
                  <a:gd name="T8" fmla="+- 0 4573 4258"/>
                  <a:gd name="T9" fmla="*/ T8 w 1814"/>
                  <a:gd name="T10" fmla="+- 0 2096 1879"/>
                  <a:gd name="T11" fmla="*/ 2096 h 251"/>
                  <a:gd name="T12" fmla="+- 0 4584 4258"/>
                  <a:gd name="T13" fmla="*/ T12 w 1814"/>
                  <a:gd name="T14" fmla="+- 0 2075 1879"/>
                  <a:gd name="T15" fmla="*/ 2075 h 251"/>
                  <a:gd name="T16" fmla="+- 0 4399 4258"/>
                  <a:gd name="T17" fmla="*/ T16 w 1814"/>
                  <a:gd name="T18" fmla="+- 0 1977 1879"/>
                  <a:gd name="T19" fmla="*/ 1977 h 251"/>
                </a:gdLst>
                <a:ahLst/>
                <a:cxnLst>
                  <a:cxn ang="0">
                    <a:pos x="T1" y="T3"/>
                  </a:cxn>
                  <a:cxn ang="0">
                    <a:pos x="T5" y="T7"/>
                  </a:cxn>
                  <a:cxn ang="0">
                    <a:pos x="T9" y="T11"/>
                  </a:cxn>
                  <a:cxn ang="0">
                    <a:pos x="T13" y="T15"/>
                  </a:cxn>
                  <a:cxn ang="0">
                    <a:pos x="T17" y="T19"/>
                  </a:cxn>
                </a:cxnLst>
                <a:rect l="0" t="0" r="r" b="b"/>
                <a:pathLst>
                  <a:path w="1814" h="251">
                    <a:moveTo>
                      <a:pt x="141" y="98"/>
                    </a:moveTo>
                    <a:lnTo>
                      <a:pt x="130" y="109"/>
                    </a:lnTo>
                    <a:lnTo>
                      <a:pt x="315" y="217"/>
                    </a:lnTo>
                    <a:lnTo>
                      <a:pt x="326" y="196"/>
                    </a:lnTo>
                    <a:lnTo>
                      <a:pt x="141" y="98"/>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52" name="Freeform 133"/>
              <p:cNvSpPr>
                <a:spLocks/>
              </p:cNvSpPr>
              <p:nvPr/>
            </p:nvSpPr>
            <p:spPr bwMode="auto">
              <a:xfrm>
                <a:off x="4258" y="1879"/>
                <a:ext cx="1814" cy="251"/>
              </a:xfrm>
              <a:custGeom>
                <a:avLst/>
                <a:gdLst>
                  <a:gd name="T0" fmla="+- 0 4584 4258"/>
                  <a:gd name="T1" fmla="*/ T0 w 1814"/>
                  <a:gd name="T2" fmla="+- 0 2086 1879"/>
                  <a:gd name="T3" fmla="*/ 2086 h 251"/>
                  <a:gd name="T4" fmla="+- 0 4573 4258"/>
                  <a:gd name="T5" fmla="*/ T4 w 1814"/>
                  <a:gd name="T6" fmla="+- 0 2096 1879"/>
                  <a:gd name="T7" fmla="*/ 2096 h 251"/>
                  <a:gd name="T8" fmla="+- 0 4584 4258"/>
                  <a:gd name="T9" fmla="*/ T8 w 1814"/>
                  <a:gd name="T10" fmla="+- 0 2096 1879"/>
                  <a:gd name="T11" fmla="*/ 2096 h 251"/>
                  <a:gd name="T12" fmla="+- 0 4584 4258"/>
                  <a:gd name="T13" fmla="*/ T12 w 1814"/>
                  <a:gd name="T14" fmla="+- 0 2086 1879"/>
                  <a:gd name="T15" fmla="*/ 2086 h 251"/>
                </a:gdLst>
                <a:ahLst/>
                <a:cxnLst>
                  <a:cxn ang="0">
                    <a:pos x="T1" y="T3"/>
                  </a:cxn>
                  <a:cxn ang="0">
                    <a:pos x="T5" y="T7"/>
                  </a:cxn>
                  <a:cxn ang="0">
                    <a:pos x="T9" y="T11"/>
                  </a:cxn>
                  <a:cxn ang="0">
                    <a:pos x="T13" y="T15"/>
                  </a:cxn>
                </a:cxnLst>
                <a:rect l="0" t="0" r="r" b="b"/>
                <a:pathLst>
                  <a:path w="1814" h="251">
                    <a:moveTo>
                      <a:pt x="326" y="207"/>
                    </a:moveTo>
                    <a:lnTo>
                      <a:pt x="315" y="217"/>
                    </a:lnTo>
                    <a:lnTo>
                      <a:pt x="326" y="217"/>
                    </a:lnTo>
                    <a:lnTo>
                      <a:pt x="326" y="207"/>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53" name="Freeform 132"/>
              <p:cNvSpPr>
                <a:spLocks/>
              </p:cNvSpPr>
              <p:nvPr/>
            </p:nvSpPr>
            <p:spPr bwMode="auto">
              <a:xfrm>
                <a:off x="4258" y="1879"/>
                <a:ext cx="1814" cy="251"/>
              </a:xfrm>
              <a:custGeom>
                <a:avLst/>
                <a:gdLst>
                  <a:gd name="T0" fmla="+- 0 5061 4258"/>
                  <a:gd name="T1" fmla="*/ T0 w 1814"/>
                  <a:gd name="T2" fmla="+- 0 2010 1879"/>
                  <a:gd name="T3" fmla="*/ 2010 h 251"/>
                  <a:gd name="T4" fmla="+- 0 5061 4258"/>
                  <a:gd name="T5" fmla="*/ T4 w 1814"/>
                  <a:gd name="T6" fmla="+- 0 2031 1879"/>
                  <a:gd name="T7" fmla="*/ 2031 h 251"/>
                  <a:gd name="T8" fmla="+- 0 5387 4258"/>
                  <a:gd name="T9" fmla="*/ T8 w 1814"/>
                  <a:gd name="T10" fmla="+- 0 2086 1879"/>
                  <a:gd name="T11" fmla="*/ 2086 h 251"/>
                  <a:gd name="T12" fmla="+- 0 5387 4258"/>
                  <a:gd name="T13" fmla="*/ T12 w 1814"/>
                  <a:gd name="T14" fmla="+- 0 2064 1879"/>
                  <a:gd name="T15" fmla="*/ 2064 h 251"/>
                  <a:gd name="T16" fmla="+- 0 5061 4258"/>
                  <a:gd name="T17" fmla="*/ T16 w 1814"/>
                  <a:gd name="T18" fmla="+- 0 2010 1879"/>
                  <a:gd name="T19" fmla="*/ 2010 h 251"/>
                </a:gdLst>
                <a:ahLst/>
                <a:cxnLst>
                  <a:cxn ang="0">
                    <a:pos x="T1" y="T3"/>
                  </a:cxn>
                  <a:cxn ang="0">
                    <a:pos x="T5" y="T7"/>
                  </a:cxn>
                  <a:cxn ang="0">
                    <a:pos x="T9" y="T11"/>
                  </a:cxn>
                  <a:cxn ang="0">
                    <a:pos x="T13" y="T15"/>
                  </a:cxn>
                  <a:cxn ang="0">
                    <a:pos x="T17" y="T19"/>
                  </a:cxn>
                </a:cxnLst>
                <a:rect l="0" t="0" r="r" b="b"/>
                <a:pathLst>
                  <a:path w="1814" h="251">
                    <a:moveTo>
                      <a:pt x="803" y="131"/>
                    </a:moveTo>
                    <a:lnTo>
                      <a:pt x="803" y="152"/>
                    </a:lnTo>
                    <a:lnTo>
                      <a:pt x="1129" y="207"/>
                    </a:lnTo>
                    <a:lnTo>
                      <a:pt x="1129" y="185"/>
                    </a:lnTo>
                    <a:lnTo>
                      <a:pt x="803" y="13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54" name="Freeform 131"/>
              <p:cNvSpPr>
                <a:spLocks/>
              </p:cNvSpPr>
              <p:nvPr/>
            </p:nvSpPr>
            <p:spPr bwMode="auto">
              <a:xfrm>
                <a:off x="4258" y="1879"/>
                <a:ext cx="1814" cy="251"/>
              </a:xfrm>
              <a:custGeom>
                <a:avLst/>
                <a:gdLst>
                  <a:gd name="T0" fmla="+- 0 5832 4258"/>
                  <a:gd name="T1" fmla="*/ T0 w 1814"/>
                  <a:gd name="T2" fmla="+- 0 2075 1879"/>
                  <a:gd name="T3" fmla="*/ 2075 h 251"/>
                  <a:gd name="T4" fmla="+- 0 5822 4258"/>
                  <a:gd name="T5" fmla="*/ T4 w 1814"/>
                  <a:gd name="T6" fmla="+- 0 2075 1879"/>
                  <a:gd name="T7" fmla="*/ 2075 h 251"/>
                  <a:gd name="T8" fmla="+- 0 5822 4258"/>
                  <a:gd name="T9" fmla="*/ T8 w 1814"/>
                  <a:gd name="T10" fmla="+- 0 2086 1879"/>
                  <a:gd name="T11" fmla="*/ 2086 h 251"/>
                  <a:gd name="T12" fmla="+- 0 5832 4258"/>
                  <a:gd name="T13" fmla="*/ T12 w 1814"/>
                  <a:gd name="T14" fmla="+- 0 2075 1879"/>
                  <a:gd name="T15" fmla="*/ 2075 h 251"/>
                </a:gdLst>
                <a:ahLst/>
                <a:cxnLst>
                  <a:cxn ang="0">
                    <a:pos x="T1" y="T3"/>
                  </a:cxn>
                  <a:cxn ang="0">
                    <a:pos x="T5" y="T7"/>
                  </a:cxn>
                  <a:cxn ang="0">
                    <a:pos x="T9" y="T11"/>
                  </a:cxn>
                  <a:cxn ang="0">
                    <a:pos x="T13" y="T15"/>
                  </a:cxn>
                </a:cxnLst>
                <a:rect l="0" t="0" r="r" b="b"/>
                <a:pathLst>
                  <a:path w="1814" h="251">
                    <a:moveTo>
                      <a:pt x="1574" y="196"/>
                    </a:moveTo>
                    <a:lnTo>
                      <a:pt x="1564" y="196"/>
                    </a:lnTo>
                    <a:lnTo>
                      <a:pt x="1564" y="207"/>
                    </a:lnTo>
                    <a:lnTo>
                      <a:pt x="1574" y="196"/>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55" name="Freeform 130"/>
              <p:cNvSpPr>
                <a:spLocks/>
              </p:cNvSpPr>
              <p:nvPr/>
            </p:nvSpPr>
            <p:spPr bwMode="auto">
              <a:xfrm>
                <a:off x="4258" y="1879"/>
                <a:ext cx="1814" cy="251"/>
              </a:xfrm>
              <a:custGeom>
                <a:avLst/>
                <a:gdLst>
                  <a:gd name="T0" fmla="+- 0 5847 4258"/>
                  <a:gd name="T1" fmla="*/ T0 w 1814"/>
                  <a:gd name="T2" fmla="+- 0 2064 1879"/>
                  <a:gd name="T3" fmla="*/ 2064 h 251"/>
                  <a:gd name="T4" fmla="+- 0 5822 4258"/>
                  <a:gd name="T5" fmla="*/ T4 w 1814"/>
                  <a:gd name="T6" fmla="+- 0 2064 1879"/>
                  <a:gd name="T7" fmla="*/ 2064 h 251"/>
                  <a:gd name="T8" fmla="+- 0 5822 4258"/>
                  <a:gd name="T9" fmla="*/ T8 w 1814"/>
                  <a:gd name="T10" fmla="+- 0 2069 1879"/>
                  <a:gd name="T11" fmla="*/ 2069 h 251"/>
                  <a:gd name="T12" fmla="+- 0 5832 4258"/>
                  <a:gd name="T13" fmla="*/ T12 w 1814"/>
                  <a:gd name="T14" fmla="+- 0 2075 1879"/>
                  <a:gd name="T15" fmla="*/ 2075 h 251"/>
                  <a:gd name="T16" fmla="+- 0 5847 4258"/>
                  <a:gd name="T17" fmla="*/ T16 w 1814"/>
                  <a:gd name="T18" fmla="+- 0 2064 1879"/>
                  <a:gd name="T19" fmla="*/ 2064 h 251"/>
                </a:gdLst>
                <a:ahLst/>
                <a:cxnLst>
                  <a:cxn ang="0">
                    <a:pos x="T1" y="T3"/>
                  </a:cxn>
                  <a:cxn ang="0">
                    <a:pos x="T5" y="T7"/>
                  </a:cxn>
                  <a:cxn ang="0">
                    <a:pos x="T9" y="T11"/>
                  </a:cxn>
                  <a:cxn ang="0">
                    <a:pos x="T13" y="T15"/>
                  </a:cxn>
                  <a:cxn ang="0">
                    <a:pos x="T17" y="T19"/>
                  </a:cxn>
                </a:cxnLst>
                <a:rect l="0" t="0" r="r" b="b"/>
                <a:pathLst>
                  <a:path w="1814" h="251">
                    <a:moveTo>
                      <a:pt x="1589" y="185"/>
                    </a:moveTo>
                    <a:lnTo>
                      <a:pt x="1564" y="185"/>
                    </a:lnTo>
                    <a:lnTo>
                      <a:pt x="1564" y="190"/>
                    </a:lnTo>
                    <a:lnTo>
                      <a:pt x="1574" y="196"/>
                    </a:lnTo>
                    <a:lnTo>
                      <a:pt x="1589" y="185"/>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56" name="Freeform 129"/>
              <p:cNvSpPr>
                <a:spLocks/>
              </p:cNvSpPr>
              <p:nvPr/>
            </p:nvSpPr>
            <p:spPr bwMode="auto">
              <a:xfrm>
                <a:off x="4258" y="1879"/>
                <a:ext cx="1814" cy="251"/>
              </a:xfrm>
              <a:custGeom>
                <a:avLst/>
                <a:gdLst>
                  <a:gd name="T0" fmla="+- 0 5822 4258"/>
                  <a:gd name="T1" fmla="*/ T0 w 1814"/>
                  <a:gd name="T2" fmla="+- 0 2064 1879"/>
                  <a:gd name="T3" fmla="*/ 2064 h 251"/>
                  <a:gd name="T4" fmla="+- 0 5814 4258"/>
                  <a:gd name="T5" fmla="*/ T4 w 1814"/>
                  <a:gd name="T6" fmla="+- 0 2065 1879"/>
                  <a:gd name="T7" fmla="*/ 2065 h 251"/>
                  <a:gd name="T8" fmla="+- 0 5822 4258"/>
                  <a:gd name="T9" fmla="*/ T8 w 1814"/>
                  <a:gd name="T10" fmla="+- 0 2069 1879"/>
                  <a:gd name="T11" fmla="*/ 2069 h 251"/>
                  <a:gd name="T12" fmla="+- 0 5822 4258"/>
                  <a:gd name="T13" fmla="*/ T12 w 1814"/>
                  <a:gd name="T14" fmla="+- 0 2064 1879"/>
                  <a:gd name="T15" fmla="*/ 2064 h 251"/>
                </a:gdLst>
                <a:ahLst/>
                <a:cxnLst>
                  <a:cxn ang="0">
                    <a:pos x="T1" y="T3"/>
                  </a:cxn>
                  <a:cxn ang="0">
                    <a:pos x="T5" y="T7"/>
                  </a:cxn>
                  <a:cxn ang="0">
                    <a:pos x="T9" y="T11"/>
                  </a:cxn>
                  <a:cxn ang="0">
                    <a:pos x="T13" y="T15"/>
                  </a:cxn>
                </a:cxnLst>
                <a:rect l="0" t="0" r="r" b="b"/>
                <a:pathLst>
                  <a:path w="1814" h="251">
                    <a:moveTo>
                      <a:pt x="1564" y="185"/>
                    </a:moveTo>
                    <a:lnTo>
                      <a:pt x="1556" y="186"/>
                    </a:lnTo>
                    <a:lnTo>
                      <a:pt x="1564" y="190"/>
                    </a:lnTo>
                    <a:lnTo>
                      <a:pt x="1564" y="185"/>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57" name="Freeform 128"/>
              <p:cNvSpPr>
                <a:spLocks/>
              </p:cNvSpPr>
              <p:nvPr/>
            </p:nvSpPr>
            <p:spPr bwMode="auto">
              <a:xfrm>
                <a:off x="4258" y="1879"/>
                <a:ext cx="1814" cy="251"/>
              </a:xfrm>
              <a:custGeom>
                <a:avLst/>
                <a:gdLst>
                  <a:gd name="T0" fmla="+- 0 5941 4258"/>
                  <a:gd name="T1" fmla="*/ T0 w 1814"/>
                  <a:gd name="T2" fmla="+- 0 1966 1879"/>
                  <a:gd name="T3" fmla="*/ 1966 h 251"/>
                  <a:gd name="T4" fmla="+- 0 5811 4258"/>
                  <a:gd name="T5" fmla="*/ T4 w 1814"/>
                  <a:gd name="T6" fmla="+- 0 2064 1879"/>
                  <a:gd name="T7" fmla="*/ 2064 h 251"/>
                  <a:gd name="T8" fmla="+- 0 5814 4258"/>
                  <a:gd name="T9" fmla="*/ T8 w 1814"/>
                  <a:gd name="T10" fmla="+- 0 2065 1879"/>
                  <a:gd name="T11" fmla="*/ 2065 h 251"/>
                  <a:gd name="T12" fmla="+- 0 5822 4258"/>
                  <a:gd name="T13" fmla="*/ T12 w 1814"/>
                  <a:gd name="T14" fmla="+- 0 2064 1879"/>
                  <a:gd name="T15" fmla="*/ 2064 h 251"/>
                  <a:gd name="T16" fmla="+- 0 5847 4258"/>
                  <a:gd name="T17" fmla="*/ T16 w 1814"/>
                  <a:gd name="T18" fmla="+- 0 2064 1879"/>
                  <a:gd name="T19" fmla="*/ 2064 h 251"/>
                  <a:gd name="T20" fmla="+- 0 5952 4258"/>
                  <a:gd name="T21" fmla="*/ T20 w 1814"/>
                  <a:gd name="T22" fmla="+- 0 1988 1879"/>
                  <a:gd name="T23" fmla="*/ 1988 h 251"/>
                  <a:gd name="T24" fmla="+- 0 5946 4258"/>
                  <a:gd name="T25" fmla="*/ T24 w 1814"/>
                  <a:gd name="T26" fmla="+- 0 1977 1879"/>
                  <a:gd name="T27" fmla="*/ 1977 h 251"/>
                  <a:gd name="T28" fmla="+- 0 5941 4258"/>
                  <a:gd name="T29" fmla="*/ T28 w 1814"/>
                  <a:gd name="T30" fmla="+- 0 1977 1879"/>
                  <a:gd name="T31" fmla="*/ 1977 h 251"/>
                  <a:gd name="T32" fmla="+- 0 5941 4258"/>
                  <a:gd name="T33" fmla="*/ T32 w 1814"/>
                  <a:gd name="T34" fmla="+- 0 1966 1879"/>
                  <a:gd name="T35" fmla="*/ 1966 h 251"/>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814" h="251">
                    <a:moveTo>
                      <a:pt x="1683" y="87"/>
                    </a:moveTo>
                    <a:lnTo>
                      <a:pt x="1553" y="185"/>
                    </a:lnTo>
                    <a:lnTo>
                      <a:pt x="1556" y="186"/>
                    </a:lnTo>
                    <a:lnTo>
                      <a:pt x="1564" y="185"/>
                    </a:lnTo>
                    <a:lnTo>
                      <a:pt x="1589" y="185"/>
                    </a:lnTo>
                    <a:lnTo>
                      <a:pt x="1694" y="109"/>
                    </a:lnTo>
                    <a:lnTo>
                      <a:pt x="1688" y="98"/>
                    </a:lnTo>
                    <a:lnTo>
                      <a:pt x="1683" y="98"/>
                    </a:lnTo>
                    <a:lnTo>
                      <a:pt x="1683" y="87"/>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58" name="Freeform 127"/>
              <p:cNvSpPr>
                <a:spLocks/>
              </p:cNvSpPr>
              <p:nvPr/>
            </p:nvSpPr>
            <p:spPr bwMode="auto">
              <a:xfrm>
                <a:off x="4258" y="1879"/>
                <a:ext cx="1814" cy="251"/>
              </a:xfrm>
              <a:custGeom>
                <a:avLst/>
                <a:gdLst>
                  <a:gd name="T0" fmla="+- 0 4920 4258"/>
                  <a:gd name="T1" fmla="*/ T0 w 1814"/>
                  <a:gd name="T2" fmla="+- 0 2042 1879"/>
                  <a:gd name="T3" fmla="*/ 2042 h 251"/>
                  <a:gd name="T4" fmla="+- 0 4931 4258"/>
                  <a:gd name="T5" fmla="*/ T4 w 1814"/>
                  <a:gd name="T6" fmla="+- 0 2064 1879"/>
                  <a:gd name="T7" fmla="*/ 2064 h 251"/>
                  <a:gd name="T8" fmla="+- 0 4974 4258"/>
                  <a:gd name="T9" fmla="*/ T8 w 1814"/>
                  <a:gd name="T10" fmla="+- 0 2053 1879"/>
                  <a:gd name="T11" fmla="*/ 2053 h 251"/>
                  <a:gd name="T12" fmla="+- 0 4931 4258"/>
                  <a:gd name="T13" fmla="*/ T12 w 1814"/>
                  <a:gd name="T14" fmla="+- 0 2053 1879"/>
                  <a:gd name="T15" fmla="*/ 2053 h 251"/>
                  <a:gd name="T16" fmla="+- 0 4920 4258"/>
                  <a:gd name="T17" fmla="*/ T16 w 1814"/>
                  <a:gd name="T18" fmla="+- 0 2042 1879"/>
                  <a:gd name="T19" fmla="*/ 2042 h 251"/>
                </a:gdLst>
                <a:ahLst/>
                <a:cxnLst>
                  <a:cxn ang="0">
                    <a:pos x="T1" y="T3"/>
                  </a:cxn>
                  <a:cxn ang="0">
                    <a:pos x="T5" y="T7"/>
                  </a:cxn>
                  <a:cxn ang="0">
                    <a:pos x="T9" y="T11"/>
                  </a:cxn>
                  <a:cxn ang="0">
                    <a:pos x="T13" y="T15"/>
                  </a:cxn>
                  <a:cxn ang="0">
                    <a:pos x="T17" y="T19"/>
                  </a:cxn>
                </a:cxnLst>
                <a:rect l="0" t="0" r="r" b="b"/>
                <a:pathLst>
                  <a:path w="1814" h="251">
                    <a:moveTo>
                      <a:pt x="662" y="163"/>
                    </a:moveTo>
                    <a:lnTo>
                      <a:pt x="673" y="185"/>
                    </a:lnTo>
                    <a:lnTo>
                      <a:pt x="716" y="174"/>
                    </a:lnTo>
                    <a:lnTo>
                      <a:pt x="673" y="174"/>
                    </a:lnTo>
                    <a:lnTo>
                      <a:pt x="662" y="16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59" name="Freeform 126"/>
              <p:cNvSpPr>
                <a:spLocks/>
              </p:cNvSpPr>
              <p:nvPr/>
            </p:nvSpPr>
            <p:spPr bwMode="auto">
              <a:xfrm>
                <a:off x="4258" y="1879"/>
                <a:ext cx="1814" cy="251"/>
              </a:xfrm>
              <a:custGeom>
                <a:avLst/>
                <a:gdLst>
                  <a:gd name="T0" fmla="+- 0 5061 4258"/>
                  <a:gd name="T1" fmla="*/ T0 w 1814"/>
                  <a:gd name="T2" fmla="+- 0 2010 1879"/>
                  <a:gd name="T3" fmla="*/ 2010 h 251"/>
                  <a:gd name="T4" fmla="+- 0 4920 4258"/>
                  <a:gd name="T5" fmla="*/ T4 w 1814"/>
                  <a:gd name="T6" fmla="+- 0 2042 1879"/>
                  <a:gd name="T7" fmla="*/ 2042 h 251"/>
                  <a:gd name="T8" fmla="+- 0 4931 4258"/>
                  <a:gd name="T9" fmla="*/ T8 w 1814"/>
                  <a:gd name="T10" fmla="+- 0 2053 1879"/>
                  <a:gd name="T11" fmla="*/ 2053 h 251"/>
                  <a:gd name="T12" fmla="+- 0 4974 4258"/>
                  <a:gd name="T13" fmla="*/ T12 w 1814"/>
                  <a:gd name="T14" fmla="+- 0 2053 1879"/>
                  <a:gd name="T15" fmla="*/ 2053 h 251"/>
                  <a:gd name="T16" fmla="+- 0 5061 4258"/>
                  <a:gd name="T17" fmla="*/ T16 w 1814"/>
                  <a:gd name="T18" fmla="+- 0 2031 1879"/>
                  <a:gd name="T19" fmla="*/ 2031 h 251"/>
                  <a:gd name="T20" fmla="+- 0 5061 4258"/>
                  <a:gd name="T21" fmla="*/ T20 w 1814"/>
                  <a:gd name="T22" fmla="+- 0 2010 1879"/>
                  <a:gd name="T23" fmla="*/ 2010 h 251"/>
                </a:gdLst>
                <a:ahLst/>
                <a:cxnLst>
                  <a:cxn ang="0">
                    <a:pos x="T1" y="T3"/>
                  </a:cxn>
                  <a:cxn ang="0">
                    <a:pos x="T5" y="T7"/>
                  </a:cxn>
                  <a:cxn ang="0">
                    <a:pos x="T9" y="T11"/>
                  </a:cxn>
                  <a:cxn ang="0">
                    <a:pos x="T13" y="T15"/>
                  </a:cxn>
                  <a:cxn ang="0">
                    <a:pos x="T17" y="T19"/>
                  </a:cxn>
                  <a:cxn ang="0">
                    <a:pos x="T21" y="T23"/>
                  </a:cxn>
                </a:cxnLst>
                <a:rect l="0" t="0" r="r" b="b"/>
                <a:pathLst>
                  <a:path w="1814" h="251">
                    <a:moveTo>
                      <a:pt x="803" y="131"/>
                    </a:moveTo>
                    <a:lnTo>
                      <a:pt x="662" y="163"/>
                    </a:lnTo>
                    <a:lnTo>
                      <a:pt x="673" y="174"/>
                    </a:lnTo>
                    <a:lnTo>
                      <a:pt x="716" y="174"/>
                    </a:lnTo>
                    <a:lnTo>
                      <a:pt x="803" y="152"/>
                    </a:lnTo>
                    <a:lnTo>
                      <a:pt x="803" y="13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60" name="Freeform 125"/>
              <p:cNvSpPr>
                <a:spLocks/>
              </p:cNvSpPr>
              <p:nvPr/>
            </p:nvSpPr>
            <p:spPr bwMode="auto">
              <a:xfrm>
                <a:off x="4258" y="1879"/>
                <a:ext cx="1814" cy="251"/>
              </a:xfrm>
              <a:custGeom>
                <a:avLst/>
                <a:gdLst>
                  <a:gd name="T0" fmla="+- 0 4268 4258"/>
                  <a:gd name="T1" fmla="*/ T0 w 1814"/>
                  <a:gd name="T2" fmla="+- 0 1912 1879"/>
                  <a:gd name="T3" fmla="*/ 1912 h 251"/>
                  <a:gd name="T4" fmla="+- 0 4258 4258"/>
                  <a:gd name="T5" fmla="*/ T4 w 1814"/>
                  <a:gd name="T6" fmla="+- 0 1922 1879"/>
                  <a:gd name="T7" fmla="*/ 1922 h 251"/>
                  <a:gd name="T8" fmla="+- 0 4388 4258"/>
                  <a:gd name="T9" fmla="*/ T8 w 1814"/>
                  <a:gd name="T10" fmla="+- 0 1988 1879"/>
                  <a:gd name="T11" fmla="*/ 1988 h 251"/>
                  <a:gd name="T12" fmla="+- 0 4399 4258"/>
                  <a:gd name="T13" fmla="*/ T12 w 1814"/>
                  <a:gd name="T14" fmla="+- 0 1977 1879"/>
                  <a:gd name="T15" fmla="*/ 1977 h 251"/>
                  <a:gd name="T16" fmla="+- 0 4268 4258"/>
                  <a:gd name="T17" fmla="*/ T16 w 1814"/>
                  <a:gd name="T18" fmla="+- 0 1912 1879"/>
                  <a:gd name="T19" fmla="*/ 1912 h 251"/>
                </a:gdLst>
                <a:ahLst/>
                <a:cxnLst>
                  <a:cxn ang="0">
                    <a:pos x="T1" y="T3"/>
                  </a:cxn>
                  <a:cxn ang="0">
                    <a:pos x="T5" y="T7"/>
                  </a:cxn>
                  <a:cxn ang="0">
                    <a:pos x="T9" y="T11"/>
                  </a:cxn>
                  <a:cxn ang="0">
                    <a:pos x="T13" y="T15"/>
                  </a:cxn>
                  <a:cxn ang="0">
                    <a:pos x="T17" y="T19"/>
                  </a:cxn>
                </a:cxnLst>
                <a:rect l="0" t="0" r="r" b="b"/>
                <a:pathLst>
                  <a:path w="1814" h="251">
                    <a:moveTo>
                      <a:pt x="10" y="33"/>
                    </a:moveTo>
                    <a:lnTo>
                      <a:pt x="0" y="43"/>
                    </a:lnTo>
                    <a:lnTo>
                      <a:pt x="130" y="109"/>
                    </a:lnTo>
                    <a:lnTo>
                      <a:pt x="141" y="98"/>
                    </a:lnTo>
                    <a:lnTo>
                      <a:pt x="10" y="3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61" name="Freeform 124"/>
              <p:cNvSpPr>
                <a:spLocks/>
              </p:cNvSpPr>
              <p:nvPr/>
            </p:nvSpPr>
            <p:spPr bwMode="auto">
              <a:xfrm>
                <a:off x="4258" y="1879"/>
                <a:ext cx="1814" cy="251"/>
              </a:xfrm>
              <a:custGeom>
                <a:avLst/>
                <a:gdLst>
                  <a:gd name="T0" fmla="+- 0 6060 4258"/>
                  <a:gd name="T1" fmla="*/ T0 w 1814"/>
                  <a:gd name="T2" fmla="+- 0 1879 1879"/>
                  <a:gd name="T3" fmla="*/ 1879 h 251"/>
                  <a:gd name="T4" fmla="+- 0 5941 4258"/>
                  <a:gd name="T5" fmla="*/ T4 w 1814"/>
                  <a:gd name="T6" fmla="+- 0 1966 1879"/>
                  <a:gd name="T7" fmla="*/ 1966 h 251"/>
                  <a:gd name="T8" fmla="+- 0 5952 4258"/>
                  <a:gd name="T9" fmla="*/ T8 w 1814"/>
                  <a:gd name="T10" fmla="+- 0 1988 1879"/>
                  <a:gd name="T11" fmla="*/ 1988 h 251"/>
                  <a:gd name="T12" fmla="+- 0 6071 4258"/>
                  <a:gd name="T13" fmla="*/ T12 w 1814"/>
                  <a:gd name="T14" fmla="+- 0 1890 1879"/>
                  <a:gd name="T15" fmla="*/ 1890 h 251"/>
                  <a:gd name="T16" fmla="+- 0 6060 4258"/>
                  <a:gd name="T17" fmla="*/ T16 w 1814"/>
                  <a:gd name="T18" fmla="+- 0 1879 1879"/>
                  <a:gd name="T19" fmla="*/ 1879 h 251"/>
                </a:gdLst>
                <a:ahLst/>
                <a:cxnLst>
                  <a:cxn ang="0">
                    <a:pos x="T1" y="T3"/>
                  </a:cxn>
                  <a:cxn ang="0">
                    <a:pos x="T5" y="T7"/>
                  </a:cxn>
                  <a:cxn ang="0">
                    <a:pos x="T9" y="T11"/>
                  </a:cxn>
                  <a:cxn ang="0">
                    <a:pos x="T13" y="T15"/>
                  </a:cxn>
                  <a:cxn ang="0">
                    <a:pos x="T17" y="T19"/>
                  </a:cxn>
                </a:cxnLst>
                <a:rect l="0" t="0" r="r" b="b"/>
                <a:pathLst>
                  <a:path w="1814" h="251">
                    <a:moveTo>
                      <a:pt x="1802" y="0"/>
                    </a:moveTo>
                    <a:lnTo>
                      <a:pt x="1683" y="87"/>
                    </a:lnTo>
                    <a:lnTo>
                      <a:pt x="1694" y="109"/>
                    </a:lnTo>
                    <a:lnTo>
                      <a:pt x="1813" y="11"/>
                    </a:lnTo>
                    <a:lnTo>
                      <a:pt x="180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62" name="Freeform 123"/>
              <p:cNvSpPr>
                <a:spLocks/>
              </p:cNvSpPr>
              <p:nvPr/>
            </p:nvSpPr>
            <p:spPr bwMode="auto">
              <a:xfrm>
                <a:off x="4258" y="1879"/>
                <a:ext cx="1814" cy="251"/>
              </a:xfrm>
              <a:custGeom>
                <a:avLst/>
                <a:gdLst>
                  <a:gd name="T0" fmla="+- 0 5941 4258"/>
                  <a:gd name="T1" fmla="*/ T0 w 1814"/>
                  <a:gd name="T2" fmla="+- 0 1966 1879"/>
                  <a:gd name="T3" fmla="*/ 1966 h 251"/>
                  <a:gd name="T4" fmla="+- 0 5941 4258"/>
                  <a:gd name="T5" fmla="*/ T4 w 1814"/>
                  <a:gd name="T6" fmla="+- 0 1977 1879"/>
                  <a:gd name="T7" fmla="*/ 1977 h 251"/>
                  <a:gd name="T8" fmla="+- 0 5946 4258"/>
                  <a:gd name="T9" fmla="*/ T8 w 1814"/>
                  <a:gd name="T10" fmla="+- 0 1977 1879"/>
                  <a:gd name="T11" fmla="*/ 1977 h 251"/>
                  <a:gd name="T12" fmla="+- 0 5941 4258"/>
                  <a:gd name="T13" fmla="*/ T12 w 1814"/>
                  <a:gd name="T14" fmla="+- 0 1966 1879"/>
                  <a:gd name="T15" fmla="*/ 1966 h 251"/>
                </a:gdLst>
                <a:ahLst/>
                <a:cxnLst>
                  <a:cxn ang="0">
                    <a:pos x="T1" y="T3"/>
                  </a:cxn>
                  <a:cxn ang="0">
                    <a:pos x="T5" y="T7"/>
                  </a:cxn>
                  <a:cxn ang="0">
                    <a:pos x="T9" y="T11"/>
                  </a:cxn>
                  <a:cxn ang="0">
                    <a:pos x="T13" y="T15"/>
                  </a:cxn>
                </a:cxnLst>
                <a:rect l="0" t="0" r="r" b="b"/>
                <a:pathLst>
                  <a:path w="1814" h="251">
                    <a:moveTo>
                      <a:pt x="1683" y="87"/>
                    </a:moveTo>
                    <a:lnTo>
                      <a:pt x="1683" y="98"/>
                    </a:lnTo>
                    <a:lnTo>
                      <a:pt x="1688" y="98"/>
                    </a:lnTo>
                    <a:lnTo>
                      <a:pt x="1683" y="87"/>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26" name="Group 120"/>
            <p:cNvGrpSpPr>
              <a:grpSpLocks/>
            </p:cNvGrpSpPr>
            <p:nvPr/>
          </p:nvGrpSpPr>
          <p:grpSpPr bwMode="auto">
            <a:xfrm>
              <a:off x="750" y="2444"/>
              <a:ext cx="185" cy="174"/>
              <a:chOff x="750" y="2444"/>
              <a:chExt cx="185" cy="174"/>
            </a:xfrm>
          </p:grpSpPr>
          <p:sp>
            <p:nvSpPr>
              <p:cNvPr id="7245" name="Freeform 121"/>
              <p:cNvSpPr>
                <a:spLocks/>
              </p:cNvSpPr>
              <p:nvPr/>
            </p:nvSpPr>
            <p:spPr bwMode="auto">
              <a:xfrm>
                <a:off x="750" y="2444"/>
                <a:ext cx="185" cy="174"/>
              </a:xfrm>
              <a:custGeom>
                <a:avLst/>
                <a:gdLst>
                  <a:gd name="T0" fmla="+- 0 772 750"/>
                  <a:gd name="T1" fmla="*/ T0 w 185"/>
                  <a:gd name="T2" fmla="+- 0 2444 2444"/>
                  <a:gd name="T3" fmla="*/ 2444 h 174"/>
                  <a:gd name="T4" fmla="+- 0 750 750"/>
                  <a:gd name="T5" fmla="*/ T4 w 185"/>
                  <a:gd name="T6" fmla="+- 0 2477 2444"/>
                  <a:gd name="T7" fmla="*/ 2477 h 174"/>
                  <a:gd name="T8" fmla="+- 0 913 750"/>
                  <a:gd name="T9" fmla="*/ T8 w 185"/>
                  <a:gd name="T10" fmla="+- 0 2618 2444"/>
                  <a:gd name="T11" fmla="*/ 2618 h 174"/>
                  <a:gd name="T12" fmla="+- 0 935 750"/>
                  <a:gd name="T13" fmla="*/ T12 w 185"/>
                  <a:gd name="T14" fmla="+- 0 2586 2444"/>
                  <a:gd name="T15" fmla="*/ 2586 h 174"/>
                  <a:gd name="T16" fmla="+- 0 772 750"/>
                  <a:gd name="T17" fmla="*/ T16 w 185"/>
                  <a:gd name="T18" fmla="+- 0 2444 2444"/>
                  <a:gd name="T19" fmla="*/ 2444 h 174"/>
                </a:gdLst>
                <a:ahLst/>
                <a:cxnLst>
                  <a:cxn ang="0">
                    <a:pos x="T1" y="T3"/>
                  </a:cxn>
                  <a:cxn ang="0">
                    <a:pos x="T5" y="T7"/>
                  </a:cxn>
                  <a:cxn ang="0">
                    <a:pos x="T9" y="T11"/>
                  </a:cxn>
                  <a:cxn ang="0">
                    <a:pos x="T13" y="T15"/>
                  </a:cxn>
                  <a:cxn ang="0">
                    <a:pos x="T17" y="T19"/>
                  </a:cxn>
                </a:cxnLst>
                <a:rect l="0" t="0" r="r" b="b"/>
                <a:pathLst>
                  <a:path w="185" h="174">
                    <a:moveTo>
                      <a:pt x="22" y="0"/>
                    </a:moveTo>
                    <a:lnTo>
                      <a:pt x="0" y="33"/>
                    </a:lnTo>
                    <a:lnTo>
                      <a:pt x="163" y="174"/>
                    </a:lnTo>
                    <a:lnTo>
                      <a:pt x="185" y="142"/>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27" name="Group 118"/>
            <p:cNvGrpSpPr>
              <a:grpSpLocks/>
            </p:cNvGrpSpPr>
            <p:nvPr/>
          </p:nvGrpSpPr>
          <p:grpSpPr bwMode="auto">
            <a:xfrm>
              <a:off x="946" y="2608"/>
              <a:ext cx="185" cy="185"/>
              <a:chOff x="946" y="2608"/>
              <a:chExt cx="185" cy="185"/>
            </a:xfrm>
          </p:grpSpPr>
          <p:sp>
            <p:nvSpPr>
              <p:cNvPr id="7244" name="Freeform 119"/>
              <p:cNvSpPr>
                <a:spLocks/>
              </p:cNvSpPr>
              <p:nvPr/>
            </p:nvSpPr>
            <p:spPr bwMode="auto">
              <a:xfrm>
                <a:off x="946" y="2608"/>
                <a:ext cx="185" cy="185"/>
              </a:xfrm>
              <a:custGeom>
                <a:avLst/>
                <a:gdLst>
                  <a:gd name="T0" fmla="+- 0 967 946"/>
                  <a:gd name="T1" fmla="*/ T0 w 185"/>
                  <a:gd name="T2" fmla="+- 0 2608 2608"/>
                  <a:gd name="T3" fmla="*/ 2608 h 185"/>
                  <a:gd name="T4" fmla="+- 0 946 946"/>
                  <a:gd name="T5" fmla="*/ T4 w 185"/>
                  <a:gd name="T6" fmla="+- 0 2640 2608"/>
                  <a:gd name="T7" fmla="*/ 2640 h 185"/>
                  <a:gd name="T8" fmla="+- 0 1108 946"/>
                  <a:gd name="T9" fmla="*/ T8 w 185"/>
                  <a:gd name="T10" fmla="+- 0 2792 2608"/>
                  <a:gd name="T11" fmla="*/ 2792 h 185"/>
                  <a:gd name="T12" fmla="+- 0 1130 946"/>
                  <a:gd name="T13" fmla="*/ T12 w 185"/>
                  <a:gd name="T14" fmla="+- 0 2760 2608"/>
                  <a:gd name="T15" fmla="*/ 2760 h 185"/>
                  <a:gd name="T16" fmla="+- 0 967 946"/>
                  <a:gd name="T17" fmla="*/ T16 w 185"/>
                  <a:gd name="T18" fmla="+- 0 2608 2608"/>
                  <a:gd name="T19" fmla="*/ 2608 h 185"/>
                </a:gdLst>
                <a:ahLst/>
                <a:cxnLst>
                  <a:cxn ang="0">
                    <a:pos x="T1" y="T3"/>
                  </a:cxn>
                  <a:cxn ang="0">
                    <a:pos x="T5" y="T7"/>
                  </a:cxn>
                  <a:cxn ang="0">
                    <a:pos x="T9" y="T11"/>
                  </a:cxn>
                  <a:cxn ang="0">
                    <a:pos x="T13" y="T15"/>
                  </a:cxn>
                  <a:cxn ang="0">
                    <a:pos x="T17" y="T19"/>
                  </a:cxn>
                </a:cxnLst>
                <a:rect l="0" t="0" r="r" b="b"/>
                <a:pathLst>
                  <a:path w="185" h="185">
                    <a:moveTo>
                      <a:pt x="21" y="0"/>
                    </a:moveTo>
                    <a:lnTo>
                      <a:pt x="0" y="32"/>
                    </a:lnTo>
                    <a:lnTo>
                      <a:pt x="162" y="184"/>
                    </a:lnTo>
                    <a:lnTo>
                      <a:pt x="184" y="152"/>
                    </a:lnTo>
                    <a:lnTo>
                      <a:pt x="2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28" name="Group 116"/>
            <p:cNvGrpSpPr>
              <a:grpSpLocks/>
            </p:cNvGrpSpPr>
            <p:nvPr/>
          </p:nvGrpSpPr>
          <p:grpSpPr bwMode="auto">
            <a:xfrm>
              <a:off x="1141" y="2782"/>
              <a:ext cx="120" cy="120"/>
              <a:chOff x="1141" y="2782"/>
              <a:chExt cx="120" cy="120"/>
            </a:xfrm>
          </p:grpSpPr>
          <p:sp>
            <p:nvSpPr>
              <p:cNvPr id="7243" name="Freeform 117"/>
              <p:cNvSpPr>
                <a:spLocks/>
              </p:cNvSpPr>
              <p:nvPr/>
            </p:nvSpPr>
            <p:spPr bwMode="auto">
              <a:xfrm>
                <a:off x="1141" y="2782"/>
                <a:ext cx="120" cy="120"/>
              </a:xfrm>
              <a:custGeom>
                <a:avLst/>
                <a:gdLst>
                  <a:gd name="T0" fmla="+- 0 1163 1141"/>
                  <a:gd name="T1" fmla="*/ T0 w 120"/>
                  <a:gd name="T2" fmla="+- 0 2782 2782"/>
                  <a:gd name="T3" fmla="*/ 2782 h 120"/>
                  <a:gd name="T4" fmla="+- 0 1141 1141"/>
                  <a:gd name="T5" fmla="*/ T4 w 120"/>
                  <a:gd name="T6" fmla="+- 0 2814 2782"/>
                  <a:gd name="T7" fmla="*/ 2814 h 120"/>
                  <a:gd name="T8" fmla="+- 0 1228 1141"/>
                  <a:gd name="T9" fmla="*/ T8 w 120"/>
                  <a:gd name="T10" fmla="+- 0 2901 2782"/>
                  <a:gd name="T11" fmla="*/ 2901 h 120"/>
                  <a:gd name="T12" fmla="+- 0 1260 1141"/>
                  <a:gd name="T13" fmla="*/ T12 w 120"/>
                  <a:gd name="T14" fmla="+- 0 2869 2782"/>
                  <a:gd name="T15" fmla="*/ 2869 h 120"/>
                  <a:gd name="T16" fmla="+- 0 1163 1141"/>
                  <a:gd name="T17" fmla="*/ T16 w 120"/>
                  <a:gd name="T18" fmla="+- 0 2782 2782"/>
                  <a:gd name="T19" fmla="*/ 2782 h 120"/>
                </a:gdLst>
                <a:ahLst/>
                <a:cxnLst>
                  <a:cxn ang="0">
                    <a:pos x="T1" y="T3"/>
                  </a:cxn>
                  <a:cxn ang="0">
                    <a:pos x="T5" y="T7"/>
                  </a:cxn>
                  <a:cxn ang="0">
                    <a:pos x="T9" y="T11"/>
                  </a:cxn>
                  <a:cxn ang="0">
                    <a:pos x="T13" y="T15"/>
                  </a:cxn>
                  <a:cxn ang="0">
                    <a:pos x="T17" y="T19"/>
                  </a:cxn>
                </a:cxnLst>
                <a:rect l="0" t="0" r="r" b="b"/>
                <a:pathLst>
                  <a:path w="120" h="120">
                    <a:moveTo>
                      <a:pt x="22" y="0"/>
                    </a:moveTo>
                    <a:lnTo>
                      <a:pt x="0" y="32"/>
                    </a:lnTo>
                    <a:lnTo>
                      <a:pt x="87" y="119"/>
                    </a:lnTo>
                    <a:lnTo>
                      <a:pt x="119" y="87"/>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29" name="Group 114"/>
            <p:cNvGrpSpPr>
              <a:grpSpLocks/>
            </p:cNvGrpSpPr>
            <p:nvPr/>
          </p:nvGrpSpPr>
          <p:grpSpPr bwMode="auto">
            <a:xfrm>
              <a:off x="1260" y="2869"/>
              <a:ext cx="2" cy="2"/>
              <a:chOff x="1260" y="2869"/>
              <a:chExt cx="2" cy="2"/>
            </a:xfrm>
          </p:grpSpPr>
          <p:sp>
            <p:nvSpPr>
              <p:cNvPr id="7242" name="Freeform 115"/>
              <p:cNvSpPr>
                <a:spLocks/>
              </p:cNvSpPr>
              <p:nvPr/>
            </p:nvSpPr>
            <p:spPr bwMode="auto">
              <a:xfrm>
                <a:off x="1260" y="2869"/>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30" name="Group 112"/>
            <p:cNvGrpSpPr>
              <a:grpSpLocks/>
            </p:cNvGrpSpPr>
            <p:nvPr/>
          </p:nvGrpSpPr>
          <p:grpSpPr bwMode="auto">
            <a:xfrm>
              <a:off x="1228" y="2869"/>
              <a:ext cx="98" cy="99"/>
              <a:chOff x="1228" y="2869"/>
              <a:chExt cx="98" cy="99"/>
            </a:xfrm>
          </p:grpSpPr>
          <p:sp>
            <p:nvSpPr>
              <p:cNvPr id="7241" name="Freeform 113"/>
              <p:cNvSpPr>
                <a:spLocks/>
              </p:cNvSpPr>
              <p:nvPr/>
            </p:nvSpPr>
            <p:spPr bwMode="auto">
              <a:xfrm>
                <a:off x="1228" y="2869"/>
                <a:ext cx="98" cy="99"/>
              </a:xfrm>
              <a:custGeom>
                <a:avLst/>
                <a:gdLst>
                  <a:gd name="T0" fmla="+- 0 1260 1228"/>
                  <a:gd name="T1" fmla="*/ T0 w 98"/>
                  <a:gd name="T2" fmla="+- 0 2869 2869"/>
                  <a:gd name="T3" fmla="*/ 2869 h 99"/>
                  <a:gd name="T4" fmla="+- 0 1228 1228"/>
                  <a:gd name="T5" fmla="*/ T4 w 98"/>
                  <a:gd name="T6" fmla="+- 0 2901 2869"/>
                  <a:gd name="T7" fmla="*/ 2901 h 99"/>
                  <a:gd name="T8" fmla="+- 0 1293 1228"/>
                  <a:gd name="T9" fmla="*/ T8 w 98"/>
                  <a:gd name="T10" fmla="+- 0 2967 2869"/>
                  <a:gd name="T11" fmla="*/ 2967 h 99"/>
                  <a:gd name="T12" fmla="+- 0 1326 1228"/>
                  <a:gd name="T13" fmla="*/ T12 w 98"/>
                  <a:gd name="T14" fmla="+- 0 2934 2869"/>
                  <a:gd name="T15" fmla="*/ 2934 h 99"/>
                  <a:gd name="T16" fmla="+- 0 1260 1228"/>
                  <a:gd name="T17" fmla="*/ T16 w 98"/>
                  <a:gd name="T18" fmla="+- 0 2869 2869"/>
                  <a:gd name="T19" fmla="*/ 2869 h 99"/>
                </a:gdLst>
                <a:ahLst/>
                <a:cxnLst>
                  <a:cxn ang="0">
                    <a:pos x="T1" y="T3"/>
                  </a:cxn>
                  <a:cxn ang="0">
                    <a:pos x="T5" y="T7"/>
                  </a:cxn>
                  <a:cxn ang="0">
                    <a:pos x="T9" y="T11"/>
                  </a:cxn>
                  <a:cxn ang="0">
                    <a:pos x="T13" y="T15"/>
                  </a:cxn>
                  <a:cxn ang="0">
                    <a:pos x="T17" y="T19"/>
                  </a:cxn>
                </a:cxnLst>
                <a:rect l="0" t="0" r="r" b="b"/>
                <a:pathLst>
                  <a:path w="98" h="99">
                    <a:moveTo>
                      <a:pt x="32" y="0"/>
                    </a:moveTo>
                    <a:lnTo>
                      <a:pt x="0" y="32"/>
                    </a:lnTo>
                    <a:lnTo>
                      <a:pt x="65" y="98"/>
                    </a:lnTo>
                    <a:lnTo>
                      <a:pt x="98" y="65"/>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31" name="Group 110"/>
            <p:cNvGrpSpPr>
              <a:grpSpLocks/>
            </p:cNvGrpSpPr>
            <p:nvPr/>
          </p:nvGrpSpPr>
          <p:grpSpPr bwMode="auto">
            <a:xfrm>
              <a:off x="1326" y="2967"/>
              <a:ext cx="174" cy="185"/>
              <a:chOff x="1326" y="2967"/>
              <a:chExt cx="174" cy="185"/>
            </a:xfrm>
          </p:grpSpPr>
          <p:sp>
            <p:nvSpPr>
              <p:cNvPr id="7240" name="Freeform 111"/>
              <p:cNvSpPr>
                <a:spLocks/>
              </p:cNvSpPr>
              <p:nvPr/>
            </p:nvSpPr>
            <p:spPr bwMode="auto">
              <a:xfrm>
                <a:off x="1326" y="2967"/>
                <a:ext cx="174" cy="185"/>
              </a:xfrm>
              <a:custGeom>
                <a:avLst/>
                <a:gdLst>
                  <a:gd name="T0" fmla="+- 0 1358 1326"/>
                  <a:gd name="T1" fmla="*/ T0 w 174"/>
                  <a:gd name="T2" fmla="+- 0 2967 2967"/>
                  <a:gd name="T3" fmla="*/ 2967 h 185"/>
                  <a:gd name="T4" fmla="+- 0 1326 1326"/>
                  <a:gd name="T5" fmla="*/ T4 w 174"/>
                  <a:gd name="T6" fmla="+- 0 2999 2967"/>
                  <a:gd name="T7" fmla="*/ 2999 h 185"/>
                  <a:gd name="T8" fmla="+- 0 1467 1326"/>
                  <a:gd name="T9" fmla="*/ T8 w 174"/>
                  <a:gd name="T10" fmla="+- 0 3152 2967"/>
                  <a:gd name="T11" fmla="*/ 3152 h 185"/>
                  <a:gd name="T12" fmla="+- 0 1500 1326"/>
                  <a:gd name="T13" fmla="*/ T12 w 174"/>
                  <a:gd name="T14" fmla="+- 0 3130 2967"/>
                  <a:gd name="T15" fmla="*/ 3130 h 185"/>
                  <a:gd name="T16" fmla="+- 0 1358 1326"/>
                  <a:gd name="T17" fmla="*/ T16 w 174"/>
                  <a:gd name="T18" fmla="+- 0 2967 2967"/>
                  <a:gd name="T19" fmla="*/ 2967 h 185"/>
                </a:gdLst>
                <a:ahLst/>
                <a:cxnLst>
                  <a:cxn ang="0">
                    <a:pos x="T1" y="T3"/>
                  </a:cxn>
                  <a:cxn ang="0">
                    <a:pos x="T5" y="T7"/>
                  </a:cxn>
                  <a:cxn ang="0">
                    <a:pos x="T9" y="T11"/>
                  </a:cxn>
                  <a:cxn ang="0">
                    <a:pos x="T13" y="T15"/>
                  </a:cxn>
                  <a:cxn ang="0">
                    <a:pos x="T17" y="T19"/>
                  </a:cxn>
                </a:cxnLst>
                <a:rect l="0" t="0" r="r" b="b"/>
                <a:pathLst>
                  <a:path w="174" h="185">
                    <a:moveTo>
                      <a:pt x="32" y="0"/>
                    </a:moveTo>
                    <a:lnTo>
                      <a:pt x="0" y="32"/>
                    </a:lnTo>
                    <a:lnTo>
                      <a:pt x="141" y="185"/>
                    </a:lnTo>
                    <a:lnTo>
                      <a:pt x="174" y="163"/>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32" name="Group 108"/>
            <p:cNvGrpSpPr>
              <a:grpSpLocks/>
            </p:cNvGrpSpPr>
            <p:nvPr/>
          </p:nvGrpSpPr>
          <p:grpSpPr bwMode="auto">
            <a:xfrm>
              <a:off x="1500" y="3162"/>
              <a:ext cx="44" cy="33"/>
              <a:chOff x="1500" y="3162"/>
              <a:chExt cx="44" cy="33"/>
            </a:xfrm>
          </p:grpSpPr>
          <p:sp>
            <p:nvSpPr>
              <p:cNvPr id="7239" name="Freeform 109"/>
              <p:cNvSpPr>
                <a:spLocks/>
              </p:cNvSpPr>
              <p:nvPr/>
            </p:nvSpPr>
            <p:spPr bwMode="auto">
              <a:xfrm>
                <a:off x="1500" y="3162"/>
                <a:ext cx="44" cy="33"/>
              </a:xfrm>
              <a:custGeom>
                <a:avLst/>
                <a:gdLst>
                  <a:gd name="T0" fmla="+- 0 1532 1500"/>
                  <a:gd name="T1" fmla="*/ T0 w 44"/>
                  <a:gd name="T2" fmla="+- 0 3162 3162"/>
                  <a:gd name="T3" fmla="*/ 3162 h 33"/>
                  <a:gd name="T4" fmla="+- 0 1500 1500"/>
                  <a:gd name="T5" fmla="*/ T4 w 44"/>
                  <a:gd name="T6" fmla="+- 0 3184 3162"/>
                  <a:gd name="T7" fmla="*/ 3184 h 33"/>
                  <a:gd name="T8" fmla="+- 0 1510 1500"/>
                  <a:gd name="T9" fmla="*/ T8 w 44"/>
                  <a:gd name="T10" fmla="+- 0 3195 3162"/>
                  <a:gd name="T11" fmla="*/ 3195 h 33"/>
                  <a:gd name="T12" fmla="+- 0 1543 1500"/>
                  <a:gd name="T13" fmla="*/ T12 w 44"/>
                  <a:gd name="T14" fmla="+- 0 3173 3162"/>
                  <a:gd name="T15" fmla="*/ 3173 h 33"/>
                  <a:gd name="T16" fmla="+- 0 1532 1500"/>
                  <a:gd name="T17" fmla="*/ T16 w 44"/>
                  <a:gd name="T18" fmla="+- 0 3162 3162"/>
                  <a:gd name="T19" fmla="*/ 3162 h 33"/>
                </a:gdLst>
                <a:ahLst/>
                <a:cxnLst>
                  <a:cxn ang="0">
                    <a:pos x="T1" y="T3"/>
                  </a:cxn>
                  <a:cxn ang="0">
                    <a:pos x="T5" y="T7"/>
                  </a:cxn>
                  <a:cxn ang="0">
                    <a:pos x="T9" y="T11"/>
                  </a:cxn>
                  <a:cxn ang="0">
                    <a:pos x="T13" y="T15"/>
                  </a:cxn>
                  <a:cxn ang="0">
                    <a:pos x="T17" y="T19"/>
                  </a:cxn>
                </a:cxnLst>
                <a:rect l="0" t="0" r="r" b="b"/>
                <a:pathLst>
                  <a:path w="44" h="33">
                    <a:moveTo>
                      <a:pt x="32" y="0"/>
                    </a:moveTo>
                    <a:lnTo>
                      <a:pt x="0" y="22"/>
                    </a:lnTo>
                    <a:lnTo>
                      <a:pt x="10" y="33"/>
                    </a:lnTo>
                    <a:lnTo>
                      <a:pt x="43" y="11"/>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33" name="Group 106"/>
            <p:cNvGrpSpPr>
              <a:grpSpLocks/>
            </p:cNvGrpSpPr>
            <p:nvPr/>
          </p:nvGrpSpPr>
          <p:grpSpPr bwMode="auto">
            <a:xfrm>
              <a:off x="1510" y="3195"/>
              <a:ext cx="2" cy="11"/>
              <a:chOff x="1510" y="3195"/>
              <a:chExt cx="2" cy="11"/>
            </a:xfrm>
          </p:grpSpPr>
          <p:sp>
            <p:nvSpPr>
              <p:cNvPr id="7238" name="Freeform 107"/>
              <p:cNvSpPr>
                <a:spLocks/>
              </p:cNvSpPr>
              <p:nvPr/>
            </p:nvSpPr>
            <p:spPr bwMode="auto">
              <a:xfrm>
                <a:off x="1510" y="3195"/>
                <a:ext cx="2" cy="11"/>
              </a:xfrm>
              <a:custGeom>
                <a:avLst/>
                <a:gdLst>
                  <a:gd name="T0" fmla="+- 0 3201 3195"/>
                  <a:gd name="T1" fmla="*/ 3201 h 11"/>
                  <a:gd name="T2" fmla="+- 0 3201 3195"/>
                  <a:gd name="T3" fmla="*/ 3201 h 11"/>
                </a:gdLst>
                <a:ahLst/>
                <a:cxnLst>
                  <a:cxn ang="0">
                    <a:pos x="0" y="T1"/>
                  </a:cxn>
                  <a:cxn ang="0">
                    <a:pos x="0" y="T3"/>
                  </a:cxn>
                </a:cxnLst>
                <a:rect l="0" t="0" r="r" b="b"/>
                <a:pathLst>
                  <a:path h="11">
                    <a:moveTo>
                      <a:pt x="0" y="6"/>
                    </a:moveTo>
                    <a:lnTo>
                      <a:pt x="0" y="6"/>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134" name="Group 104"/>
            <p:cNvGrpSpPr>
              <a:grpSpLocks/>
            </p:cNvGrpSpPr>
            <p:nvPr/>
          </p:nvGrpSpPr>
          <p:grpSpPr bwMode="auto">
            <a:xfrm>
              <a:off x="1510" y="3173"/>
              <a:ext cx="174" cy="164"/>
              <a:chOff x="1510" y="3173"/>
              <a:chExt cx="174" cy="164"/>
            </a:xfrm>
          </p:grpSpPr>
          <p:sp>
            <p:nvSpPr>
              <p:cNvPr id="7237" name="Freeform 105"/>
              <p:cNvSpPr>
                <a:spLocks/>
              </p:cNvSpPr>
              <p:nvPr/>
            </p:nvSpPr>
            <p:spPr bwMode="auto">
              <a:xfrm>
                <a:off x="1510" y="3173"/>
                <a:ext cx="174" cy="164"/>
              </a:xfrm>
              <a:custGeom>
                <a:avLst/>
                <a:gdLst>
                  <a:gd name="T0" fmla="+- 0 1543 1510"/>
                  <a:gd name="T1" fmla="*/ T0 w 174"/>
                  <a:gd name="T2" fmla="+- 0 3173 3173"/>
                  <a:gd name="T3" fmla="*/ 3173 h 164"/>
                  <a:gd name="T4" fmla="+- 0 1510 1510"/>
                  <a:gd name="T5" fmla="*/ T4 w 174"/>
                  <a:gd name="T6" fmla="+- 0 3195 3173"/>
                  <a:gd name="T7" fmla="*/ 3195 h 164"/>
                  <a:gd name="T8" fmla="+- 0 1651 1510"/>
                  <a:gd name="T9" fmla="*/ T8 w 174"/>
                  <a:gd name="T10" fmla="+- 0 3336 3173"/>
                  <a:gd name="T11" fmla="*/ 3336 h 164"/>
                  <a:gd name="T12" fmla="+- 0 1684 1510"/>
                  <a:gd name="T13" fmla="*/ T12 w 174"/>
                  <a:gd name="T14" fmla="+- 0 3315 3173"/>
                  <a:gd name="T15" fmla="*/ 3315 h 164"/>
                  <a:gd name="T16" fmla="+- 0 1543 1510"/>
                  <a:gd name="T17" fmla="*/ T16 w 174"/>
                  <a:gd name="T18" fmla="+- 0 3173 3173"/>
                  <a:gd name="T19" fmla="*/ 3173 h 164"/>
                </a:gdLst>
                <a:ahLst/>
                <a:cxnLst>
                  <a:cxn ang="0">
                    <a:pos x="T1" y="T3"/>
                  </a:cxn>
                  <a:cxn ang="0">
                    <a:pos x="T5" y="T7"/>
                  </a:cxn>
                  <a:cxn ang="0">
                    <a:pos x="T9" y="T11"/>
                  </a:cxn>
                  <a:cxn ang="0">
                    <a:pos x="T13" y="T15"/>
                  </a:cxn>
                  <a:cxn ang="0">
                    <a:pos x="T17" y="T19"/>
                  </a:cxn>
                </a:cxnLst>
                <a:rect l="0" t="0" r="r" b="b"/>
                <a:pathLst>
                  <a:path w="174" h="164">
                    <a:moveTo>
                      <a:pt x="33" y="0"/>
                    </a:moveTo>
                    <a:lnTo>
                      <a:pt x="0" y="22"/>
                    </a:lnTo>
                    <a:lnTo>
                      <a:pt x="141" y="163"/>
                    </a:lnTo>
                    <a:lnTo>
                      <a:pt x="174" y="142"/>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35" name="Group 102"/>
            <p:cNvGrpSpPr>
              <a:grpSpLocks/>
            </p:cNvGrpSpPr>
            <p:nvPr/>
          </p:nvGrpSpPr>
          <p:grpSpPr bwMode="auto">
            <a:xfrm>
              <a:off x="1684" y="3336"/>
              <a:ext cx="120" cy="131"/>
              <a:chOff x="1684" y="3336"/>
              <a:chExt cx="120" cy="131"/>
            </a:xfrm>
          </p:grpSpPr>
          <p:sp>
            <p:nvSpPr>
              <p:cNvPr id="7236" name="Freeform 103"/>
              <p:cNvSpPr>
                <a:spLocks/>
              </p:cNvSpPr>
              <p:nvPr/>
            </p:nvSpPr>
            <p:spPr bwMode="auto">
              <a:xfrm>
                <a:off x="1684" y="3336"/>
                <a:ext cx="120" cy="131"/>
              </a:xfrm>
              <a:custGeom>
                <a:avLst/>
                <a:gdLst>
                  <a:gd name="T0" fmla="+- 0 1717 1684"/>
                  <a:gd name="T1" fmla="*/ T0 w 120"/>
                  <a:gd name="T2" fmla="+- 0 3336 3336"/>
                  <a:gd name="T3" fmla="*/ 3336 h 131"/>
                  <a:gd name="T4" fmla="+- 0 1684 1684"/>
                  <a:gd name="T5" fmla="*/ T4 w 120"/>
                  <a:gd name="T6" fmla="+- 0 3369 3336"/>
                  <a:gd name="T7" fmla="*/ 3369 h 131"/>
                  <a:gd name="T8" fmla="+- 0 1771 1684"/>
                  <a:gd name="T9" fmla="*/ T8 w 120"/>
                  <a:gd name="T10" fmla="+- 0 3467 3336"/>
                  <a:gd name="T11" fmla="*/ 3467 h 131"/>
                  <a:gd name="T12" fmla="+- 0 1803 1684"/>
                  <a:gd name="T13" fmla="*/ T12 w 120"/>
                  <a:gd name="T14" fmla="+- 0 3434 3336"/>
                  <a:gd name="T15" fmla="*/ 3434 h 131"/>
                  <a:gd name="T16" fmla="+- 0 1717 1684"/>
                  <a:gd name="T17" fmla="*/ T16 w 120"/>
                  <a:gd name="T18" fmla="+- 0 3336 3336"/>
                  <a:gd name="T19" fmla="*/ 3336 h 131"/>
                </a:gdLst>
                <a:ahLst/>
                <a:cxnLst>
                  <a:cxn ang="0">
                    <a:pos x="T1" y="T3"/>
                  </a:cxn>
                  <a:cxn ang="0">
                    <a:pos x="T5" y="T7"/>
                  </a:cxn>
                  <a:cxn ang="0">
                    <a:pos x="T9" y="T11"/>
                  </a:cxn>
                  <a:cxn ang="0">
                    <a:pos x="T13" y="T15"/>
                  </a:cxn>
                  <a:cxn ang="0">
                    <a:pos x="T17" y="T19"/>
                  </a:cxn>
                </a:cxnLst>
                <a:rect l="0" t="0" r="r" b="b"/>
                <a:pathLst>
                  <a:path w="120" h="131">
                    <a:moveTo>
                      <a:pt x="33" y="0"/>
                    </a:moveTo>
                    <a:lnTo>
                      <a:pt x="0" y="33"/>
                    </a:lnTo>
                    <a:lnTo>
                      <a:pt x="87" y="131"/>
                    </a:lnTo>
                    <a:lnTo>
                      <a:pt x="119" y="98"/>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36" name="Group 100"/>
            <p:cNvGrpSpPr>
              <a:grpSpLocks/>
            </p:cNvGrpSpPr>
            <p:nvPr/>
          </p:nvGrpSpPr>
          <p:grpSpPr bwMode="auto">
            <a:xfrm>
              <a:off x="1771" y="3467"/>
              <a:ext cx="2" cy="2"/>
              <a:chOff x="1771" y="3467"/>
              <a:chExt cx="2" cy="2"/>
            </a:xfrm>
          </p:grpSpPr>
          <p:sp>
            <p:nvSpPr>
              <p:cNvPr id="7235" name="Freeform 101"/>
              <p:cNvSpPr>
                <a:spLocks/>
              </p:cNvSpPr>
              <p:nvPr/>
            </p:nvSpPr>
            <p:spPr bwMode="auto">
              <a:xfrm>
                <a:off x="1771" y="3467"/>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37" name="Group 98"/>
            <p:cNvGrpSpPr>
              <a:grpSpLocks/>
            </p:cNvGrpSpPr>
            <p:nvPr/>
          </p:nvGrpSpPr>
          <p:grpSpPr bwMode="auto">
            <a:xfrm>
              <a:off x="1771" y="3434"/>
              <a:ext cx="98" cy="88"/>
              <a:chOff x="1771" y="3434"/>
              <a:chExt cx="98" cy="88"/>
            </a:xfrm>
          </p:grpSpPr>
          <p:sp>
            <p:nvSpPr>
              <p:cNvPr id="7234" name="Freeform 99"/>
              <p:cNvSpPr>
                <a:spLocks/>
              </p:cNvSpPr>
              <p:nvPr/>
            </p:nvSpPr>
            <p:spPr bwMode="auto">
              <a:xfrm>
                <a:off x="1771" y="3434"/>
                <a:ext cx="98" cy="88"/>
              </a:xfrm>
              <a:custGeom>
                <a:avLst/>
                <a:gdLst>
                  <a:gd name="T0" fmla="+- 0 1803 1771"/>
                  <a:gd name="T1" fmla="*/ T0 w 98"/>
                  <a:gd name="T2" fmla="+- 0 3434 3434"/>
                  <a:gd name="T3" fmla="*/ 3434 h 88"/>
                  <a:gd name="T4" fmla="+- 0 1771 1771"/>
                  <a:gd name="T5" fmla="*/ T4 w 98"/>
                  <a:gd name="T6" fmla="+- 0 3467 3434"/>
                  <a:gd name="T7" fmla="*/ 3467 h 88"/>
                  <a:gd name="T8" fmla="+- 0 1836 1771"/>
                  <a:gd name="T9" fmla="*/ T8 w 98"/>
                  <a:gd name="T10" fmla="+- 0 3522 3434"/>
                  <a:gd name="T11" fmla="*/ 3522 h 88"/>
                  <a:gd name="T12" fmla="+- 0 1869 1771"/>
                  <a:gd name="T13" fmla="*/ T12 w 98"/>
                  <a:gd name="T14" fmla="+- 0 3489 3434"/>
                  <a:gd name="T15" fmla="*/ 3489 h 88"/>
                  <a:gd name="T16" fmla="+- 0 1803 1771"/>
                  <a:gd name="T17" fmla="*/ T16 w 98"/>
                  <a:gd name="T18" fmla="+- 0 3434 3434"/>
                  <a:gd name="T19" fmla="*/ 3434 h 88"/>
                </a:gdLst>
                <a:ahLst/>
                <a:cxnLst>
                  <a:cxn ang="0">
                    <a:pos x="T1" y="T3"/>
                  </a:cxn>
                  <a:cxn ang="0">
                    <a:pos x="T5" y="T7"/>
                  </a:cxn>
                  <a:cxn ang="0">
                    <a:pos x="T9" y="T11"/>
                  </a:cxn>
                  <a:cxn ang="0">
                    <a:pos x="T13" y="T15"/>
                  </a:cxn>
                  <a:cxn ang="0">
                    <a:pos x="T17" y="T19"/>
                  </a:cxn>
                </a:cxnLst>
                <a:rect l="0" t="0" r="r" b="b"/>
                <a:pathLst>
                  <a:path w="98" h="88">
                    <a:moveTo>
                      <a:pt x="32" y="0"/>
                    </a:moveTo>
                    <a:lnTo>
                      <a:pt x="0" y="33"/>
                    </a:lnTo>
                    <a:lnTo>
                      <a:pt x="65" y="88"/>
                    </a:lnTo>
                    <a:lnTo>
                      <a:pt x="98" y="55"/>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38" name="Group 96"/>
            <p:cNvGrpSpPr>
              <a:grpSpLocks/>
            </p:cNvGrpSpPr>
            <p:nvPr/>
          </p:nvGrpSpPr>
          <p:grpSpPr bwMode="auto">
            <a:xfrm>
              <a:off x="1869" y="3522"/>
              <a:ext cx="196" cy="185"/>
              <a:chOff x="1869" y="3522"/>
              <a:chExt cx="196" cy="185"/>
            </a:xfrm>
          </p:grpSpPr>
          <p:sp>
            <p:nvSpPr>
              <p:cNvPr id="7233" name="Freeform 97"/>
              <p:cNvSpPr>
                <a:spLocks/>
              </p:cNvSpPr>
              <p:nvPr/>
            </p:nvSpPr>
            <p:spPr bwMode="auto">
              <a:xfrm>
                <a:off x="1869" y="3522"/>
                <a:ext cx="196" cy="185"/>
              </a:xfrm>
              <a:custGeom>
                <a:avLst/>
                <a:gdLst>
                  <a:gd name="T0" fmla="+- 0 1901 1869"/>
                  <a:gd name="T1" fmla="*/ T0 w 196"/>
                  <a:gd name="T2" fmla="+- 0 3522 3522"/>
                  <a:gd name="T3" fmla="*/ 3522 h 185"/>
                  <a:gd name="T4" fmla="+- 0 1869 1869"/>
                  <a:gd name="T5" fmla="*/ T4 w 196"/>
                  <a:gd name="T6" fmla="+- 0 3554 3522"/>
                  <a:gd name="T7" fmla="*/ 3554 h 185"/>
                  <a:gd name="T8" fmla="+- 0 2031 1869"/>
                  <a:gd name="T9" fmla="*/ T8 w 196"/>
                  <a:gd name="T10" fmla="+- 0 3706 3522"/>
                  <a:gd name="T11" fmla="*/ 3706 h 185"/>
                  <a:gd name="T12" fmla="+- 0 2064 1869"/>
                  <a:gd name="T13" fmla="*/ T12 w 196"/>
                  <a:gd name="T14" fmla="+- 0 3674 3522"/>
                  <a:gd name="T15" fmla="*/ 3674 h 185"/>
                  <a:gd name="T16" fmla="+- 0 1901 1869"/>
                  <a:gd name="T17" fmla="*/ T16 w 196"/>
                  <a:gd name="T18" fmla="+- 0 3522 3522"/>
                  <a:gd name="T19" fmla="*/ 3522 h 185"/>
                </a:gdLst>
                <a:ahLst/>
                <a:cxnLst>
                  <a:cxn ang="0">
                    <a:pos x="T1" y="T3"/>
                  </a:cxn>
                  <a:cxn ang="0">
                    <a:pos x="T5" y="T7"/>
                  </a:cxn>
                  <a:cxn ang="0">
                    <a:pos x="T9" y="T11"/>
                  </a:cxn>
                  <a:cxn ang="0">
                    <a:pos x="T13" y="T15"/>
                  </a:cxn>
                  <a:cxn ang="0">
                    <a:pos x="T17" y="T19"/>
                  </a:cxn>
                </a:cxnLst>
                <a:rect l="0" t="0" r="r" b="b"/>
                <a:pathLst>
                  <a:path w="196" h="185">
                    <a:moveTo>
                      <a:pt x="32" y="0"/>
                    </a:moveTo>
                    <a:lnTo>
                      <a:pt x="0" y="32"/>
                    </a:lnTo>
                    <a:lnTo>
                      <a:pt x="162" y="184"/>
                    </a:lnTo>
                    <a:lnTo>
                      <a:pt x="195" y="152"/>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39" name="Group 87"/>
            <p:cNvGrpSpPr>
              <a:grpSpLocks/>
            </p:cNvGrpSpPr>
            <p:nvPr/>
          </p:nvGrpSpPr>
          <p:grpSpPr bwMode="auto">
            <a:xfrm>
              <a:off x="609" y="3478"/>
              <a:ext cx="1228" cy="566"/>
              <a:chOff x="609" y="3478"/>
              <a:chExt cx="1228" cy="566"/>
            </a:xfrm>
          </p:grpSpPr>
          <p:sp>
            <p:nvSpPr>
              <p:cNvPr id="7225" name="Freeform 95"/>
              <p:cNvSpPr>
                <a:spLocks/>
              </p:cNvSpPr>
              <p:nvPr/>
            </p:nvSpPr>
            <p:spPr bwMode="auto">
              <a:xfrm>
                <a:off x="609" y="3478"/>
                <a:ext cx="1228" cy="566"/>
              </a:xfrm>
              <a:custGeom>
                <a:avLst/>
                <a:gdLst>
                  <a:gd name="T0" fmla="+- 0 880 609"/>
                  <a:gd name="T1" fmla="*/ T0 w 1228"/>
                  <a:gd name="T2" fmla="+- 0 3967 3478"/>
                  <a:gd name="T3" fmla="*/ 3967 h 566"/>
                  <a:gd name="T4" fmla="+- 0 609 609"/>
                  <a:gd name="T5" fmla="*/ T4 w 1228"/>
                  <a:gd name="T6" fmla="+- 0 4022 3478"/>
                  <a:gd name="T7" fmla="*/ 4022 h 566"/>
                  <a:gd name="T8" fmla="+- 0 609 609"/>
                  <a:gd name="T9" fmla="*/ T8 w 1228"/>
                  <a:gd name="T10" fmla="+- 0 4044 3478"/>
                  <a:gd name="T11" fmla="*/ 4044 h 566"/>
                  <a:gd name="T12" fmla="+- 0 880 609"/>
                  <a:gd name="T13" fmla="*/ T12 w 1228"/>
                  <a:gd name="T14" fmla="+- 0 3989 3478"/>
                  <a:gd name="T15" fmla="*/ 3989 h 566"/>
                  <a:gd name="T16" fmla="+- 0 880 609"/>
                  <a:gd name="T17" fmla="*/ T16 w 1228"/>
                  <a:gd name="T18" fmla="+- 0 3967 3478"/>
                  <a:gd name="T19" fmla="*/ 3967 h 566"/>
                </a:gdLst>
                <a:ahLst/>
                <a:cxnLst>
                  <a:cxn ang="0">
                    <a:pos x="T1" y="T3"/>
                  </a:cxn>
                  <a:cxn ang="0">
                    <a:pos x="T5" y="T7"/>
                  </a:cxn>
                  <a:cxn ang="0">
                    <a:pos x="T9" y="T11"/>
                  </a:cxn>
                  <a:cxn ang="0">
                    <a:pos x="T13" y="T15"/>
                  </a:cxn>
                  <a:cxn ang="0">
                    <a:pos x="T17" y="T19"/>
                  </a:cxn>
                </a:cxnLst>
                <a:rect l="0" t="0" r="r" b="b"/>
                <a:pathLst>
                  <a:path w="1228" h="566">
                    <a:moveTo>
                      <a:pt x="271" y="489"/>
                    </a:moveTo>
                    <a:lnTo>
                      <a:pt x="0" y="544"/>
                    </a:lnTo>
                    <a:lnTo>
                      <a:pt x="0" y="566"/>
                    </a:lnTo>
                    <a:lnTo>
                      <a:pt x="271" y="511"/>
                    </a:lnTo>
                    <a:lnTo>
                      <a:pt x="271" y="489"/>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26" name="Freeform 94"/>
              <p:cNvSpPr>
                <a:spLocks/>
              </p:cNvSpPr>
              <p:nvPr/>
            </p:nvSpPr>
            <p:spPr bwMode="auto">
              <a:xfrm>
                <a:off x="609" y="3478"/>
                <a:ext cx="1228" cy="566"/>
              </a:xfrm>
              <a:custGeom>
                <a:avLst/>
                <a:gdLst>
                  <a:gd name="T0" fmla="+- 0 1239 609"/>
                  <a:gd name="T1" fmla="*/ T0 w 1228"/>
                  <a:gd name="T2" fmla="+- 0 3880 3478"/>
                  <a:gd name="T3" fmla="*/ 3880 h 566"/>
                  <a:gd name="T4" fmla="+- 0 880 609"/>
                  <a:gd name="T5" fmla="*/ T4 w 1228"/>
                  <a:gd name="T6" fmla="+- 0 3967 3478"/>
                  <a:gd name="T7" fmla="*/ 3967 h 566"/>
                  <a:gd name="T8" fmla="+- 0 880 609"/>
                  <a:gd name="T9" fmla="*/ T8 w 1228"/>
                  <a:gd name="T10" fmla="+- 0 3989 3478"/>
                  <a:gd name="T11" fmla="*/ 3989 h 566"/>
                  <a:gd name="T12" fmla="+- 0 1250 609"/>
                  <a:gd name="T13" fmla="*/ T12 w 1228"/>
                  <a:gd name="T14" fmla="+- 0 3902 3478"/>
                  <a:gd name="T15" fmla="*/ 3902 h 566"/>
                  <a:gd name="T16" fmla="+- 0 1239 609"/>
                  <a:gd name="T17" fmla="*/ T16 w 1228"/>
                  <a:gd name="T18" fmla="+- 0 3880 3478"/>
                  <a:gd name="T19" fmla="*/ 3880 h 566"/>
                </a:gdLst>
                <a:ahLst/>
                <a:cxnLst>
                  <a:cxn ang="0">
                    <a:pos x="T1" y="T3"/>
                  </a:cxn>
                  <a:cxn ang="0">
                    <a:pos x="T5" y="T7"/>
                  </a:cxn>
                  <a:cxn ang="0">
                    <a:pos x="T9" y="T11"/>
                  </a:cxn>
                  <a:cxn ang="0">
                    <a:pos x="T13" y="T15"/>
                  </a:cxn>
                  <a:cxn ang="0">
                    <a:pos x="T17" y="T19"/>
                  </a:cxn>
                </a:cxnLst>
                <a:rect l="0" t="0" r="r" b="b"/>
                <a:pathLst>
                  <a:path w="1228" h="566">
                    <a:moveTo>
                      <a:pt x="630" y="402"/>
                    </a:moveTo>
                    <a:lnTo>
                      <a:pt x="271" y="489"/>
                    </a:lnTo>
                    <a:lnTo>
                      <a:pt x="271" y="511"/>
                    </a:lnTo>
                    <a:lnTo>
                      <a:pt x="641" y="424"/>
                    </a:lnTo>
                    <a:lnTo>
                      <a:pt x="630" y="402"/>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27" name="Freeform 93"/>
              <p:cNvSpPr>
                <a:spLocks/>
              </p:cNvSpPr>
              <p:nvPr/>
            </p:nvSpPr>
            <p:spPr bwMode="auto">
              <a:xfrm>
                <a:off x="609" y="3478"/>
                <a:ext cx="1228" cy="566"/>
              </a:xfrm>
              <a:custGeom>
                <a:avLst/>
                <a:gdLst>
                  <a:gd name="T0" fmla="+- 0 1532 609"/>
                  <a:gd name="T1" fmla="*/ T0 w 1228"/>
                  <a:gd name="T2" fmla="+- 0 3750 3478"/>
                  <a:gd name="T3" fmla="*/ 3750 h 566"/>
                  <a:gd name="T4" fmla="+- 0 1239 609"/>
                  <a:gd name="T5" fmla="*/ T4 w 1228"/>
                  <a:gd name="T6" fmla="+- 0 3880 3478"/>
                  <a:gd name="T7" fmla="*/ 3880 h 566"/>
                  <a:gd name="T8" fmla="+- 0 1250 609"/>
                  <a:gd name="T9" fmla="*/ T8 w 1228"/>
                  <a:gd name="T10" fmla="+- 0 3902 3478"/>
                  <a:gd name="T11" fmla="*/ 3902 h 566"/>
                  <a:gd name="T12" fmla="+- 0 1250 609"/>
                  <a:gd name="T13" fmla="*/ T12 w 1228"/>
                  <a:gd name="T14" fmla="+- 0 3891 3478"/>
                  <a:gd name="T15" fmla="*/ 3891 h 566"/>
                  <a:gd name="T16" fmla="+- 0 1275 609"/>
                  <a:gd name="T17" fmla="*/ T16 w 1228"/>
                  <a:gd name="T18" fmla="+- 0 3891 3478"/>
                  <a:gd name="T19" fmla="*/ 3891 h 566"/>
                  <a:gd name="T20" fmla="+- 0 1543 609"/>
                  <a:gd name="T21" fmla="*/ T20 w 1228"/>
                  <a:gd name="T22" fmla="+- 0 3772 3478"/>
                  <a:gd name="T23" fmla="*/ 3772 h 566"/>
                  <a:gd name="T24" fmla="+- 0 1532 609"/>
                  <a:gd name="T25" fmla="*/ T24 w 1228"/>
                  <a:gd name="T26" fmla="+- 0 3750 3478"/>
                  <a:gd name="T27" fmla="*/ 3750 h 566"/>
                </a:gdLst>
                <a:ahLst/>
                <a:cxnLst>
                  <a:cxn ang="0">
                    <a:pos x="T1" y="T3"/>
                  </a:cxn>
                  <a:cxn ang="0">
                    <a:pos x="T5" y="T7"/>
                  </a:cxn>
                  <a:cxn ang="0">
                    <a:pos x="T9" y="T11"/>
                  </a:cxn>
                  <a:cxn ang="0">
                    <a:pos x="T13" y="T15"/>
                  </a:cxn>
                  <a:cxn ang="0">
                    <a:pos x="T17" y="T19"/>
                  </a:cxn>
                  <a:cxn ang="0">
                    <a:pos x="T21" y="T23"/>
                  </a:cxn>
                  <a:cxn ang="0">
                    <a:pos x="T25" y="T27"/>
                  </a:cxn>
                </a:cxnLst>
                <a:rect l="0" t="0" r="r" b="b"/>
                <a:pathLst>
                  <a:path w="1228" h="566">
                    <a:moveTo>
                      <a:pt x="923" y="272"/>
                    </a:moveTo>
                    <a:lnTo>
                      <a:pt x="630" y="402"/>
                    </a:lnTo>
                    <a:lnTo>
                      <a:pt x="641" y="424"/>
                    </a:lnTo>
                    <a:lnTo>
                      <a:pt x="641" y="413"/>
                    </a:lnTo>
                    <a:lnTo>
                      <a:pt x="666" y="413"/>
                    </a:lnTo>
                    <a:lnTo>
                      <a:pt x="934" y="294"/>
                    </a:lnTo>
                    <a:lnTo>
                      <a:pt x="923" y="272"/>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28" name="Freeform 92"/>
              <p:cNvSpPr>
                <a:spLocks/>
              </p:cNvSpPr>
              <p:nvPr/>
            </p:nvSpPr>
            <p:spPr bwMode="auto">
              <a:xfrm>
                <a:off x="609" y="3478"/>
                <a:ext cx="1228" cy="566"/>
              </a:xfrm>
              <a:custGeom>
                <a:avLst/>
                <a:gdLst>
                  <a:gd name="T0" fmla="+- 0 1275 609"/>
                  <a:gd name="T1" fmla="*/ T0 w 1228"/>
                  <a:gd name="T2" fmla="+- 0 3891 3478"/>
                  <a:gd name="T3" fmla="*/ 3891 h 566"/>
                  <a:gd name="T4" fmla="+- 0 1250 609"/>
                  <a:gd name="T5" fmla="*/ T4 w 1228"/>
                  <a:gd name="T6" fmla="+- 0 3891 3478"/>
                  <a:gd name="T7" fmla="*/ 3891 h 566"/>
                  <a:gd name="T8" fmla="+- 0 1250 609"/>
                  <a:gd name="T9" fmla="*/ T8 w 1228"/>
                  <a:gd name="T10" fmla="+- 0 3902 3478"/>
                  <a:gd name="T11" fmla="*/ 3902 h 566"/>
                  <a:gd name="T12" fmla="+- 0 1275 609"/>
                  <a:gd name="T13" fmla="*/ T12 w 1228"/>
                  <a:gd name="T14" fmla="+- 0 3891 3478"/>
                  <a:gd name="T15" fmla="*/ 3891 h 566"/>
                </a:gdLst>
                <a:ahLst/>
                <a:cxnLst>
                  <a:cxn ang="0">
                    <a:pos x="T1" y="T3"/>
                  </a:cxn>
                  <a:cxn ang="0">
                    <a:pos x="T5" y="T7"/>
                  </a:cxn>
                  <a:cxn ang="0">
                    <a:pos x="T9" y="T11"/>
                  </a:cxn>
                  <a:cxn ang="0">
                    <a:pos x="T13" y="T15"/>
                  </a:cxn>
                </a:cxnLst>
                <a:rect l="0" t="0" r="r" b="b"/>
                <a:pathLst>
                  <a:path w="1228" h="566">
                    <a:moveTo>
                      <a:pt x="666" y="413"/>
                    </a:moveTo>
                    <a:lnTo>
                      <a:pt x="641" y="413"/>
                    </a:lnTo>
                    <a:lnTo>
                      <a:pt x="641" y="424"/>
                    </a:lnTo>
                    <a:lnTo>
                      <a:pt x="666" y="41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29" name="Freeform 91"/>
              <p:cNvSpPr>
                <a:spLocks/>
              </p:cNvSpPr>
              <p:nvPr/>
            </p:nvSpPr>
            <p:spPr bwMode="auto">
              <a:xfrm>
                <a:off x="609" y="3478"/>
                <a:ext cx="1228" cy="566"/>
              </a:xfrm>
              <a:custGeom>
                <a:avLst/>
                <a:gdLst>
                  <a:gd name="T0" fmla="+- 0 1706 609"/>
                  <a:gd name="T1" fmla="*/ T0 w 1228"/>
                  <a:gd name="T2" fmla="+- 0 3608 3478"/>
                  <a:gd name="T3" fmla="*/ 3608 h 566"/>
                  <a:gd name="T4" fmla="+- 0 1532 609"/>
                  <a:gd name="T5" fmla="*/ T4 w 1228"/>
                  <a:gd name="T6" fmla="+- 0 3750 3478"/>
                  <a:gd name="T7" fmla="*/ 3750 h 566"/>
                  <a:gd name="T8" fmla="+- 0 1543 609"/>
                  <a:gd name="T9" fmla="*/ T8 w 1228"/>
                  <a:gd name="T10" fmla="+- 0 3772 3478"/>
                  <a:gd name="T11" fmla="*/ 3772 h 566"/>
                  <a:gd name="T12" fmla="+- 0 1543 609"/>
                  <a:gd name="T13" fmla="*/ T12 w 1228"/>
                  <a:gd name="T14" fmla="+- 0 3761 3478"/>
                  <a:gd name="T15" fmla="*/ 3761 h 566"/>
                  <a:gd name="T16" fmla="+- 0 1556 609"/>
                  <a:gd name="T17" fmla="*/ T16 w 1228"/>
                  <a:gd name="T18" fmla="+- 0 3761 3478"/>
                  <a:gd name="T19" fmla="*/ 3761 h 566"/>
                  <a:gd name="T20" fmla="+- 0 1717 609"/>
                  <a:gd name="T21" fmla="*/ T20 w 1228"/>
                  <a:gd name="T22" fmla="+- 0 3630 3478"/>
                  <a:gd name="T23" fmla="*/ 3630 h 566"/>
                  <a:gd name="T24" fmla="+- 0 1706 609"/>
                  <a:gd name="T25" fmla="*/ T24 w 1228"/>
                  <a:gd name="T26" fmla="+- 0 3619 3478"/>
                  <a:gd name="T27" fmla="*/ 3619 h 566"/>
                  <a:gd name="T28" fmla="+- 0 1711 609"/>
                  <a:gd name="T29" fmla="*/ T28 w 1228"/>
                  <a:gd name="T30" fmla="+- 0 3619 3478"/>
                  <a:gd name="T31" fmla="*/ 3619 h 566"/>
                  <a:gd name="T32" fmla="+- 0 1706 609"/>
                  <a:gd name="T33" fmla="*/ T32 w 1228"/>
                  <a:gd name="T34" fmla="+- 0 3608 3478"/>
                  <a:gd name="T35" fmla="*/ 3608 h 566"/>
                </a:gdLst>
                <a:ahLst/>
                <a:cxnLst>
                  <a:cxn ang="0">
                    <a:pos x="T1" y="T3"/>
                  </a:cxn>
                  <a:cxn ang="0">
                    <a:pos x="T5" y="T7"/>
                  </a:cxn>
                  <a:cxn ang="0">
                    <a:pos x="T9" y="T11"/>
                  </a:cxn>
                  <a:cxn ang="0">
                    <a:pos x="T13" y="T15"/>
                  </a:cxn>
                  <a:cxn ang="0">
                    <a:pos x="T17" y="T19"/>
                  </a:cxn>
                  <a:cxn ang="0">
                    <a:pos x="T21" y="T23"/>
                  </a:cxn>
                  <a:cxn ang="0">
                    <a:pos x="T25" y="T27"/>
                  </a:cxn>
                  <a:cxn ang="0">
                    <a:pos x="T29" y="T31"/>
                  </a:cxn>
                  <a:cxn ang="0">
                    <a:pos x="T33" y="T35"/>
                  </a:cxn>
                </a:cxnLst>
                <a:rect l="0" t="0" r="r" b="b"/>
                <a:pathLst>
                  <a:path w="1228" h="566">
                    <a:moveTo>
                      <a:pt x="1097" y="130"/>
                    </a:moveTo>
                    <a:lnTo>
                      <a:pt x="923" y="272"/>
                    </a:lnTo>
                    <a:lnTo>
                      <a:pt x="934" y="294"/>
                    </a:lnTo>
                    <a:lnTo>
                      <a:pt x="934" y="283"/>
                    </a:lnTo>
                    <a:lnTo>
                      <a:pt x="947" y="283"/>
                    </a:lnTo>
                    <a:lnTo>
                      <a:pt x="1108" y="152"/>
                    </a:lnTo>
                    <a:lnTo>
                      <a:pt x="1097" y="141"/>
                    </a:lnTo>
                    <a:lnTo>
                      <a:pt x="1102" y="141"/>
                    </a:lnTo>
                    <a:lnTo>
                      <a:pt x="1097" y="13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30" name="Freeform 90"/>
              <p:cNvSpPr>
                <a:spLocks/>
              </p:cNvSpPr>
              <p:nvPr/>
            </p:nvSpPr>
            <p:spPr bwMode="auto">
              <a:xfrm>
                <a:off x="609" y="3478"/>
                <a:ext cx="1228" cy="566"/>
              </a:xfrm>
              <a:custGeom>
                <a:avLst/>
                <a:gdLst>
                  <a:gd name="T0" fmla="+- 0 1556 609"/>
                  <a:gd name="T1" fmla="*/ T0 w 1228"/>
                  <a:gd name="T2" fmla="+- 0 3761 3478"/>
                  <a:gd name="T3" fmla="*/ 3761 h 566"/>
                  <a:gd name="T4" fmla="+- 0 1543 609"/>
                  <a:gd name="T5" fmla="*/ T4 w 1228"/>
                  <a:gd name="T6" fmla="+- 0 3761 3478"/>
                  <a:gd name="T7" fmla="*/ 3761 h 566"/>
                  <a:gd name="T8" fmla="+- 0 1543 609"/>
                  <a:gd name="T9" fmla="*/ T8 w 1228"/>
                  <a:gd name="T10" fmla="+- 0 3772 3478"/>
                  <a:gd name="T11" fmla="*/ 3772 h 566"/>
                  <a:gd name="T12" fmla="+- 0 1556 609"/>
                  <a:gd name="T13" fmla="*/ T12 w 1228"/>
                  <a:gd name="T14" fmla="+- 0 3761 3478"/>
                  <a:gd name="T15" fmla="*/ 3761 h 566"/>
                </a:gdLst>
                <a:ahLst/>
                <a:cxnLst>
                  <a:cxn ang="0">
                    <a:pos x="T1" y="T3"/>
                  </a:cxn>
                  <a:cxn ang="0">
                    <a:pos x="T5" y="T7"/>
                  </a:cxn>
                  <a:cxn ang="0">
                    <a:pos x="T9" y="T11"/>
                  </a:cxn>
                  <a:cxn ang="0">
                    <a:pos x="T13" y="T15"/>
                  </a:cxn>
                </a:cxnLst>
                <a:rect l="0" t="0" r="r" b="b"/>
                <a:pathLst>
                  <a:path w="1228" h="566">
                    <a:moveTo>
                      <a:pt x="947" y="283"/>
                    </a:moveTo>
                    <a:lnTo>
                      <a:pt x="934" y="283"/>
                    </a:lnTo>
                    <a:lnTo>
                      <a:pt x="934" y="294"/>
                    </a:lnTo>
                    <a:lnTo>
                      <a:pt x="947" y="28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31" name="Freeform 89"/>
              <p:cNvSpPr>
                <a:spLocks/>
              </p:cNvSpPr>
              <p:nvPr/>
            </p:nvSpPr>
            <p:spPr bwMode="auto">
              <a:xfrm>
                <a:off x="609" y="3478"/>
                <a:ext cx="1228" cy="566"/>
              </a:xfrm>
              <a:custGeom>
                <a:avLst/>
                <a:gdLst>
                  <a:gd name="T0" fmla="+- 0 1711 609"/>
                  <a:gd name="T1" fmla="*/ T0 w 1228"/>
                  <a:gd name="T2" fmla="+- 0 3619 3478"/>
                  <a:gd name="T3" fmla="*/ 3619 h 566"/>
                  <a:gd name="T4" fmla="+- 0 1706 609"/>
                  <a:gd name="T5" fmla="*/ T4 w 1228"/>
                  <a:gd name="T6" fmla="+- 0 3619 3478"/>
                  <a:gd name="T7" fmla="*/ 3619 h 566"/>
                  <a:gd name="T8" fmla="+- 0 1717 609"/>
                  <a:gd name="T9" fmla="*/ T8 w 1228"/>
                  <a:gd name="T10" fmla="+- 0 3630 3478"/>
                  <a:gd name="T11" fmla="*/ 3630 h 566"/>
                  <a:gd name="T12" fmla="+- 0 1711 609"/>
                  <a:gd name="T13" fmla="*/ T12 w 1228"/>
                  <a:gd name="T14" fmla="+- 0 3619 3478"/>
                  <a:gd name="T15" fmla="*/ 3619 h 566"/>
                </a:gdLst>
                <a:ahLst/>
                <a:cxnLst>
                  <a:cxn ang="0">
                    <a:pos x="T1" y="T3"/>
                  </a:cxn>
                  <a:cxn ang="0">
                    <a:pos x="T5" y="T7"/>
                  </a:cxn>
                  <a:cxn ang="0">
                    <a:pos x="T9" y="T11"/>
                  </a:cxn>
                  <a:cxn ang="0">
                    <a:pos x="T13" y="T15"/>
                  </a:cxn>
                </a:cxnLst>
                <a:rect l="0" t="0" r="r" b="b"/>
                <a:pathLst>
                  <a:path w="1228" h="566">
                    <a:moveTo>
                      <a:pt x="1102" y="141"/>
                    </a:moveTo>
                    <a:lnTo>
                      <a:pt x="1097" y="141"/>
                    </a:lnTo>
                    <a:lnTo>
                      <a:pt x="1108" y="152"/>
                    </a:lnTo>
                    <a:lnTo>
                      <a:pt x="1102" y="14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32" name="Freeform 88"/>
              <p:cNvSpPr>
                <a:spLocks/>
              </p:cNvSpPr>
              <p:nvPr/>
            </p:nvSpPr>
            <p:spPr bwMode="auto">
              <a:xfrm>
                <a:off x="609" y="3478"/>
                <a:ext cx="1228" cy="566"/>
              </a:xfrm>
              <a:custGeom>
                <a:avLst/>
                <a:gdLst>
                  <a:gd name="T0" fmla="+- 0 1825 609"/>
                  <a:gd name="T1" fmla="*/ T0 w 1228"/>
                  <a:gd name="T2" fmla="+- 0 3478 3478"/>
                  <a:gd name="T3" fmla="*/ 3478 h 566"/>
                  <a:gd name="T4" fmla="+- 0 1706 609"/>
                  <a:gd name="T5" fmla="*/ T4 w 1228"/>
                  <a:gd name="T6" fmla="+- 0 3608 3478"/>
                  <a:gd name="T7" fmla="*/ 3608 h 566"/>
                  <a:gd name="T8" fmla="+- 0 1717 609"/>
                  <a:gd name="T9" fmla="*/ T8 w 1228"/>
                  <a:gd name="T10" fmla="+- 0 3630 3478"/>
                  <a:gd name="T11" fmla="*/ 3630 h 566"/>
                  <a:gd name="T12" fmla="+- 0 1836 609"/>
                  <a:gd name="T13" fmla="*/ T12 w 1228"/>
                  <a:gd name="T14" fmla="+- 0 3500 3478"/>
                  <a:gd name="T15" fmla="*/ 3500 h 566"/>
                  <a:gd name="T16" fmla="+- 0 1825 609"/>
                  <a:gd name="T17" fmla="*/ T16 w 1228"/>
                  <a:gd name="T18" fmla="+- 0 3478 3478"/>
                  <a:gd name="T19" fmla="*/ 3478 h 566"/>
                </a:gdLst>
                <a:ahLst/>
                <a:cxnLst>
                  <a:cxn ang="0">
                    <a:pos x="T1" y="T3"/>
                  </a:cxn>
                  <a:cxn ang="0">
                    <a:pos x="T5" y="T7"/>
                  </a:cxn>
                  <a:cxn ang="0">
                    <a:pos x="T9" y="T11"/>
                  </a:cxn>
                  <a:cxn ang="0">
                    <a:pos x="T13" y="T15"/>
                  </a:cxn>
                  <a:cxn ang="0">
                    <a:pos x="T17" y="T19"/>
                  </a:cxn>
                </a:cxnLst>
                <a:rect l="0" t="0" r="r" b="b"/>
                <a:pathLst>
                  <a:path w="1228" h="566">
                    <a:moveTo>
                      <a:pt x="1216" y="0"/>
                    </a:moveTo>
                    <a:lnTo>
                      <a:pt x="1097" y="130"/>
                    </a:lnTo>
                    <a:lnTo>
                      <a:pt x="1108" y="152"/>
                    </a:lnTo>
                    <a:lnTo>
                      <a:pt x="1227" y="22"/>
                    </a:lnTo>
                    <a:lnTo>
                      <a:pt x="121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40" name="Group 83"/>
            <p:cNvGrpSpPr>
              <a:grpSpLocks/>
            </p:cNvGrpSpPr>
            <p:nvPr/>
          </p:nvGrpSpPr>
          <p:grpSpPr bwMode="auto">
            <a:xfrm>
              <a:off x="609" y="2597"/>
              <a:ext cx="305" cy="98"/>
              <a:chOff x="609" y="2597"/>
              <a:chExt cx="305" cy="98"/>
            </a:xfrm>
          </p:grpSpPr>
          <p:sp>
            <p:nvSpPr>
              <p:cNvPr id="7222" name="Freeform 86"/>
              <p:cNvSpPr>
                <a:spLocks/>
              </p:cNvSpPr>
              <p:nvPr/>
            </p:nvSpPr>
            <p:spPr bwMode="auto">
              <a:xfrm>
                <a:off x="609" y="2597"/>
                <a:ext cx="305" cy="98"/>
              </a:xfrm>
              <a:custGeom>
                <a:avLst/>
                <a:gdLst>
                  <a:gd name="T0" fmla="+- 0 707 609"/>
                  <a:gd name="T1" fmla="*/ T0 w 305"/>
                  <a:gd name="T2" fmla="+- 0 2640 2597"/>
                  <a:gd name="T3" fmla="*/ 2640 h 98"/>
                  <a:gd name="T4" fmla="+- 0 609 609"/>
                  <a:gd name="T5" fmla="*/ T4 w 305"/>
                  <a:gd name="T6" fmla="+- 0 2673 2597"/>
                  <a:gd name="T7" fmla="*/ 2673 h 98"/>
                  <a:gd name="T8" fmla="+- 0 620 609"/>
                  <a:gd name="T9" fmla="*/ T8 w 305"/>
                  <a:gd name="T10" fmla="+- 0 2695 2597"/>
                  <a:gd name="T11" fmla="*/ 2695 h 98"/>
                  <a:gd name="T12" fmla="+- 0 707 609"/>
                  <a:gd name="T13" fmla="*/ T12 w 305"/>
                  <a:gd name="T14" fmla="+- 0 2662 2597"/>
                  <a:gd name="T15" fmla="*/ 2662 h 98"/>
                  <a:gd name="T16" fmla="+- 0 707 609"/>
                  <a:gd name="T17" fmla="*/ T16 w 305"/>
                  <a:gd name="T18" fmla="+- 0 2640 2597"/>
                  <a:gd name="T19" fmla="*/ 2640 h 98"/>
                </a:gdLst>
                <a:ahLst/>
                <a:cxnLst>
                  <a:cxn ang="0">
                    <a:pos x="T1" y="T3"/>
                  </a:cxn>
                  <a:cxn ang="0">
                    <a:pos x="T5" y="T7"/>
                  </a:cxn>
                  <a:cxn ang="0">
                    <a:pos x="T9" y="T11"/>
                  </a:cxn>
                  <a:cxn ang="0">
                    <a:pos x="T13" y="T15"/>
                  </a:cxn>
                  <a:cxn ang="0">
                    <a:pos x="T17" y="T19"/>
                  </a:cxn>
                </a:cxnLst>
                <a:rect l="0" t="0" r="r" b="b"/>
                <a:pathLst>
                  <a:path w="305" h="98">
                    <a:moveTo>
                      <a:pt x="98" y="43"/>
                    </a:moveTo>
                    <a:lnTo>
                      <a:pt x="0" y="76"/>
                    </a:lnTo>
                    <a:lnTo>
                      <a:pt x="11" y="98"/>
                    </a:lnTo>
                    <a:lnTo>
                      <a:pt x="98" y="65"/>
                    </a:lnTo>
                    <a:lnTo>
                      <a:pt x="98" y="43"/>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23" name="Freeform 85"/>
              <p:cNvSpPr>
                <a:spLocks/>
              </p:cNvSpPr>
              <p:nvPr/>
            </p:nvSpPr>
            <p:spPr bwMode="auto">
              <a:xfrm>
                <a:off x="609" y="2597"/>
                <a:ext cx="305" cy="98"/>
              </a:xfrm>
              <a:custGeom>
                <a:avLst/>
                <a:gdLst>
                  <a:gd name="T0" fmla="+- 0 794 609"/>
                  <a:gd name="T1" fmla="*/ T0 w 305"/>
                  <a:gd name="T2" fmla="+- 0 2618 2597"/>
                  <a:gd name="T3" fmla="*/ 2618 h 98"/>
                  <a:gd name="T4" fmla="+- 0 707 609"/>
                  <a:gd name="T5" fmla="*/ T4 w 305"/>
                  <a:gd name="T6" fmla="+- 0 2640 2597"/>
                  <a:gd name="T7" fmla="*/ 2640 h 98"/>
                  <a:gd name="T8" fmla="+- 0 707 609"/>
                  <a:gd name="T9" fmla="*/ T8 w 305"/>
                  <a:gd name="T10" fmla="+- 0 2662 2597"/>
                  <a:gd name="T11" fmla="*/ 2662 h 98"/>
                  <a:gd name="T12" fmla="+- 0 794 609"/>
                  <a:gd name="T13" fmla="*/ T12 w 305"/>
                  <a:gd name="T14" fmla="+- 0 2640 2597"/>
                  <a:gd name="T15" fmla="*/ 2640 h 98"/>
                  <a:gd name="T16" fmla="+- 0 794 609"/>
                  <a:gd name="T17" fmla="*/ T16 w 305"/>
                  <a:gd name="T18" fmla="+- 0 2618 2597"/>
                  <a:gd name="T19" fmla="*/ 2618 h 98"/>
                </a:gdLst>
                <a:ahLst/>
                <a:cxnLst>
                  <a:cxn ang="0">
                    <a:pos x="T1" y="T3"/>
                  </a:cxn>
                  <a:cxn ang="0">
                    <a:pos x="T5" y="T7"/>
                  </a:cxn>
                  <a:cxn ang="0">
                    <a:pos x="T9" y="T11"/>
                  </a:cxn>
                  <a:cxn ang="0">
                    <a:pos x="T13" y="T15"/>
                  </a:cxn>
                  <a:cxn ang="0">
                    <a:pos x="T17" y="T19"/>
                  </a:cxn>
                </a:cxnLst>
                <a:rect l="0" t="0" r="r" b="b"/>
                <a:pathLst>
                  <a:path w="305" h="98">
                    <a:moveTo>
                      <a:pt x="185" y="21"/>
                    </a:moveTo>
                    <a:lnTo>
                      <a:pt x="98" y="43"/>
                    </a:lnTo>
                    <a:lnTo>
                      <a:pt x="98" y="65"/>
                    </a:lnTo>
                    <a:lnTo>
                      <a:pt x="185" y="43"/>
                    </a:lnTo>
                    <a:lnTo>
                      <a:pt x="185" y="21"/>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sp>
            <p:nvSpPr>
              <p:cNvPr id="7224" name="Freeform 84"/>
              <p:cNvSpPr>
                <a:spLocks/>
              </p:cNvSpPr>
              <p:nvPr/>
            </p:nvSpPr>
            <p:spPr bwMode="auto">
              <a:xfrm>
                <a:off x="609" y="2597"/>
                <a:ext cx="305" cy="98"/>
              </a:xfrm>
              <a:custGeom>
                <a:avLst/>
                <a:gdLst>
                  <a:gd name="T0" fmla="+- 0 913 609"/>
                  <a:gd name="T1" fmla="*/ T0 w 305"/>
                  <a:gd name="T2" fmla="+- 0 2597 2597"/>
                  <a:gd name="T3" fmla="*/ 2597 h 98"/>
                  <a:gd name="T4" fmla="+- 0 794 609"/>
                  <a:gd name="T5" fmla="*/ T4 w 305"/>
                  <a:gd name="T6" fmla="+- 0 2618 2597"/>
                  <a:gd name="T7" fmla="*/ 2618 h 98"/>
                  <a:gd name="T8" fmla="+- 0 794 609"/>
                  <a:gd name="T9" fmla="*/ T8 w 305"/>
                  <a:gd name="T10" fmla="+- 0 2640 2597"/>
                  <a:gd name="T11" fmla="*/ 2640 h 98"/>
                  <a:gd name="T12" fmla="+- 0 913 609"/>
                  <a:gd name="T13" fmla="*/ T12 w 305"/>
                  <a:gd name="T14" fmla="+- 0 2618 2597"/>
                  <a:gd name="T15" fmla="*/ 2618 h 98"/>
                  <a:gd name="T16" fmla="+- 0 913 609"/>
                  <a:gd name="T17" fmla="*/ T16 w 305"/>
                  <a:gd name="T18" fmla="+- 0 2597 2597"/>
                  <a:gd name="T19" fmla="*/ 2597 h 98"/>
                </a:gdLst>
                <a:ahLst/>
                <a:cxnLst>
                  <a:cxn ang="0">
                    <a:pos x="T1" y="T3"/>
                  </a:cxn>
                  <a:cxn ang="0">
                    <a:pos x="T5" y="T7"/>
                  </a:cxn>
                  <a:cxn ang="0">
                    <a:pos x="T9" y="T11"/>
                  </a:cxn>
                  <a:cxn ang="0">
                    <a:pos x="T13" y="T15"/>
                  </a:cxn>
                  <a:cxn ang="0">
                    <a:pos x="T17" y="T19"/>
                  </a:cxn>
                </a:cxnLst>
                <a:rect l="0" t="0" r="r" b="b"/>
                <a:pathLst>
                  <a:path w="305" h="98">
                    <a:moveTo>
                      <a:pt x="304" y="0"/>
                    </a:moveTo>
                    <a:lnTo>
                      <a:pt x="185" y="21"/>
                    </a:lnTo>
                    <a:lnTo>
                      <a:pt x="185" y="43"/>
                    </a:lnTo>
                    <a:lnTo>
                      <a:pt x="304" y="21"/>
                    </a:lnTo>
                    <a:lnTo>
                      <a:pt x="304"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41" name="Group 81"/>
            <p:cNvGrpSpPr>
              <a:grpSpLocks/>
            </p:cNvGrpSpPr>
            <p:nvPr/>
          </p:nvGrpSpPr>
          <p:grpSpPr bwMode="auto">
            <a:xfrm>
              <a:off x="4193" y="5730"/>
              <a:ext cx="76" cy="229"/>
              <a:chOff x="4193" y="5730"/>
              <a:chExt cx="76" cy="229"/>
            </a:xfrm>
          </p:grpSpPr>
          <p:sp>
            <p:nvSpPr>
              <p:cNvPr id="7221" name="Freeform 82"/>
              <p:cNvSpPr>
                <a:spLocks/>
              </p:cNvSpPr>
              <p:nvPr/>
            </p:nvSpPr>
            <p:spPr bwMode="auto">
              <a:xfrm>
                <a:off x="4193" y="5730"/>
                <a:ext cx="76" cy="229"/>
              </a:xfrm>
              <a:custGeom>
                <a:avLst/>
                <a:gdLst>
                  <a:gd name="T0" fmla="+- 0 4225 4193"/>
                  <a:gd name="T1" fmla="*/ T0 w 76"/>
                  <a:gd name="T2" fmla="+- 0 5730 5730"/>
                  <a:gd name="T3" fmla="*/ 5730 h 229"/>
                  <a:gd name="T4" fmla="+- 0 4193 4193"/>
                  <a:gd name="T5" fmla="*/ T4 w 76"/>
                  <a:gd name="T6" fmla="+- 0 5947 5730"/>
                  <a:gd name="T7" fmla="*/ 5947 h 229"/>
                  <a:gd name="T8" fmla="+- 0 4236 4193"/>
                  <a:gd name="T9" fmla="*/ T8 w 76"/>
                  <a:gd name="T10" fmla="+- 0 5958 5730"/>
                  <a:gd name="T11" fmla="*/ 5958 h 229"/>
                  <a:gd name="T12" fmla="+- 0 4268 4193"/>
                  <a:gd name="T13" fmla="*/ T12 w 76"/>
                  <a:gd name="T14" fmla="+- 0 5740 5730"/>
                  <a:gd name="T15" fmla="*/ 5740 h 229"/>
                  <a:gd name="T16" fmla="+- 0 4225 4193"/>
                  <a:gd name="T17" fmla="*/ T16 w 76"/>
                  <a:gd name="T18" fmla="+- 0 5730 5730"/>
                  <a:gd name="T19" fmla="*/ 5730 h 229"/>
                </a:gdLst>
                <a:ahLst/>
                <a:cxnLst>
                  <a:cxn ang="0">
                    <a:pos x="T1" y="T3"/>
                  </a:cxn>
                  <a:cxn ang="0">
                    <a:pos x="T5" y="T7"/>
                  </a:cxn>
                  <a:cxn ang="0">
                    <a:pos x="T9" y="T11"/>
                  </a:cxn>
                  <a:cxn ang="0">
                    <a:pos x="T13" y="T15"/>
                  </a:cxn>
                  <a:cxn ang="0">
                    <a:pos x="T17" y="T19"/>
                  </a:cxn>
                </a:cxnLst>
                <a:rect l="0" t="0" r="r" b="b"/>
                <a:pathLst>
                  <a:path w="76" h="229">
                    <a:moveTo>
                      <a:pt x="32" y="0"/>
                    </a:moveTo>
                    <a:lnTo>
                      <a:pt x="0" y="217"/>
                    </a:lnTo>
                    <a:lnTo>
                      <a:pt x="43" y="228"/>
                    </a:lnTo>
                    <a:lnTo>
                      <a:pt x="75" y="10"/>
                    </a:lnTo>
                    <a:lnTo>
                      <a:pt x="3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42" name="Group 79"/>
            <p:cNvGrpSpPr>
              <a:grpSpLocks/>
            </p:cNvGrpSpPr>
            <p:nvPr/>
          </p:nvGrpSpPr>
          <p:grpSpPr bwMode="auto">
            <a:xfrm>
              <a:off x="4171" y="5990"/>
              <a:ext cx="55" cy="131"/>
              <a:chOff x="4171" y="5990"/>
              <a:chExt cx="55" cy="131"/>
            </a:xfrm>
          </p:grpSpPr>
          <p:sp>
            <p:nvSpPr>
              <p:cNvPr id="7220" name="Freeform 80"/>
              <p:cNvSpPr>
                <a:spLocks/>
              </p:cNvSpPr>
              <p:nvPr/>
            </p:nvSpPr>
            <p:spPr bwMode="auto">
              <a:xfrm>
                <a:off x="4171" y="5990"/>
                <a:ext cx="55" cy="131"/>
              </a:xfrm>
              <a:custGeom>
                <a:avLst/>
                <a:gdLst>
                  <a:gd name="T0" fmla="+- 0 4182 4171"/>
                  <a:gd name="T1" fmla="*/ T0 w 55"/>
                  <a:gd name="T2" fmla="+- 0 5990 5990"/>
                  <a:gd name="T3" fmla="*/ 5990 h 131"/>
                  <a:gd name="T4" fmla="+- 0 4171 4171"/>
                  <a:gd name="T5" fmla="*/ T4 w 55"/>
                  <a:gd name="T6" fmla="+- 0 6121 5990"/>
                  <a:gd name="T7" fmla="*/ 6121 h 131"/>
                  <a:gd name="T8" fmla="+- 0 4214 4171"/>
                  <a:gd name="T9" fmla="*/ T8 w 55"/>
                  <a:gd name="T10" fmla="+- 0 6121 5990"/>
                  <a:gd name="T11" fmla="*/ 6121 h 131"/>
                  <a:gd name="T12" fmla="+- 0 4225 4171"/>
                  <a:gd name="T13" fmla="*/ T12 w 55"/>
                  <a:gd name="T14" fmla="+- 0 6001 5990"/>
                  <a:gd name="T15" fmla="*/ 6001 h 131"/>
                  <a:gd name="T16" fmla="+- 0 4182 4171"/>
                  <a:gd name="T17" fmla="*/ T16 w 55"/>
                  <a:gd name="T18" fmla="+- 0 5990 5990"/>
                  <a:gd name="T19" fmla="*/ 5990 h 131"/>
                </a:gdLst>
                <a:ahLst/>
                <a:cxnLst>
                  <a:cxn ang="0">
                    <a:pos x="T1" y="T3"/>
                  </a:cxn>
                  <a:cxn ang="0">
                    <a:pos x="T5" y="T7"/>
                  </a:cxn>
                  <a:cxn ang="0">
                    <a:pos x="T9" y="T11"/>
                  </a:cxn>
                  <a:cxn ang="0">
                    <a:pos x="T13" y="T15"/>
                  </a:cxn>
                  <a:cxn ang="0">
                    <a:pos x="T17" y="T19"/>
                  </a:cxn>
                </a:cxnLst>
                <a:rect l="0" t="0" r="r" b="b"/>
                <a:pathLst>
                  <a:path w="55" h="131">
                    <a:moveTo>
                      <a:pt x="11" y="0"/>
                    </a:moveTo>
                    <a:lnTo>
                      <a:pt x="0" y="131"/>
                    </a:lnTo>
                    <a:lnTo>
                      <a:pt x="43" y="131"/>
                    </a:lnTo>
                    <a:lnTo>
                      <a:pt x="54" y="11"/>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43" name="Group 77"/>
            <p:cNvGrpSpPr>
              <a:grpSpLocks/>
            </p:cNvGrpSpPr>
            <p:nvPr/>
          </p:nvGrpSpPr>
          <p:grpSpPr bwMode="auto">
            <a:xfrm>
              <a:off x="4214" y="6121"/>
              <a:ext cx="2" cy="2"/>
              <a:chOff x="4214" y="6121"/>
              <a:chExt cx="2" cy="2"/>
            </a:xfrm>
          </p:grpSpPr>
          <p:sp>
            <p:nvSpPr>
              <p:cNvPr id="7219" name="Freeform 78"/>
              <p:cNvSpPr>
                <a:spLocks/>
              </p:cNvSpPr>
              <p:nvPr/>
            </p:nvSpPr>
            <p:spPr bwMode="auto">
              <a:xfrm>
                <a:off x="4214" y="6121"/>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44" name="Group 75"/>
            <p:cNvGrpSpPr>
              <a:grpSpLocks/>
            </p:cNvGrpSpPr>
            <p:nvPr/>
          </p:nvGrpSpPr>
          <p:grpSpPr bwMode="auto">
            <a:xfrm>
              <a:off x="4149" y="6121"/>
              <a:ext cx="66" cy="99"/>
              <a:chOff x="4149" y="6121"/>
              <a:chExt cx="66" cy="99"/>
            </a:xfrm>
          </p:grpSpPr>
          <p:sp>
            <p:nvSpPr>
              <p:cNvPr id="7218" name="Freeform 76"/>
              <p:cNvSpPr>
                <a:spLocks/>
              </p:cNvSpPr>
              <p:nvPr/>
            </p:nvSpPr>
            <p:spPr bwMode="auto">
              <a:xfrm>
                <a:off x="4149" y="6121"/>
                <a:ext cx="66" cy="99"/>
              </a:xfrm>
              <a:custGeom>
                <a:avLst/>
                <a:gdLst>
                  <a:gd name="T0" fmla="+- 0 4214 4149"/>
                  <a:gd name="T1" fmla="*/ T0 w 66"/>
                  <a:gd name="T2" fmla="+- 0 6121 6121"/>
                  <a:gd name="T3" fmla="*/ 6121 h 99"/>
                  <a:gd name="T4" fmla="+- 0 4171 4149"/>
                  <a:gd name="T5" fmla="*/ T4 w 66"/>
                  <a:gd name="T6" fmla="+- 0 6121 6121"/>
                  <a:gd name="T7" fmla="*/ 6121 h 99"/>
                  <a:gd name="T8" fmla="+- 0 4149 4149"/>
                  <a:gd name="T9" fmla="*/ T8 w 66"/>
                  <a:gd name="T10" fmla="+- 0 6208 6121"/>
                  <a:gd name="T11" fmla="*/ 6208 h 99"/>
                  <a:gd name="T12" fmla="+- 0 4193 4149"/>
                  <a:gd name="T13" fmla="*/ T12 w 66"/>
                  <a:gd name="T14" fmla="+- 0 6219 6121"/>
                  <a:gd name="T15" fmla="*/ 6219 h 99"/>
                  <a:gd name="T16" fmla="+- 0 4214 4149"/>
                  <a:gd name="T17" fmla="*/ T16 w 66"/>
                  <a:gd name="T18" fmla="+- 0 6121 6121"/>
                  <a:gd name="T19" fmla="*/ 6121 h 99"/>
                </a:gdLst>
                <a:ahLst/>
                <a:cxnLst>
                  <a:cxn ang="0">
                    <a:pos x="T1" y="T3"/>
                  </a:cxn>
                  <a:cxn ang="0">
                    <a:pos x="T5" y="T7"/>
                  </a:cxn>
                  <a:cxn ang="0">
                    <a:pos x="T9" y="T11"/>
                  </a:cxn>
                  <a:cxn ang="0">
                    <a:pos x="T13" y="T15"/>
                  </a:cxn>
                  <a:cxn ang="0">
                    <a:pos x="T17" y="T19"/>
                  </a:cxn>
                </a:cxnLst>
                <a:rect l="0" t="0" r="r" b="b"/>
                <a:pathLst>
                  <a:path w="66" h="99">
                    <a:moveTo>
                      <a:pt x="65" y="0"/>
                    </a:moveTo>
                    <a:lnTo>
                      <a:pt x="22" y="0"/>
                    </a:lnTo>
                    <a:lnTo>
                      <a:pt x="0" y="87"/>
                    </a:lnTo>
                    <a:lnTo>
                      <a:pt x="44" y="98"/>
                    </a:lnTo>
                    <a:lnTo>
                      <a:pt x="6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45" name="Group 73"/>
            <p:cNvGrpSpPr>
              <a:grpSpLocks/>
            </p:cNvGrpSpPr>
            <p:nvPr/>
          </p:nvGrpSpPr>
          <p:grpSpPr bwMode="auto">
            <a:xfrm>
              <a:off x="4095" y="6252"/>
              <a:ext cx="87" cy="218"/>
              <a:chOff x="4095" y="6252"/>
              <a:chExt cx="87" cy="218"/>
            </a:xfrm>
          </p:grpSpPr>
          <p:sp>
            <p:nvSpPr>
              <p:cNvPr id="7217" name="Freeform 74"/>
              <p:cNvSpPr>
                <a:spLocks/>
              </p:cNvSpPr>
              <p:nvPr/>
            </p:nvSpPr>
            <p:spPr bwMode="auto">
              <a:xfrm>
                <a:off x="4095" y="6252"/>
                <a:ext cx="87" cy="218"/>
              </a:xfrm>
              <a:custGeom>
                <a:avLst/>
                <a:gdLst>
                  <a:gd name="T0" fmla="+- 0 4182 4095"/>
                  <a:gd name="T1" fmla="*/ T0 w 87"/>
                  <a:gd name="T2" fmla="+- 0 6252 6252"/>
                  <a:gd name="T3" fmla="*/ 6252 h 218"/>
                  <a:gd name="T4" fmla="+- 0 4138 4095"/>
                  <a:gd name="T5" fmla="*/ T4 w 87"/>
                  <a:gd name="T6" fmla="+- 0 6252 6252"/>
                  <a:gd name="T7" fmla="*/ 6252 h 218"/>
                  <a:gd name="T8" fmla="+- 0 4095 4095"/>
                  <a:gd name="T9" fmla="*/ T8 w 87"/>
                  <a:gd name="T10" fmla="+- 0 6458 6252"/>
                  <a:gd name="T11" fmla="*/ 6458 h 218"/>
                  <a:gd name="T12" fmla="+- 0 4138 4095"/>
                  <a:gd name="T13" fmla="*/ T12 w 87"/>
                  <a:gd name="T14" fmla="+- 0 6469 6252"/>
                  <a:gd name="T15" fmla="*/ 6469 h 218"/>
                  <a:gd name="T16" fmla="+- 0 4182 4095"/>
                  <a:gd name="T17" fmla="*/ T16 w 87"/>
                  <a:gd name="T18" fmla="+- 0 6252 6252"/>
                  <a:gd name="T19" fmla="*/ 6252 h 218"/>
                </a:gdLst>
                <a:ahLst/>
                <a:cxnLst>
                  <a:cxn ang="0">
                    <a:pos x="T1" y="T3"/>
                  </a:cxn>
                  <a:cxn ang="0">
                    <a:pos x="T5" y="T7"/>
                  </a:cxn>
                  <a:cxn ang="0">
                    <a:pos x="T9" y="T11"/>
                  </a:cxn>
                  <a:cxn ang="0">
                    <a:pos x="T13" y="T15"/>
                  </a:cxn>
                  <a:cxn ang="0">
                    <a:pos x="T17" y="T19"/>
                  </a:cxn>
                </a:cxnLst>
                <a:rect l="0" t="0" r="r" b="b"/>
                <a:pathLst>
                  <a:path w="87" h="218">
                    <a:moveTo>
                      <a:pt x="87" y="0"/>
                    </a:moveTo>
                    <a:lnTo>
                      <a:pt x="43" y="0"/>
                    </a:lnTo>
                    <a:lnTo>
                      <a:pt x="0" y="206"/>
                    </a:lnTo>
                    <a:lnTo>
                      <a:pt x="43" y="217"/>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46" name="Group 71"/>
            <p:cNvGrpSpPr>
              <a:grpSpLocks/>
            </p:cNvGrpSpPr>
            <p:nvPr/>
          </p:nvGrpSpPr>
          <p:grpSpPr bwMode="auto">
            <a:xfrm>
              <a:off x="4073" y="6502"/>
              <a:ext cx="55" cy="88"/>
              <a:chOff x="4073" y="6502"/>
              <a:chExt cx="55" cy="88"/>
            </a:xfrm>
          </p:grpSpPr>
          <p:sp>
            <p:nvSpPr>
              <p:cNvPr id="7216" name="Freeform 72"/>
              <p:cNvSpPr>
                <a:spLocks/>
              </p:cNvSpPr>
              <p:nvPr/>
            </p:nvSpPr>
            <p:spPr bwMode="auto">
              <a:xfrm>
                <a:off x="4073" y="6502"/>
                <a:ext cx="55" cy="88"/>
              </a:xfrm>
              <a:custGeom>
                <a:avLst/>
                <a:gdLst>
                  <a:gd name="T0" fmla="+- 0 4084 4073"/>
                  <a:gd name="T1" fmla="*/ T0 w 55"/>
                  <a:gd name="T2" fmla="+- 0 6502 6502"/>
                  <a:gd name="T3" fmla="*/ 6502 h 88"/>
                  <a:gd name="T4" fmla="+- 0 4073 4073"/>
                  <a:gd name="T5" fmla="*/ T4 w 55"/>
                  <a:gd name="T6" fmla="+- 0 6578 6502"/>
                  <a:gd name="T7" fmla="*/ 6578 h 88"/>
                  <a:gd name="T8" fmla="+- 0 4117 4073"/>
                  <a:gd name="T9" fmla="*/ T8 w 55"/>
                  <a:gd name="T10" fmla="+- 0 6589 6502"/>
                  <a:gd name="T11" fmla="*/ 6589 h 88"/>
                  <a:gd name="T12" fmla="+- 0 4128 4073"/>
                  <a:gd name="T13" fmla="*/ T12 w 55"/>
                  <a:gd name="T14" fmla="+- 0 6512 6502"/>
                  <a:gd name="T15" fmla="*/ 6512 h 88"/>
                  <a:gd name="T16" fmla="+- 0 4084 4073"/>
                  <a:gd name="T17" fmla="*/ T16 w 55"/>
                  <a:gd name="T18" fmla="+- 0 6502 6502"/>
                  <a:gd name="T19" fmla="*/ 6502 h 88"/>
                </a:gdLst>
                <a:ahLst/>
                <a:cxnLst>
                  <a:cxn ang="0">
                    <a:pos x="T1" y="T3"/>
                  </a:cxn>
                  <a:cxn ang="0">
                    <a:pos x="T5" y="T7"/>
                  </a:cxn>
                  <a:cxn ang="0">
                    <a:pos x="T9" y="T11"/>
                  </a:cxn>
                  <a:cxn ang="0">
                    <a:pos x="T13" y="T15"/>
                  </a:cxn>
                  <a:cxn ang="0">
                    <a:pos x="T17" y="T19"/>
                  </a:cxn>
                </a:cxnLst>
                <a:rect l="0" t="0" r="r" b="b"/>
                <a:pathLst>
                  <a:path w="55" h="88">
                    <a:moveTo>
                      <a:pt x="11" y="0"/>
                    </a:moveTo>
                    <a:lnTo>
                      <a:pt x="0" y="76"/>
                    </a:lnTo>
                    <a:lnTo>
                      <a:pt x="44" y="87"/>
                    </a:lnTo>
                    <a:lnTo>
                      <a:pt x="55" y="10"/>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47" name="Group 69"/>
            <p:cNvGrpSpPr>
              <a:grpSpLocks/>
            </p:cNvGrpSpPr>
            <p:nvPr/>
          </p:nvGrpSpPr>
          <p:grpSpPr bwMode="auto">
            <a:xfrm>
              <a:off x="4117" y="6578"/>
              <a:ext cx="2" cy="11"/>
              <a:chOff x="4117" y="6578"/>
              <a:chExt cx="2" cy="11"/>
            </a:xfrm>
          </p:grpSpPr>
          <p:sp>
            <p:nvSpPr>
              <p:cNvPr id="7215" name="Freeform 70"/>
              <p:cNvSpPr>
                <a:spLocks/>
              </p:cNvSpPr>
              <p:nvPr/>
            </p:nvSpPr>
            <p:spPr bwMode="auto">
              <a:xfrm>
                <a:off x="4117" y="6578"/>
                <a:ext cx="2" cy="11"/>
              </a:xfrm>
              <a:custGeom>
                <a:avLst/>
                <a:gdLst>
                  <a:gd name="T0" fmla="+- 0 6583 6578"/>
                  <a:gd name="T1" fmla="*/ 6583 h 11"/>
                  <a:gd name="T2" fmla="+- 0 6583 6578"/>
                  <a:gd name="T3" fmla="*/ 6583 h 11"/>
                </a:gdLst>
                <a:ahLst/>
                <a:cxnLst>
                  <a:cxn ang="0">
                    <a:pos x="0" y="T1"/>
                  </a:cxn>
                  <a:cxn ang="0">
                    <a:pos x="0" y="T3"/>
                  </a:cxn>
                </a:cxnLst>
                <a:rect l="0" t="0" r="r" b="b"/>
                <a:pathLst>
                  <a:path h="11">
                    <a:moveTo>
                      <a:pt x="0" y="5"/>
                    </a:moveTo>
                    <a:lnTo>
                      <a:pt x="0" y="5"/>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148" name="Group 67"/>
            <p:cNvGrpSpPr>
              <a:grpSpLocks/>
            </p:cNvGrpSpPr>
            <p:nvPr/>
          </p:nvGrpSpPr>
          <p:grpSpPr bwMode="auto">
            <a:xfrm>
              <a:off x="4040" y="6578"/>
              <a:ext cx="77" cy="142"/>
              <a:chOff x="4040" y="6578"/>
              <a:chExt cx="77" cy="142"/>
            </a:xfrm>
          </p:grpSpPr>
          <p:sp>
            <p:nvSpPr>
              <p:cNvPr id="7214" name="Freeform 68"/>
              <p:cNvSpPr>
                <a:spLocks/>
              </p:cNvSpPr>
              <p:nvPr/>
            </p:nvSpPr>
            <p:spPr bwMode="auto">
              <a:xfrm>
                <a:off x="4040" y="6578"/>
                <a:ext cx="77" cy="142"/>
              </a:xfrm>
              <a:custGeom>
                <a:avLst/>
                <a:gdLst>
                  <a:gd name="T0" fmla="+- 0 4073 4040"/>
                  <a:gd name="T1" fmla="*/ T0 w 77"/>
                  <a:gd name="T2" fmla="+- 0 6578 6578"/>
                  <a:gd name="T3" fmla="*/ 6578 h 142"/>
                  <a:gd name="T4" fmla="+- 0 4040 4040"/>
                  <a:gd name="T5" fmla="*/ T4 w 77"/>
                  <a:gd name="T6" fmla="+- 0 6719 6578"/>
                  <a:gd name="T7" fmla="*/ 6719 h 142"/>
                  <a:gd name="T8" fmla="+- 0 4084 4040"/>
                  <a:gd name="T9" fmla="*/ T8 w 77"/>
                  <a:gd name="T10" fmla="+- 0 6719 6578"/>
                  <a:gd name="T11" fmla="*/ 6719 h 142"/>
                  <a:gd name="T12" fmla="+- 0 4117 4040"/>
                  <a:gd name="T13" fmla="*/ T12 w 77"/>
                  <a:gd name="T14" fmla="+- 0 6589 6578"/>
                  <a:gd name="T15" fmla="*/ 6589 h 142"/>
                  <a:gd name="T16" fmla="+- 0 4073 4040"/>
                  <a:gd name="T17" fmla="*/ T16 w 77"/>
                  <a:gd name="T18" fmla="+- 0 6578 6578"/>
                  <a:gd name="T19" fmla="*/ 6578 h 142"/>
                </a:gdLst>
                <a:ahLst/>
                <a:cxnLst>
                  <a:cxn ang="0">
                    <a:pos x="T1" y="T3"/>
                  </a:cxn>
                  <a:cxn ang="0">
                    <a:pos x="T5" y="T7"/>
                  </a:cxn>
                  <a:cxn ang="0">
                    <a:pos x="T9" y="T11"/>
                  </a:cxn>
                  <a:cxn ang="0">
                    <a:pos x="T13" y="T15"/>
                  </a:cxn>
                  <a:cxn ang="0">
                    <a:pos x="T17" y="T19"/>
                  </a:cxn>
                </a:cxnLst>
                <a:rect l="0" t="0" r="r" b="b"/>
                <a:pathLst>
                  <a:path w="77" h="142">
                    <a:moveTo>
                      <a:pt x="33" y="0"/>
                    </a:moveTo>
                    <a:lnTo>
                      <a:pt x="0" y="141"/>
                    </a:lnTo>
                    <a:lnTo>
                      <a:pt x="44" y="141"/>
                    </a:lnTo>
                    <a:lnTo>
                      <a:pt x="77" y="11"/>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49" name="Group 65"/>
            <p:cNvGrpSpPr>
              <a:grpSpLocks/>
            </p:cNvGrpSpPr>
            <p:nvPr/>
          </p:nvGrpSpPr>
          <p:grpSpPr bwMode="auto">
            <a:xfrm>
              <a:off x="4008" y="6752"/>
              <a:ext cx="66" cy="120"/>
              <a:chOff x="4008" y="6752"/>
              <a:chExt cx="66" cy="120"/>
            </a:xfrm>
          </p:grpSpPr>
          <p:sp>
            <p:nvSpPr>
              <p:cNvPr id="7213" name="Freeform 66"/>
              <p:cNvSpPr>
                <a:spLocks/>
              </p:cNvSpPr>
              <p:nvPr/>
            </p:nvSpPr>
            <p:spPr bwMode="auto">
              <a:xfrm>
                <a:off x="4008" y="6752"/>
                <a:ext cx="66" cy="120"/>
              </a:xfrm>
              <a:custGeom>
                <a:avLst/>
                <a:gdLst>
                  <a:gd name="T0" fmla="+- 0 4030 4008"/>
                  <a:gd name="T1" fmla="*/ T0 w 66"/>
                  <a:gd name="T2" fmla="+- 0 6752 6752"/>
                  <a:gd name="T3" fmla="*/ 6752 h 120"/>
                  <a:gd name="T4" fmla="+- 0 4008 4008"/>
                  <a:gd name="T5" fmla="*/ T4 w 66"/>
                  <a:gd name="T6" fmla="+- 0 6850 6752"/>
                  <a:gd name="T7" fmla="*/ 6850 h 120"/>
                  <a:gd name="T8" fmla="+- 0 4051 4008"/>
                  <a:gd name="T9" fmla="*/ T8 w 66"/>
                  <a:gd name="T10" fmla="+- 0 6872 6752"/>
                  <a:gd name="T11" fmla="*/ 6872 h 120"/>
                  <a:gd name="T12" fmla="+- 0 4051 4008"/>
                  <a:gd name="T13" fmla="*/ T12 w 66"/>
                  <a:gd name="T14" fmla="+- 0 6861 6752"/>
                  <a:gd name="T15" fmla="*/ 6861 h 120"/>
                  <a:gd name="T16" fmla="+- 0 4073 4008"/>
                  <a:gd name="T17" fmla="*/ T16 w 66"/>
                  <a:gd name="T18" fmla="+- 0 6763 6752"/>
                  <a:gd name="T19" fmla="*/ 6763 h 120"/>
                  <a:gd name="T20" fmla="+- 0 4030 4008"/>
                  <a:gd name="T21" fmla="*/ T20 w 66"/>
                  <a:gd name="T22" fmla="+- 0 6752 6752"/>
                  <a:gd name="T23" fmla="*/ 6752 h 120"/>
                </a:gdLst>
                <a:ahLst/>
                <a:cxnLst>
                  <a:cxn ang="0">
                    <a:pos x="T1" y="T3"/>
                  </a:cxn>
                  <a:cxn ang="0">
                    <a:pos x="T5" y="T7"/>
                  </a:cxn>
                  <a:cxn ang="0">
                    <a:pos x="T9" y="T11"/>
                  </a:cxn>
                  <a:cxn ang="0">
                    <a:pos x="T13" y="T15"/>
                  </a:cxn>
                  <a:cxn ang="0">
                    <a:pos x="T17" y="T19"/>
                  </a:cxn>
                  <a:cxn ang="0">
                    <a:pos x="T21" y="T23"/>
                  </a:cxn>
                </a:cxnLst>
                <a:rect l="0" t="0" r="r" b="b"/>
                <a:pathLst>
                  <a:path w="66" h="120">
                    <a:moveTo>
                      <a:pt x="22" y="0"/>
                    </a:moveTo>
                    <a:lnTo>
                      <a:pt x="0" y="98"/>
                    </a:lnTo>
                    <a:lnTo>
                      <a:pt x="43" y="120"/>
                    </a:lnTo>
                    <a:lnTo>
                      <a:pt x="43" y="109"/>
                    </a:lnTo>
                    <a:lnTo>
                      <a:pt x="65" y="11"/>
                    </a:lnTo>
                    <a:lnTo>
                      <a:pt x="2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50" name="Group 63"/>
            <p:cNvGrpSpPr>
              <a:grpSpLocks/>
            </p:cNvGrpSpPr>
            <p:nvPr/>
          </p:nvGrpSpPr>
          <p:grpSpPr bwMode="auto">
            <a:xfrm>
              <a:off x="4051" y="6861"/>
              <a:ext cx="2" cy="11"/>
              <a:chOff x="4051" y="6861"/>
              <a:chExt cx="2" cy="11"/>
            </a:xfrm>
          </p:grpSpPr>
          <p:sp>
            <p:nvSpPr>
              <p:cNvPr id="7212" name="Freeform 64"/>
              <p:cNvSpPr>
                <a:spLocks/>
              </p:cNvSpPr>
              <p:nvPr/>
            </p:nvSpPr>
            <p:spPr bwMode="auto">
              <a:xfrm>
                <a:off x="4051" y="6861"/>
                <a:ext cx="2" cy="11"/>
              </a:xfrm>
              <a:custGeom>
                <a:avLst/>
                <a:gdLst>
                  <a:gd name="T0" fmla="+- 0 6866 6861"/>
                  <a:gd name="T1" fmla="*/ 6866 h 11"/>
                  <a:gd name="T2" fmla="+- 0 6866 6861"/>
                  <a:gd name="T3" fmla="*/ 6866 h 11"/>
                </a:gdLst>
                <a:ahLst/>
                <a:cxnLst>
                  <a:cxn ang="0">
                    <a:pos x="0" y="T1"/>
                  </a:cxn>
                  <a:cxn ang="0">
                    <a:pos x="0" y="T3"/>
                  </a:cxn>
                </a:cxnLst>
                <a:rect l="0" t="0" r="r" b="b"/>
                <a:pathLst>
                  <a:path h="11">
                    <a:moveTo>
                      <a:pt x="0" y="5"/>
                    </a:moveTo>
                    <a:lnTo>
                      <a:pt x="0" y="5"/>
                    </a:lnTo>
                  </a:path>
                </a:pathLst>
              </a:custGeom>
              <a:noFill/>
              <a:ln w="8128">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151" name="Group 61"/>
            <p:cNvGrpSpPr>
              <a:grpSpLocks/>
            </p:cNvGrpSpPr>
            <p:nvPr/>
          </p:nvGrpSpPr>
          <p:grpSpPr bwMode="auto">
            <a:xfrm>
              <a:off x="3965" y="6850"/>
              <a:ext cx="87" cy="131"/>
              <a:chOff x="3965" y="6850"/>
              <a:chExt cx="87" cy="131"/>
            </a:xfrm>
          </p:grpSpPr>
          <p:sp>
            <p:nvSpPr>
              <p:cNvPr id="7211" name="Freeform 62"/>
              <p:cNvSpPr>
                <a:spLocks/>
              </p:cNvSpPr>
              <p:nvPr/>
            </p:nvSpPr>
            <p:spPr bwMode="auto">
              <a:xfrm>
                <a:off x="3965" y="6850"/>
                <a:ext cx="87" cy="131"/>
              </a:xfrm>
              <a:custGeom>
                <a:avLst/>
                <a:gdLst>
                  <a:gd name="T0" fmla="+- 0 4008 3965"/>
                  <a:gd name="T1" fmla="*/ T0 w 87"/>
                  <a:gd name="T2" fmla="+- 0 6850 6850"/>
                  <a:gd name="T3" fmla="*/ 6850 h 131"/>
                  <a:gd name="T4" fmla="+- 0 3965 3965"/>
                  <a:gd name="T5" fmla="*/ T4 w 87"/>
                  <a:gd name="T6" fmla="+- 0 6959 6850"/>
                  <a:gd name="T7" fmla="*/ 6959 h 131"/>
                  <a:gd name="T8" fmla="+- 0 4008 3965"/>
                  <a:gd name="T9" fmla="*/ T8 w 87"/>
                  <a:gd name="T10" fmla="+- 0 6980 6850"/>
                  <a:gd name="T11" fmla="*/ 6980 h 131"/>
                  <a:gd name="T12" fmla="+- 0 4051 3965"/>
                  <a:gd name="T13" fmla="*/ T12 w 87"/>
                  <a:gd name="T14" fmla="+- 0 6872 6850"/>
                  <a:gd name="T15" fmla="*/ 6872 h 131"/>
                  <a:gd name="T16" fmla="+- 0 4008 3965"/>
                  <a:gd name="T17" fmla="*/ T16 w 87"/>
                  <a:gd name="T18" fmla="+- 0 6850 6850"/>
                  <a:gd name="T19" fmla="*/ 6850 h 131"/>
                </a:gdLst>
                <a:ahLst/>
                <a:cxnLst>
                  <a:cxn ang="0">
                    <a:pos x="T1" y="T3"/>
                  </a:cxn>
                  <a:cxn ang="0">
                    <a:pos x="T5" y="T7"/>
                  </a:cxn>
                  <a:cxn ang="0">
                    <a:pos x="T9" y="T11"/>
                  </a:cxn>
                  <a:cxn ang="0">
                    <a:pos x="T13" y="T15"/>
                  </a:cxn>
                  <a:cxn ang="0">
                    <a:pos x="T17" y="T19"/>
                  </a:cxn>
                </a:cxnLst>
                <a:rect l="0" t="0" r="r" b="b"/>
                <a:pathLst>
                  <a:path w="87" h="131">
                    <a:moveTo>
                      <a:pt x="43" y="0"/>
                    </a:moveTo>
                    <a:lnTo>
                      <a:pt x="0" y="109"/>
                    </a:lnTo>
                    <a:lnTo>
                      <a:pt x="43" y="130"/>
                    </a:lnTo>
                    <a:lnTo>
                      <a:pt x="86" y="22"/>
                    </a:lnTo>
                    <a:lnTo>
                      <a:pt x="4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52" name="Group 59"/>
            <p:cNvGrpSpPr>
              <a:grpSpLocks/>
            </p:cNvGrpSpPr>
            <p:nvPr/>
          </p:nvGrpSpPr>
          <p:grpSpPr bwMode="auto">
            <a:xfrm>
              <a:off x="3888" y="7002"/>
              <a:ext cx="98" cy="153"/>
              <a:chOff x="3888" y="7002"/>
              <a:chExt cx="98" cy="153"/>
            </a:xfrm>
          </p:grpSpPr>
          <p:sp>
            <p:nvSpPr>
              <p:cNvPr id="7210" name="Freeform 60"/>
              <p:cNvSpPr>
                <a:spLocks/>
              </p:cNvSpPr>
              <p:nvPr/>
            </p:nvSpPr>
            <p:spPr bwMode="auto">
              <a:xfrm>
                <a:off x="3888" y="7002"/>
                <a:ext cx="98" cy="153"/>
              </a:xfrm>
              <a:custGeom>
                <a:avLst/>
                <a:gdLst>
                  <a:gd name="T0" fmla="+- 0 3943 3888"/>
                  <a:gd name="T1" fmla="*/ T0 w 98"/>
                  <a:gd name="T2" fmla="+- 0 7002 7002"/>
                  <a:gd name="T3" fmla="*/ 7002 h 153"/>
                  <a:gd name="T4" fmla="+- 0 3888 3888"/>
                  <a:gd name="T5" fmla="*/ T4 w 98"/>
                  <a:gd name="T6" fmla="+- 0 7133 7002"/>
                  <a:gd name="T7" fmla="*/ 7133 h 153"/>
                  <a:gd name="T8" fmla="+- 0 3932 3888"/>
                  <a:gd name="T9" fmla="*/ T8 w 98"/>
                  <a:gd name="T10" fmla="+- 0 7154 7002"/>
                  <a:gd name="T11" fmla="*/ 7154 h 153"/>
                  <a:gd name="T12" fmla="+- 0 3986 3888"/>
                  <a:gd name="T13" fmla="*/ T12 w 98"/>
                  <a:gd name="T14" fmla="+- 0 7013 7002"/>
                  <a:gd name="T15" fmla="*/ 7013 h 153"/>
                  <a:gd name="T16" fmla="+- 0 3943 3888"/>
                  <a:gd name="T17" fmla="*/ T16 w 98"/>
                  <a:gd name="T18" fmla="+- 0 7002 7002"/>
                  <a:gd name="T19" fmla="*/ 7002 h 153"/>
                </a:gdLst>
                <a:ahLst/>
                <a:cxnLst>
                  <a:cxn ang="0">
                    <a:pos x="T1" y="T3"/>
                  </a:cxn>
                  <a:cxn ang="0">
                    <a:pos x="T5" y="T7"/>
                  </a:cxn>
                  <a:cxn ang="0">
                    <a:pos x="T9" y="T11"/>
                  </a:cxn>
                  <a:cxn ang="0">
                    <a:pos x="T13" y="T15"/>
                  </a:cxn>
                  <a:cxn ang="0">
                    <a:pos x="T17" y="T19"/>
                  </a:cxn>
                </a:cxnLst>
                <a:rect l="0" t="0" r="r" b="b"/>
                <a:pathLst>
                  <a:path w="98" h="153">
                    <a:moveTo>
                      <a:pt x="55" y="0"/>
                    </a:moveTo>
                    <a:lnTo>
                      <a:pt x="0" y="131"/>
                    </a:lnTo>
                    <a:lnTo>
                      <a:pt x="44" y="152"/>
                    </a:lnTo>
                    <a:lnTo>
                      <a:pt x="98" y="11"/>
                    </a:lnTo>
                    <a:lnTo>
                      <a:pt x="55"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53" name="Group 57"/>
            <p:cNvGrpSpPr>
              <a:grpSpLocks/>
            </p:cNvGrpSpPr>
            <p:nvPr/>
          </p:nvGrpSpPr>
          <p:grpSpPr bwMode="auto">
            <a:xfrm>
              <a:off x="555" y="6861"/>
              <a:ext cx="2998" cy="2"/>
              <a:chOff x="555" y="6861"/>
              <a:chExt cx="2998" cy="2"/>
            </a:xfrm>
          </p:grpSpPr>
          <p:sp>
            <p:nvSpPr>
              <p:cNvPr id="7209" name="Freeform 58"/>
              <p:cNvSpPr>
                <a:spLocks/>
              </p:cNvSpPr>
              <p:nvPr/>
            </p:nvSpPr>
            <p:spPr bwMode="auto">
              <a:xfrm>
                <a:off x="555" y="6861"/>
                <a:ext cx="2998" cy="2"/>
              </a:xfrm>
              <a:custGeom>
                <a:avLst/>
                <a:gdLst>
                  <a:gd name="T0" fmla="+- 0 555 555"/>
                  <a:gd name="T1" fmla="*/ T0 w 2998"/>
                  <a:gd name="T2" fmla="+- 0 3552 555"/>
                  <a:gd name="T3" fmla="*/ T2 w 2998"/>
                </a:gdLst>
                <a:ahLst/>
                <a:cxnLst>
                  <a:cxn ang="0">
                    <a:pos x="T1" y="0"/>
                  </a:cxn>
                  <a:cxn ang="0">
                    <a:pos x="T3" y="0"/>
                  </a:cxn>
                </a:cxnLst>
                <a:rect l="0" t="0" r="r" b="b"/>
                <a:pathLst>
                  <a:path w="2998">
                    <a:moveTo>
                      <a:pt x="0" y="0"/>
                    </a:moveTo>
                    <a:lnTo>
                      <a:pt x="2997" y="0"/>
                    </a:lnTo>
                  </a:path>
                </a:pathLst>
              </a:custGeom>
              <a:noFill/>
              <a:ln w="28885">
                <a:solidFill>
                  <a:srgbClr val="23201D"/>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154" name="Group 55"/>
            <p:cNvGrpSpPr>
              <a:grpSpLocks/>
            </p:cNvGrpSpPr>
            <p:nvPr/>
          </p:nvGrpSpPr>
          <p:grpSpPr bwMode="auto">
            <a:xfrm>
              <a:off x="1803" y="5588"/>
              <a:ext cx="218" cy="142"/>
              <a:chOff x="1803" y="5588"/>
              <a:chExt cx="218" cy="142"/>
            </a:xfrm>
          </p:grpSpPr>
          <p:sp>
            <p:nvSpPr>
              <p:cNvPr id="7208" name="Freeform 56"/>
              <p:cNvSpPr>
                <a:spLocks/>
              </p:cNvSpPr>
              <p:nvPr/>
            </p:nvSpPr>
            <p:spPr bwMode="auto">
              <a:xfrm>
                <a:off x="1803" y="5588"/>
                <a:ext cx="218" cy="142"/>
              </a:xfrm>
              <a:custGeom>
                <a:avLst/>
                <a:gdLst>
                  <a:gd name="T0" fmla="+- 0 1999 1803"/>
                  <a:gd name="T1" fmla="*/ T0 w 218"/>
                  <a:gd name="T2" fmla="+- 0 5588 5588"/>
                  <a:gd name="T3" fmla="*/ 5588 h 142"/>
                  <a:gd name="T4" fmla="+- 0 1803 1803"/>
                  <a:gd name="T5" fmla="*/ T4 w 218"/>
                  <a:gd name="T6" fmla="+- 0 5686 5588"/>
                  <a:gd name="T7" fmla="*/ 5686 h 142"/>
                  <a:gd name="T8" fmla="+- 0 1825 1803"/>
                  <a:gd name="T9" fmla="*/ T8 w 218"/>
                  <a:gd name="T10" fmla="+- 0 5730 5588"/>
                  <a:gd name="T11" fmla="*/ 5730 h 142"/>
                  <a:gd name="T12" fmla="+- 0 2021 1803"/>
                  <a:gd name="T13" fmla="*/ T12 w 218"/>
                  <a:gd name="T14" fmla="+- 0 5621 5588"/>
                  <a:gd name="T15" fmla="*/ 5621 h 142"/>
                  <a:gd name="T16" fmla="+- 0 1999 1803"/>
                  <a:gd name="T17" fmla="*/ T16 w 218"/>
                  <a:gd name="T18" fmla="+- 0 5588 5588"/>
                  <a:gd name="T19" fmla="*/ 5588 h 142"/>
                </a:gdLst>
                <a:ahLst/>
                <a:cxnLst>
                  <a:cxn ang="0">
                    <a:pos x="T1" y="T3"/>
                  </a:cxn>
                  <a:cxn ang="0">
                    <a:pos x="T5" y="T7"/>
                  </a:cxn>
                  <a:cxn ang="0">
                    <a:pos x="T9" y="T11"/>
                  </a:cxn>
                  <a:cxn ang="0">
                    <a:pos x="T13" y="T15"/>
                  </a:cxn>
                  <a:cxn ang="0">
                    <a:pos x="T17" y="T19"/>
                  </a:cxn>
                </a:cxnLst>
                <a:rect l="0" t="0" r="r" b="b"/>
                <a:pathLst>
                  <a:path w="218" h="142">
                    <a:moveTo>
                      <a:pt x="196" y="0"/>
                    </a:moveTo>
                    <a:lnTo>
                      <a:pt x="0" y="98"/>
                    </a:lnTo>
                    <a:lnTo>
                      <a:pt x="22" y="142"/>
                    </a:lnTo>
                    <a:lnTo>
                      <a:pt x="218" y="33"/>
                    </a:lnTo>
                    <a:lnTo>
                      <a:pt x="19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55" name="Group 53"/>
            <p:cNvGrpSpPr>
              <a:grpSpLocks/>
            </p:cNvGrpSpPr>
            <p:nvPr/>
          </p:nvGrpSpPr>
          <p:grpSpPr bwMode="auto">
            <a:xfrm>
              <a:off x="1575" y="5708"/>
              <a:ext cx="218" cy="142"/>
              <a:chOff x="1575" y="5708"/>
              <a:chExt cx="218" cy="142"/>
            </a:xfrm>
          </p:grpSpPr>
          <p:sp>
            <p:nvSpPr>
              <p:cNvPr id="7207" name="Freeform 54"/>
              <p:cNvSpPr>
                <a:spLocks/>
              </p:cNvSpPr>
              <p:nvPr/>
            </p:nvSpPr>
            <p:spPr bwMode="auto">
              <a:xfrm>
                <a:off x="1575" y="5708"/>
                <a:ext cx="218" cy="142"/>
              </a:xfrm>
              <a:custGeom>
                <a:avLst/>
                <a:gdLst>
                  <a:gd name="T0" fmla="+- 0 1771 1575"/>
                  <a:gd name="T1" fmla="*/ T0 w 218"/>
                  <a:gd name="T2" fmla="+- 0 5708 5708"/>
                  <a:gd name="T3" fmla="*/ 5708 h 142"/>
                  <a:gd name="T4" fmla="+- 0 1575 1575"/>
                  <a:gd name="T5" fmla="*/ T4 w 218"/>
                  <a:gd name="T6" fmla="+- 0 5806 5708"/>
                  <a:gd name="T7" fmla="*/ 5806 h 142"/>
                  <a:gd name="T8" fmla="+- 0 1597 1575"/>
                  <a:gd name="T9" fmla="*/ T8 w 218"/>
                  <a:gd name="T10" fmla="+- 0 5849 5708"/>
                  <a:gd name="T11" fmla="*/ 5849 h 142"/>
                  <a:gd name="T12" fmla="+- 0 1793 1575"/>
                  <a:gd name="T13" fmla="*/ T12 w 218"/>
                  <a:gd name="T14" fmla="+- 0 5751 5708"/>
                  <a:gd name="T15" fmla="*/ 5751 h 142"/>
                  <a:gd name="T16" fmla="+- 0 1771 1575"/>
                  <a:gd name="T17" fmla="*/ T16 w 218"/>
                  <a:gd name="T18" fmla="+- 0 5708 5708"/>
                  <a:gd name="T19" fmla="*/ 5708 h 142"/>
                </a:gdLst>
                <a:ahLst/>
                <a:cxnLst>
                  <a:cxn ang="0">
                    <a:pos x="T1" y="T3"/>
                  </a:cxn>
                  <a:cxn ang="0">
                    <a:pos x="T5" y="T7"/>
                  </a:cxn>
                  <a:cxn ang="0">
                    <a:pos x="T9" y="T11"/>
                  </a:cxn>
                  <a:cxn ang="0">
                    <a:pos x="T13" y="T15"/>
                  </a:cxn>
                  <a:cxn ang="0">
                    <a:pos x="T17" y="T19"/>
                  </a:cxn>
                </a:cxnLst>
                <a:rect l="0" t="0" r="r" b="b"/>
                <a:pathLst>
                  <a:path w="218" h="142">
                    <a:moveTo>
                      <a:pt x="196" y="0"/>
                    </a:moveTo>
                    <a:lnTo>
                      <a:pt x="0" y="98"/>
                    </a:lnTo>
                    <a:lnTo>
                      <a:pt x="22" y="141"/>
                    </a:lnTo>
                    <a:lnTo>
                      <a:pt x="218" y="43"/>
                    </a:lnTo>
                    <a:lnTo>
                      <a:pt x="19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56" name="Group 51"/>
            <p:cNvGrpSpPr>
              <a:grpSpLocks/>
            </p:cNvGrpSpPr>
            <p:nvPr/>
          </p:nvGrpSpPr>
          <p:grpSpPr bwMode="auto">
            <a:xfrm>
              <a:off x="1445" y="5849"/>
              <a:ext cx="141" cy="218"/>
              <a:chOff x="1445" y="5849"/>
              <a:chExt cx="141" cy="218"/>
            </a:xfrm>
          </p:grpSpPr>
          <p:sp>
            <p:nvSpPr>
              <p:cNvPr id="7206" name="Freeform 52"/>
              <p:cNvSpPr>
                <a:spLocks/>
              </p:cNvSpPr>
              <p:nvPr/>
            </p:nvSpPr>
            <p:spPr bwMode="auto">
              <a:xfrm>
                <a:off x="1445" y="5849"/>
                <a:ext cx="141" cy="218"/>
              </a:xfrm>
              <a:custGeom>
                <a:avLst/>
                <a:gdLst>
                  <a:gd name="T0" fmla="+- 0 1543 1445"/>
                  <a:gd name="T1" fmla="*/ T0 w 141"/>
                  <a:gd name="T2" fmla="+- 0 5849 5849"/>
                  <a:gd name="T3" fmla="*/ 5849 h 218"/>
                  <a:gd name="T4" fmla="+- 0 1445 1445"/>
                  <a:gd name="T5" fmla="*/ T4 w 141"/>
                  <a:gd name="T6" fmla="+- 0 6045 5849"/>
                  <a:gd name="T7" fmla="*/ 6045 h 218"/>
                  <a:gd name="T8" fmla="+- 0 1478 1445"/>
                  <a:gd name="T9" fmla="*/ T8 w 141"/>
                  <a:gd name="T10" fmla="+- 0 6067 5849"/>
                  <a:gd name="T11" fmla="*/ 6067 h 218"/>
                  <a:gd name="T12" fmla="+- 0 1586 1445"/>
                  <a:gd name="T13" fmla="*/ T12 w 141"/>
                  <a:gd name="T14" fmla="+- 0 5871 5849"/>
                  <a:gd name="T15" fmla="*/ 5871 h 218"/>
                  <a:gd name="T16" fmla="+- 0 1543 1445"/>
                  <a:gd name="T17" fmla="*/ T16 w 141"/>
                  <a:gd name="T18" fmla="+- 0 5849 5849"/>
                  <a:gd name="T19" fmla="*/ 5849 h 218"/>
                </a:gdLst>
                <a:ahLst/>
                <a:cxnLst>
                  <a:cxn ang="0">
                    <a:pos x="T1" y="T3"/>
                  </a:cxn>
                  <a:cxn ang="0">
                    <a:pos x="T5" y="T7"/>
                  </a:cxn>
                  <a:cxn ang="0">
                    <a:pos x="T9" y="T11"/>
                  </a:cxn>
                  <a:cxn ang="0">
                    <a:pos x="T13" y="T15"/>
                  </a:cxn>
                  <a:cxn ang="0">
                    <a:pos x="T17" y="T19"/>
                  </a:cxn>
                </a:cxnLst>
                <a:rect l="0" t="0" r="r" b="b"/>
                <a:pathLst>
                  <a:path w="141" h="218">
                    <a:moveTo>
                      <a:pt x="98" y="0"/>
                    </a:moveTo>
                    <a:lnTo>
                      <a:pt x="0" y="196"/>
                    </a:lnTo>
                    <a:lnTo>
                      <a:pt x="33" y="218"/>
                    </a:lnTo>
                    <a:lnTo>
                      <a:pt x="141" y="22"/>
                    </a:lnTo>
                    <a:lnTo>
                      <a:pt x="98"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57" name="Group 49"/>
            <p:cNvGrpSpPr>
              <a:grpSpLocks/>
            </p:cNvGrpSpPr>
            <p:nvPr/>
          </p:nvGrpSpPr>
          <p:grpSpPr bwMode="auto">
            <a:xfrm>
              <a:off x="1337" y="6088"/>
              <a:ext cx="131" cy="218"/>
              <a:chOff x="1337" y="6088"/>
              <a:chExt cx="131" cy="218"/>
            </a:xfrm>
          </p:grpSpPr>
          <p:sp>
            <p:nvSpPr>
              <p:cNvPr id="7205" name="Freeform 50"/>
              <p:cNvSpPr>
                <a:spLocks/>
              </p:cNvSpPr>
              <p:nvPr/>
            </p:nvSpPr>
            <p:spPr bwMode="auto">
              <a:xfrm>
                <a:off x="1337" y="6088"/>
                <a:ext cx="131" cy="218"/>
              </a:xfrm>
              <a:custGeom>
                <a:avLst/>
                <a:gdLst>
                  <a:gd name="T0" fmla="+- 0 1423 1337"/>
                  <a:gd name="T1" fmla="*/ T0 w 131"/>
                  <a:gd name="T2" fmla="+- 0 6088 6088"/>
                  <a:gd name="T3" fmla="*/ 6088 h 218"/>
                  <a:gd name="T4" fmla="+- 0 1337 1337"/>
                  <a:gd name="T5" fmla="*/ T4 w 131"/>
                  <a:gd name="T6" fmla="+- 0 6284 6088"/>
                  <a:gd name="T7" fmla="*/ 6284 h 218"/>
                  <a:gd name="T8" fmla="+- 0 1369 1337"/>
                  <a:gd name="T9" fmla="*/ T8 w 131"/>
                  <a:gd name="T10" fmla="+- 0 6306 6088"/>
                  <a:gd name="T11" fmla="*/ 6306 h 218"/>
                  <a:gd name="T12" fmla="+- 0 1467 1337"/>
                  <a:gd name="T13" fmla="*/ T12 w 131"/>
                  <a:gd name="T14" fmla="+- 0 6099 6088"/>
                  <a:gd name="T15" fmla="*/ 6099 h 218"/>
                  <a:gd name="T16" fmla="+- 0 1423 1337"/>
                  <a:gd name="T17" fmla="*/ T16 w 131"/>
                  <a:gd name="T18" fmla="+- 0 6088 6088"/>
                  <a:gd name="T19" fmla="*/ 6088 h 218"/>
                </a:gdLst>
                <a:ahLst/>
                <a:cxnLst>
                  <a:cxn ang="0">
                    <a:pos x="T1" y="T3"/>
                  </a:cxn>
                  <a:cxn ang="0">
                    <a:pos x="T5" y="T7"/>
                  </a:cxn>
                  <a:cxn ang="0">
                    <a:pos x="T9" y="T11"/>
                  </a:cxn>
                  <a:cxn ang="0">
                    <a:pos x="T13" y="T15"/>
                  </a:cxn>
                  <a:cxn ang="0">
                    <a:pos x="T17" y="T19"/>
                  </a:cxn>
                </a:cxnLst>
                <a:rect l="0" t="0" r="r" b="b"/>
                <a:pathLst>
                  <a:path w="131" h="218">
                    <a:moveTo>
                      <a:pt x="86" y="0"/>
                    </a:moveTo>
                    <a:lnTo>
                      <a:pt x="0" y="196"/>
                    </a:lnTo>
                    <a:lnTo>
                      <a:pt x="32" y="218"/>
                    </a:lnTo>
                    <a:lnTo>
                      <a:pt x="130" y="11"/>
                    </a:lnTo>
                    <a:lnTo>
                      <a:pt x="8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58" name="Group 47"/>
            <p:cNvGrpSpPr>
              <a:grpSpLocks/>
            </p:cNvGrpSpPr>
            <p:nvPr/>
          </p:nvGrpSpPr>
          <p:grpSpPr bwMode="auto">
            <a:xfrm>
              <a:off x="1217" y="6328"/>
              <a:ext cx="142" cy="207"/>
              <a:chOff x="1217" y="6328"/>
              <a:chExt cx="142" cy="207"/>
            </a:xfrm>
          </p:grpSpPr>
          <p:sp>
            <p:nvSpPr>
              <p:cNvPr id="7204" name="Freeform 48"/>
              <p:cNvSpPr>
                <a:spLocks/>
              </p:cNvSpPr>
              <p:nvPr/>
            </p:nvSpPr>
            <p:spPr bwMode="auto">
              <a:xfrm>
                <a:off x="1217" y="6328"/>
                <a:ext cx="142" cy="207"/>
              </a:xfrm>
              <a:custGeom>
                <a:avLst/>
                <a:gdLst>
                  <a:gd name="T0" fmla="+- 0 1315 1217"/>
                  <a:gd name="T1" fmla="*/ T0 w 142"/>
                  <a:gd name="T2" fmla="+- 0 6328 6328"/>
                  <a:gd name="T3" fmla="*/ 6328 h 207"/>
                  <a:gd name="T4" fmla="+- 0 1217 1217"/>
                  <a:gd name="T5" fmla="*/ T4 w 142"/>
                  <a:gd name="T6" fmla="+- 0 6512 6328"/>
                  <a:gd name="T7" fmla="*/ 6512 h 207"/>
                  <a:gd name="T8" fmla="+- 0 1250 1217"/>
                  <a:gd name="T9" fmla="*/ T8 w 142"/>
                  <a:gd name="T10" fmla="+- 0 6534 6328"/>
                  <a:gd name="T11" fmla="*/ 6534 h 207"/>
                  <a:gd name="T12" fmla="+- 0 1358 1217"/>
                  <a:gd name="T13" fmla="*/ T12 w 142"/>
                  <a:gd name="T14" fmla="+- 0 6338 6328"/>
                  <a:gd name="T15" fmla="*/ 6338 h 207"/>
                  <a:gd name="T16" fmla="+- 0 1315 1217"/>
                  <a:gd name="T17" fmla="*/ T16 w 142"/>
                  <a:gd name="T18" fmla="+- 0 6328 6328"/>
                  <a:gd name="T19" fmla="*/ 6328 h 207"/>
                </a:gdLst>
                <a:ahLst/>
                <a:cxnLst>
                  <a:cxn ang="0">
                    <a:pos x="T1" y="T3"/>
                  </a:cxn>
                  <a:cxn ang="0">
                    <a:pos x="T5" y="T7"/>
                  </a:cxn>
                  <a:cxn ang="0">
                    <a:pos x="T9" y="T11"/>
                  </a:cxn>
                  <a:cxn ang="0">
                    <a:pos x="T13" y="T15"/>
                  </a:cxn>
                  <a:cxn ang="0">
                    <a:pos x="T17" y="T19"/>
                  </a:cxn>
                </a:cxnLst>
                <a:rect l="0" t="0" r="r" b="b"/>
                <a:pathLst>
                  <a:path w="142" h="207">
                    <a:moveTo>
                      <a:pt x="98" y="0"/>
                    </a:moveTo>
                    <a:lnTo>
                      <a:pt x="0" y="184"/>
                    </a:lnTo>
                    <a:lnTo>
                      <a:pt x="33" y="206"/>
                    </a:lnTo>
                    <a:lnTo>
                      <a:pt x="141" y="10"/>
                    </a:lnTo>
                    <a:lnTo>
                      <a:pt x="98"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59" name="Group 45"/>
            <p:cNvGrpSpPr>
              <a:grpSpLocks/>
            </p:cNvGrpSpPr>
            <p:nvPr/>
          </p:nvGrpSpPr>
          <p:grpSpPr bwMode="auto">
            <a:xfrm>
              <a:off x="1185" y="6556"/>
              <a:ext cx="55" cy="55"/>
              <a:chOff x="1185" y="6556"/>
              <a:chExt cx="55" cy="55"/>
            </a:xfrm>
          </p:grpSpPr>
          <p:sp>
            <p:nvSpPr>
              <p:cNvPr id="7203" name="Freeform 46"/>
              <p:cNvSpPr>
                <a:spLocks/>
              </p:cNvSpPr>
              <p:nvPr/>
            </p:nvSpPr>
            <p:spPr bwMode="auto">
              <a:xfrm>
                <a:off x="1185" y="6556"/>
                <a:ext cx="55" cy="55"/>
              </a:xfrm>
              <a:custGeom>
                <a:avLst/>
                <a:gdLst>
                  <a:gd name="T0" fmla="+- 0 1195 1185"/>
                  <a:gd name="T1" fmla="*/ T0 w 55"/>
                  <a:gd name="T2" fmla="+- 0 6556 6556"/>
                  <a:gd name="T3" fmla="*/ 6556 h 55"/>
                  <a:gd name="T4" fmla="+- 0 1185 1185"/>
                  <a:gd name="T5" fmla="*/ T4 w 55"/>
                  <a:gd name="T6" fmla="+- 0 6578 6556"/>
                  <a:gd name="T7" fmla="*/ 6578 h 55"/>
                  <a:gd name="T8" fmla="+- 0 1217 1185"/>
                  <a:gd name="T9" fmla="*/ T8 w 55"/>
                  <a:gd name="T10" fmla="+- 0 6611 6556"/>
                  <a:gd name="T11" fmla="*/ 6611 h 55"/>
                  <a:gd name="T12" fmla="+- 0 1228 1185"/>
                  <a:gd name="T13" fmla="*/ T12 w 55"/>
                  <a:gd name="T14" fmla="+- 0 6600 6556"/>
                  <a:gd name="T15" fmla="*/ 6600 h 55"/>
                  <a:gd name="T16" fmla="+- 0 1239 1185"/>
                  <a:gd name="T17" fmla="*/ T16 w 55"/>
                  <a:gd name="T18" fmla="+- 0 6578 6556"/>
                  <a:gd name="T19" fmla="*/ 6578 h 55"/>
                  <a:gd name="T20" fmla="+- 0 1195 1185"/>
                  <a:gd name="T21" fmla="*/ T20 w 55"/>
                  <a:gd name="T22" fmla="+- 0 6556 6556"/>
                  <a:gd name="T23" fmla="*/ 6556 h 55"/>
                </a:gdLst>
                <a:ahLst/>
                <a:cxnLst>
                  <a:cxn ang="0">
                    <a:pos x="T1" y="T3"/>
                  </a:cxn>
                  <a:cxn ang="0">
                    <a:pos x="T5" y="T7"/>
                  </a:cxn>
                  <a:cxn ang="0">
                    <a:pos x="T9" y="T11"/>
                  </a:cxn>
                  <a:cxn ang="0">
                    <a:pos x="T13" y="T15"/>
                  </a:cxn>
                  <a:cxn ang="0">
                    <a:pos x="T17" y="T19"/>
                  </a:cxn>
                  <a:cxn ang="0">
                    <a:pos x="T21" y="T23"/>
                  </a:cxn>
                </a:cxnLst>
                <a:rect l="0" t="0" r="r" b="b"/>
                <a:pathLst>
                  <a:path w="55" h="55">
                    <a:moveTo>
                      <a:pt x="10" y="0"/>
                    </a:moveTo>
                    <a:lnTo>
                      <a:pt x="0" y="22"/>
                    </a:lnTo>
                    <a:lnTo>
                      <a:pt x="32" y="55"/>
                    </a:lnTo>
                    <a:lnTo>
                      <a:pt x="43" y="44"/>
                    </a:lnTo>
                    <a:lnTo>
                      <a:pt x="54" y="22"/>
                    </a:lnTo>
                    <a:lnTo>
                      <a:pt x="1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60" name="Group 43"/>
            <p:cNvGrpSpPr>
              <a:grpSpLocks/>
            </p:cNvGrpSpPr>
            <p:nvPr/>
          </p:nvGrpSpPr>
          <p:grpSpPr bwMode="auto">
            <a:xfrm>
              <a:off x="1217" y="6600"/>
              <a:ext cx="12" cy="11"/>
              <a:chOff x="1217" y="6600"/>
              <a:chExt cx="12" cy="11"/>
            </a:xfrm>
          </p:grpSpPr>
          <p:sp>
            <p:nvSpPr>
              <p:cNvPr id="7202" name="Freeform 44"/>
              <p:cNvSpPr>
                <a:spLocks/>
              </p:cNvSpPr>
              <p:nvPr/>
            </p:nvSpPr>
            <p:spPr bwMode="auto">
              <a:xfrm>
                <a:off x="1217" y="6600"/>
                <a:ext cx="12" cy="11"/>
              </a:xfrm>
              <a:custGeom>
                <a:avLst/>
                <a:gdLst>
                  <a:gd name="T0" fmla="+- 0 1228 1217"/>
                  <a:gd name="T1" fmla="*/ T0 w 12"/>
                  <a:gd name="T2" fmla="+- 0 6600 6600"/>
                  <a:gd name="T3" fmla="*/ 6600 h 11"/>
                  <a:gd name="T4" fmla="+- 0 1217 1217"/>
                  <a:gd name="T5" fmla="*/ T4 w 12"/>
                  <a:gd name="T6" fmla="+- 0 6600 6600"/>
                  <a:gd name="T7" fmla="*/ 6600 h 11"/>
                  <a:gd name="T8" fmla="+- 0 1217 1217"/>
                  <a:gd name="T9" fmla="*/ T8 w 12"/>
                  <a:gd name="T10" fmla="+- 0 6611 6600"/>
                  <a:gd name="T11" fmla="*/ 6611 h 11"/>
                  <a:gd name="T12" fmla="+- 0 1228 1217"/>
                  <a:gd name="T13" fmla="*/ T12 w 12"/>
                  <a:gd name="T14" fmla="+- 0 6600 6600"/>
                  <a:gd name="T15" fmla="*/ 6600 h 11"/>
                </a:gdLst>
                <a:ahLst/>
                <a:cxnLst>
                  <a:cxn ang="0">
                    <a:pos x="T1" y="T3"/>
                  </a:cxn>
                  <a:cxn ang="0">
                    <a:pos x="T5" y="T7"/>
                  </a:cxn>
                  <a:cxn ang="0">
                    <a:pos x="T9" y="T11"/>
                  </a:cxn>
                  <a:cxn ang="0">
                    <a:pos x="T13" y="T15"/>
                  </a:cxn>
                </a:cxnLst>
                <a:rect l="0" t="0" r="r" b="b"/>
                <a:pathLst>
                  <a:path w="12" h="11">
                    <a:moveTo>
                      <a:pt x="11" y="0"/>
                    </a:moveTo>
                    <a:lnTo>
                      <a:pt x="0" y="0"/>
                    </a:lnTo>
                    <a:lnTo>
                      <a:pt x="0" y="11"/>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61" name="Group 41"/>
            <p:cNvGrpSpPr>
              <a:grpSpLocks/>
            </p:cNvGrpSpPr>
            <p:nvPr/>
          </p:nvGrpSpPr>
          <p:grpSpPr bwMode="auto">
            <a:xfrm>
              <a:off x="1022" y="6567"/>
              <a:ext cx="196" cy="120"/>
              <a:chOff x="1022" y="6567"/>
              <a:chExt cx="196" cy="120"/>
            </a:xfrm>
          </p:grpSpPr>
          <p:sp>
            <p:nvSpPr>
              <p:cNvPr id="7201" name="Freeform 42"/>
              <p:cNvSpPr>
                <a:spLocks/>
              </p:cNvSpPr>
              <p:nvPr/>
            </p:nvSpPr>
            <p:spPr bwMode="auto">
              <a:xfrm>
                <a:off x="1022" y="6567"/>
                <a:ext cx="196" cy="120"/>
              </a:xfrm>
              <a:custGeom>
                <a:avLst/>
                <a:gdLst>
                  <a:gd name="T0" fmla="+- 0 1195 1022"/>
                  <a:gd name="T1" fmla="*/ T0 w 196"/>
                  <a:gd name="T2" fmla="+- 0 6567 6567"/>
                  <a:gd name="T3" fmla="*/ 6567 h 120"/>
                  <a:gd name="T4" fmla="+- 0 1022 1022"/>
                  <a:gd name="T5" fmla="*/ T4 w 196"/>
                  <a:gd name="T6" fmla="+- 0 6643 6567"/>
                  <a:gd name="T7" fmla="*/ 6643 h 120"/>
                  <a:gd name="T8" fmla="+- 0 1043 1022"/>
                  <a:gd name="T9" fmla="*/ T8 w 196"/>
                  <a:gd name="T10" fmla="+- 0 6687 6567"/>
                  <a:gd name="T11" fmla="*/ 6687 h 120"/>
                  <a:gd name="T12" fmla="+- 0 1217 1022"/>
                  <a:gd name="T13" fmla="*/ T12 w 196"/>
                  <a:gd name="T14" fmla="+- 0 6611 6567"/>
                  <a:gd name="T15" fmla="*/ 6611 h 120"/>
                  <a:gd name="T16" fmla="+- 0 1195 1022"/>
                  <a:gd name="T17" fmla="*/ T16 w 196"/>
                  <a:gd name="T18" fmla="+- 0 6567 6567"/>
                  <a:gd name="T19" fmla="*/ 6567 h 120"/>
                </a:gdLst>
                <a:ahLst/>
                <a:cxnLst>
                  <a:cxn ang="0">
                    <a:pos x="T1" y="T3"/>
                  </a:cxn>
                  <a:cxn ang="0">
                    <a:pos x="T5" y="T7"/>
                  </a:cxn>
                  <a:cxn ang="0">
                    <a:pos x="T9" y="T11"/>
                  </a:cxn>
                  <a:cxn ang="0">
                    <a:pos x="T13" y="T15"/>
                  </a:cxn>
                  <a:cxn ang="0">
                    <a:pos x="T17" y="T19"/>
                  </a:cxn>
                </a:cxnLst>
                <a:rect l="0" t="0" r="r" b="b"/>
                <a:pathLst>
                  <a:path w="196" h="120">
                    <a:moveTo>
                      <a:pt x="173" y="0"/>
                    </a:moveTo>
                    <a:lnTo>
                      <a:pt x="0" y="76"/>
                    </a:lnTo>
                    <a:lnTo>
                      <a:pt x="21" y="120"/>
                    </a:lnTo>
                    <a:lnTo>
                      <a:pt x="195" y="44"/>
                    </a:lnTo>
                    <a:lnTo>
                      <a:pt x="17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62" name="Group 39"/>
            <p:cNvGrpSpPr>
              <a:grpSpLocks/>
            </p:cNvGrpSpPr>
            <p:nvPr/>
          </p:nvGrpSpPr>
          <p:grpSpPr bwMode="auto">
            <a:xfrm>
              <a:off x="967" y="6665"/>
              <a:ext cx="33" cy="44"/>
              <a:chOff x="967" y="6665"/>
              <a:chExt cx="33" cy="44"/>
            </a:xfrm>
          </p:grpSpPr>
          <p:sp>
            <p:nvSpPr>
              <p:cNvPr id="7200" name="Freeform 40"/>
              <p:cNvSpPr>
                <a:spLocks/>
              </p:cNvSpPr>
              <p:nvPr/>
            </p:nvSpPr>
            <p:spPr bwMode="auto">
              <a:xfrm>
                <a:off x="967" y="6665"/>
                <a:ext cx="33" cy="44"/>
              </a:xfrm>
              <a:custGeom>
                <a:avLst/>
                <a:gdLst>
                  <a:gd name="T0" fmla="+- 0 978 967"/>
                  <a:gd name="T1" fmla="*/ T0 w 33"/>
                  <a:gd name="T2" fmla="+- 0 6665 6665"/>
                  <a:gd name="T3" fmla="*/ 6665 h 44"/>
                  <a:gd name="T4" fmla="+- 0 967 967"/>
                  <a:gd name="T5" fmla="*/ T4 w 33"/>
                  <a:gd name="T6" fmla="+- 0 6676 6665"/>
                  <a:gd name="T7" fmla="*/ 6676 h 44"/>
                  <a:gd name="T8" fmla="+- 0 989 967"/>
                  <a:gd name="T9" fmla="*/ T8 w 33"/>
                  <a:gd name="T10" fmla="+- 0 6708 6665"/>
                  <a:gd name="T11" fmla="*/ 6708 h 44"/>
                  <a:gd name="T12" fmla="+- 0 1000 967"/>
                  <a:gd name="T13" fmla="*/ T12 w 33"/>
                  <a:gd name="T14" fmla="+- 0 6708 6665"/>
                  <a:gd name="T15" fmla="*/ 6708 h 44"/>
                  <a:gd name="T16" fmla="+- 0 978 967"/>
                  <a:gd name="T17" fmla="*/ T16 w 33"/>
                  <a:gd name="T18" fmla="+- 0 6665 6665"/>
                  <a:gd name="T19" fmla="*/ 6665 h 44"/>
                </a:gdLst>
                <a:ahLst/>
                <a:cxnLst>
                  <a:cxn ang="0">
                    <a:pos x="T1" y="T3"/>
                  </a:cxn>
                  <a:cxn ang="0">
                    <a:pos x="T5" y="T7"/>
                  </a:cxn>
                  <a:cxn ang="0">
                    <a:pos x="T9" y="T11"/>
                  </a:cxn>
                  <a:cxn ang="0">
                    <a:pos x="T13" y="T15"/>
                  </a:cxn>
                  <a:cxn ang="0">
                    <a:pos x="T17" y="T19"/>
                  </a:cxn>
                </a:cxnLst>
                <a:rect l="0" t="0" r="r" b="b"/>
                <a:pathLst>
                  <a:path w="33" h="44">
                    <a:moveTo>
                      <a:pt x="11" y="0"/>
                    </a:moveTo>
                    <a:lnTo>
                      <a:pt x="0" y="11"/>
                    </a:lnTo>
                    <a:lnTo>
                      <a:pt x="22" y="43"/>
                    </a:lnTo>
                    <a:lnTo>
                      <a:pt x="33" y="43"/>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63" name="Group 37"/>
            <p:cNvGrpSpPr>
              <a:grpSpLocks/>
            </p:cNvGrpSpPr>
            <p:nvPr/>
          </p:nvGrpSpPr>
          <p:grpSpPr bwMode="auto">
            <a:xfrm>
              <a:off x="967" y="6665"/>
              <a:ext cx="11" cy="11"/>
              <a:chOff x="967" y="6665"/>
              <a:chExt cx="11" cy="11"/>
            </a:xfrm>
          </p:grpSpPr>
          <p:sp>
            <p:nvSpPr>
              <p:cNvPr id="7199" name="Freeform 38"/>
              <p:cNvSpPr>
                <a:spLocks/>
              </p:cNvSpPr>
              <p:nvPr/>
            </p:nvSpPr>
            <p:spPr bwMode="auto">
              <a:xfrm>
                <a:off x="967" y="6665"/>
                <a:ext cx="11" cy="11"/>
              </a:xfrm>
              <a:custGeom>
                <a:avLst/>
                <a:gdLst>
                  <a:gd name="T0" fmla="+- 0 978 967"/>
                  <a:gd name="T1" fmla="*/ T0 w 11"/>
                  <a:gd name="T2" fmla="+- 0 6665 6665"/>
                  <a:gd name="T3" fmla="*/ 6665 h 11"/>
                  <a:gd name="T4" fmla="+- 0 967 967"/>
                  <a:gd name="T5" fmla="*/ T4 w 11"/>
                  <a:gd name="T6" fmla="+- 0 6665 6665"/>
                  <a:gd name="T7" fmla="*/ 6665 h 11"/>
                  <a:gd name="T8" fmla="+- 0 967 967"/>
                  <a:gd name="T9" fmla="*/ T8 w 11"/>
                  <a:gd name="T10" fmla="+- 0 6676 6665"/>
                  <a:gd name="T11" fmla="*/ 6676 h 11"/>
                  <a:gd name="T12" fmla="+- 0 978 967"/>
                  <a:gd name="T13" fmla="*/ T12 w 11"/>
                  <a:gd name="T14" fmla="+- 0 6665 6665"/>
                  <a:gd name="T15" fmla="*/ 6665 h 11"/>
                </a:gdLst>
                <a:ahLst/>
                <a:cxnLst>
                  <a:cxn ang="0">
                    <a:pos x="T1" y="T3"/>
                  </a:cxn>
                  <a:cxn ang="0">
                    <a:pos x="T5" y="T7"/>
                  </a:cxn>
                  <a:cxn ang="0">
                    <a:pos x="T9" y="T11"/>
                  </a:cxn>
                  <a:cxn ang="0">
                    <a:pos x="T13" y="T15"/>
                  </a:cxn>
                </a:cxnLst>
                <a:rect l="0" t="0" r="r" b="b"/>
                <a:pathLst>
                  <a:path w="11" h="11">
                    <a:moveTo>
                      <a:pt x="11" y="0"/>
                    </a:moveTo>
                    <a:lnTo>
                      <a:pt x="0" y="0"/>
                    </a:lnTo>
                    <a:lnTo>
                      <a:pt x="0" y="11"/>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64" name="Group 35"/>
            <p:cNvGrpSpPr>
              <a:grpSpLocks/>
            </p:cNvGrpSpPr>
            <p:nvPr/>
          </p:nvGrpSpPr>
          <p:grpSpPr bwMode="auto">
            <a:xfrm>
              <a:off x="815" y="6676"/>
              <a:ext cx="185" cy="174"/>
              <a:chOff x="815" y="6676"/>
              <a:chExt cx="185" cy="174"/>
            </a:xfrm>
          </p:grpSpPr>
          <p:sp>
            <p:nvSpPr>
              <p:cNvPr id="7198" name="Freeform 36"/>
              <p:cNvSpPr>
                <a:spLocks/>
              </p:cNvSpPr>
              <p:nvPr/>
            </p:nvSpPr>
            <p:spPr bwMode="auto">
              <a:xfrm>
                <a:off x="815" y="6676"/>
                <a:ext cx="185" cy="174"/>
              </a:xfrm>
              <a:custGeom>
                <a:avLst/>
                <a:gdLst>
                  <a:gd name="T0" fmla="+- 0 967 815"/>
                  <a:gd name="T1" fmla="*/ T0 w 185"/>
                  <a:gd name="T2" fmla="+- 0 6676 6676"/>
                  <a:gd name="T3" fmla="*/ 6676 h 174"/>
                  <a:gd name="T4" fmla="+- 0 815 815"/>
                  <a:gd name="T5" fmla="*/ T4 w 185"/>
                  <a:gd name="T6" fmla="+- 0 6817 6676"/>
                  <a:gd name="T7" fmla="*/ 6817 h 174"/>
                  <a:gd name="T8" fmla="+- 0 848 815"/>
                  <a:gd name="T9" fmla="*/ T8 w 185"/>
                  <a:gd name="T10" fmla="+- 0 6850 6676"/>
                  <a:gd name="T11" fmla="*/ 6850 h 174"/>
                  <a:gd name="T12" fmla="+- 0 1000 815"/>
                  <a:gd name="T13" fmla="*/ T12 w 185"/>
                  <a:gd name="T14" fmla="+- 0 6708 6676"/>
                  <a:gd name="T15" fmla="*/ 6708 h 174"/>
                  <a:gd name="T16" fmla="+- 0 967 815"/>
                  <a:gd name="T17" fmla="*/ T16 w 185"/>
                  <a:gd name="T18" fmla="+- 0 6676 6676"/>
                  <a:gd name="T19" fmla="*/ 6676 h 174"/>
                </a:gdLst>
                <a:ahLst/>
                <a:cxnLst>
                  <a:cxn ang="0">
                    <a:pos x="T1" y="T3"/>
                  </a:cxn>
                  <a:cxn ang="0">
                    <a:pos x="T5" y="T7"/>
                  </a:cxn>
                  <a:cxn ang="0">
                    <a:pos x="T9" y="T11"/>
                  </a:cxn>
                  <a:cxn ang="0">
                    <a:pos x="T13" y="T15"/>
                  </a:cxn>
                  <a:cxn ang="0">
                    <a:pos x="T17" y="T19"/>
                  </a:cxn>
                </a:cxnLst>
                <a:rect l="0" t="0" r="r" b="b"/>
                <a:pathLst>
                  <a:path w="185" h="174">
                    <a:moveTo>
                      <a:pt x="152" y="0"/>
                    </a:moveTo>
                    <a:lnTo>
                      <a:pt x="0" y="141"/>
                    </a:lnTo>
                    <a:lnTo>
                      <a:pt x="33" y="174"/>
                    </a:lnTo>
                    <a:lnTo>
                      <a:pt x="185" y="32"/>
                    </a:lnTo>
                    <a:lnTo>
                      <a:pt x="152"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65" name="Group 33"/>
            <p:cNvGrpSpPr>
              <a:grpSpLocks/>
            </p:cNvGrpSpPr>
            <p:nvPr/>
          </p:nvGrpSpPr>
          <p:grpSpPr bwMode="auto">
            <a:xfrm>
              <a:off x="2357" y="6665"/>
              <a:ext cx="131" cy="218"/>
              <a:chOff x="2357" y="6665"/>
              <a:chExt cx="131" cy="218"/>
            </a:xfrm>
          </p:grpSpPr>
          <p:sp>
            <p:nvSpPr>
              <p:cNvPr id="7197" name="Freeform 34"/>
              <p:cNvSpPr>
                <a:spLocks/>
              </p:cNvSpPr>
              <p:nvPr/>
            </p:nvSpPr>
            <p:spPr bwMode="auto">
              <a:xfrm>
                <a:off x="2357" y="6665"/>
                <a:ext cx="131" cy="218"/>
              </a:xfrm>
              <a:custGeom>
                <a:avLst/>
                <a:gdLst>
                  <a:gd name="T0" fmla="+- 0 2444 2357"/>
                  <a:gd name="T1" fmla="*/ T0 w 131"/>
                  <a:gd name="T2" fmla="+- 0 6665 6665"/>
                  <a:gd name="T3" fmla="*/ 6665 h 218"/>
                  <a:gd name="T4" fmla="+- 0 2357 2357"/>
                  <a:gd name="T5" fmla="*/ T4 w 131"/>
                  <a:gd name="T6" fmla="+- 0 6861 6665"/>
                  <a:gd name="T7" fmla="*/ 6861 h 218"/>
                  <a:gd name="T8" fmla="+- 0 2390 2357"/>
                  <a:gd name="T9" fmla="*/ T8 w 131"/>
                  <a:gd name="T10" fmla="+- 0 6882 6665"/>
                  <a:gd name="T11" fmla="*/ 6882 h 218"/>
                  <a:gd name="T12" fmla="+- 0 2488 2357"/>
                  <a:gd name="T13" fmla="*/ T12 w 131"/>
                  <a:gd name="T14" fmla="+- 0 6676 6665"/>
                  <a:gd name="T15" fmla="*/ 6676 h 218"/>
                  <a:gd name="T16" fmla="+- 0 2444 2357"/>
                  <a:gd name="T17" fmla="*/ T16 w 131"/>
                  <a:gd name="T18" fmla="+- 0 6665 6665"/>
                  <a:gd name="T19" fmla="*/ 6665 h 218"/>
                </a:gdLst>
                <a:ahLst/>
                <a:cxnLst>
                  <a:cxn ang="0">
                    <a:pos x="T1" y="T3"/>
                  </a:cxn>
                  <a:cxn ang="0">
                    <a:pos x="T5" y="T7"/>
                  </a:cxn>
                  <a:cxn ang="0">
                    <a:pos x="T9" y="T11"/>
                  </a:cxn>
                  <a:cxn ang="0">
                    <a:pos x="T13" y="T15"/>
                  </a:cxn>
                  <a:cxn ang="0">
                    <a:pos x="T17" y="T19"/>
                  </a:cxn>
                </a:cxnLst>
                <a:rect l="0" t="0" r="r" b="b"/>
                <a:pathLst>
                  <a:path w="131" h="218">
                    <a:moveTo>
                      <a:pt x="87" y="0"/>
                    </a:moveTo>
                    <a:lnTo>
                      <a:pt x="0" y="196"/>
                    </a:lnTo>
                    <a:lnTo>
                      <a:pt x="33" y="217"/>
                    </a:lnTo>
                    <a:lnTo>
                      <a:pt x="131" y="11"/>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66" name="Group 31"/>
            <p:cNvGrpSpPr>
              <a:grpSpLocks/>
            </p:cNvGrpSpPr>
            <p:nvPr/>
          </p:nvGrpSpPr>
          <p:grpSpPr bwMode="auto">
            <a:xfrm>
              <a:off x="2466" y="6426"/>
              <a:ext cx="131" cy="218"/>
              <a:chOff x="2466" y="6426"/>
              <a:chExt cx="131" cy="218"/>
            </a:xfrm>
          </p:grpSpPr>
          <p:sp>
            <p:nvSpPr>
              <p:cNvPr id="7196" name="Freeform 32"/>
              <p:cNvSpPr>
                <a:spLocks/>
              </p:cNvSpPr>
              <p:nvPr/>
            </p:nvSpPr>
            <p:spPr bwMode="auto">
              <a:xfrm>
                <a:off x="2466" y="6426"/>
                <a:ext cx="131" cy="218"/>
              </a:xfrm>
              <a:custGeom>
                <a:avLst/>
                <a:gdLst>
                  <a:gd name="T0" fmla="+- 0 2553 2466"/>
                  <a:gd name="T1" fmla="*/ T0 w 131"/>
                  <a:gd name="T2" fmla="+- 0 6426 6426"/>
                  <a:gd name="T3" fmla="*/ 6426 h 218"/>
                  <a:gd name="T4" fmla="+- 0 2466 2466"/>
                  <a:gd name="T5" fmla="*/ T4 w 131"/>
                  <a:gd name="T6" fmla="+- 0 6621 6426"/>
                  <a:gd name="T7" fmla="*/ 6621 h 218"/>
                  <a:gd name="T8" fmla="+- 0 2499 2466"/>
                  <a:gd name="T9" fmla="*/ T8 w 131"/>
                  <a:gd name="T10" fmla="+- 0 6643 6426"/>
                  <a:gd name="T11" fmla="*/ 6643 h 218"/>
                  <a:gd name="T12" fmla="+- 0 2596 2466"/>
                  <a:gd name="T13" fmla="*/ T12 w 131"/>
                  <a:gd name="T14" fmla="+- 0 6447 6426"/>
                  <a:gd name="T15" fmla="*/ 6447 h 218"/>
                  <a:gd name="T16" fmla="+- 0 2553 2466"/>
                  <a:gd name="T17" fmla="*/ T16 w 131"/>
                  <a:gd name="T18" fmla="+- 0 6426 6426"/>
                  <a:gd name="T19" fmla="*/ 6426 h 218"/>
                </a:gdLst>
                <a:ahLst/>
                <a:cxnLst>
                  <a:cxn ang="0">
                    <a:pos x="T1" y="T3"/>
                  </a:cxn>
                  <a:cxn ang="0">
                    <a:pos x="T5" y="T7"/>
                  </a:cxn>
                  <a:cxn ang="0">
                    <a:pos x="T9" y="T11"/>
                  </a:cxn>
                  <a:cxn ang="0">
                    <a:pos x="T13" y="T15"/>
                  </a:cxn>
                  <a:cxn ang="0">
                    <a:pos x="T17" y="T19"/>
                  </a:cxn>
                </a:cxnLst>
                <a:rect l="0" t="0" r="r" b="b"/>
                <a:pathLst>
                  <a:path w="131" h="218">
                    <a:moveTo>
                      <a:pt x="87" y="0"/>
                    </a:moveTo>
                    <a:lnTo>
                      <a:pt x="0" y="195"/>
                    </a:lnTo>
                    <a:lnTo>
                      <a:pt x="33" y="217"/>
                    </a:lnTo>
                    <a:lnTo>
                      <a:pt x="130" y="21"/>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67" name="Group 29"/>
            <p:cNvGrpSpPr>
              <a:grpSpLocks/>
            </p:cNvGrpSpPr>
            <p:nvPr/>
          </p:nvGrpSpPr>
          <p:grpSpPr bwMode="auto">
            <a:xfrm>
              <a:off x="2574" y="6186"/>
              <a:ext cx="131" cy="218"/>
              <a:chOff x="2574" y="6186"/>
              <a:chExt cx="131" cy="218"/>
            </a:xfrm>
          </p:grpSpPr>
          <p:sp>
            <p:nvSpPr>
              <p:cNvPr id="7195" name="Freeform 30"/>
              <p:cNvSpPr>
                <a:spLocks/>
              </p:cNvSpPr>
              <p:nvPr/>
            </p:nvSpPr>
            <p:spPr bwMode="auto">
              <a:xfrm>
                <a:off x="2574" y="6186"/>
                <a:ext cx="131" cy="218"/>
              </a:xfrm>
              <a:custGeom>
                <a:avLst/>
                <a:gdLst>
                  <a:gd name="T0" fmla="+- 0 2661 2574"/>
                  <a:gd name="T1" fmla="*/ T0 w 131"/>
                  <a:gd name="T2" fmla="+- 0 6186 6186"/>
                  <a:gd name="T3" fmla="*/ 6186 h 218"/>
                  <a:gd name="T4" fmla="+- 0 2574 2574"/>
                  <a:gd name="T5" fmla="*/ T4 w 131"/>
                  <a:gd name="T6" fmla="+- 0 6393 6186"/>
                  <a:gd name="T7" fmla="*/ 6393 h 218"/>
                  <a:gd name="T8" fmla="+- 0 2618 2574"/>
                  <a:gd name="T9" fmla="*/ T8 w 131"/>
                  <a:gd name="T10" fmla="+- 0 6404 6186"/>
                  <a:gd name="T11" fmla="*/ 6404 h 218"/>
                  <a:gd name="T12" fmla="+- 0 2705 2574"/>
                  <a:gd name="T13" fmla="*/ T12 w 131"/>
                  <a:gd name="T14" fmla="+- 0 6208 6186"/>
                  <a:gd name="T15" fmla="*/ 6208 h 218"/>
                  <a:gd name="T16" fmla="+- 0 2661 2574"/>
                  <a:gd name="T17" fmla="*/ T16 w 131"/>
                  <a:gd name="T18" fmla="+- 0 6186 6186"/>
                  <a:gd name="T19" fmla="*/ 6186 h 218"/>
                </a:gdLst>
                <a:ahLst/>
                <a:cxnLst>
                  <a:cxn ang="0">
                    <a:pos x="T1" y="T3"/>
                  </a:cxn>
                  <a:cxn ang="0">
                    <a:pos x="T5" y="T7"/>
                  </a:cxn>
                  <a:cxn ang="0">
                    <a:pos x="T9" y="T11"/>
                  </a:cxn>
                  <a:cxn ang="0">
                    <a:pos x="T13" y="T15"/>
                  </a:cxn>
                  <a:cxn ang="0">
                    <a:pos x="T17" y="T19"/>
                  </a:cxn>
                </a:cxnLst>
                <a:rect l="0" t="0" r="r" b="b"/>
                <a:pathLst>
                  <a:path w="131" h="218">
                    <a:moveTo>
                      <a:pt x="87" y="0"/>
                    </a:moveTo>
                    <a:lnTo>
                      <a:pt x="0" y="207"/>
                    </a:lnTo>
                    <a:lnTo>
                      <a:pt x="44" y="218"/>
                    </a:lnTo>
                    <a:lnTo>
                      <a:pt x="131" y="22"/>
                    </a:lnTo>
                    <a:lnTo>
                      <a:pt x="87"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68" name="Group 27"/>
            <p:cNvGrpSpPr>
              <a:grpSpLocks/>
            </p:cNvGrpSpPr>
            <p:nvPr/>
          </p:nvGrpSpPr>
          <p:grpSpPr bwMode="auto">
            <a:xfrm>
              <a:off x="2683" y="5969"/>
              <a:ext cx="153" cy="207"/>
              <a:chOff x="2683" y="5969"/>
              <a:chExt cx="153" cy="207"/>
            </a:xfrm>
          </p:grpSpPr>
          <p:sp>
            <p:nvSpPr>
              <p:cNvPr id="7194" name="Freeform 28"/>
              <p:cNvSpPr>
                <a:spLocks/>
              </p:cNvSpPr>
              <p:nvPr/>
            </p:nvSpPr>
            <p:spPr bwMode="auto">
              <a:xfrm>
                <a:off x="2683" y="5969"/>
                <a:ext cx="153" cy="207"/>
              </a:xfrm>
              <a:custGeom>
                <a:avLst/>
                <a:gdLst>
                  <a:gd name="T0" fmla="+- 0 2803 2683"/>
                  <a:gd name="T1" fmla="*/ T0 w 153"/>
                  <a:gd name="T2" fmla="+- 0 5969 5969"/>
                  <a:gd name="T3" fmla="*/ 5969 h 207"/>
                  <a:gd name="T4" fmla="+- 0 2683 2683"/>
                  <a:gd name="T5" fmla="*/ T4 w 153"/>
                  <a:gd name="T6" fmla="+- 0 6143 5969"/>
                  <a:gd name="T7" fmla="*/ 6143 h 207"/>
                  <a:gd name="T8" fmla="+- 0 2716 2683"/>
                  <a:gd name="T9" fmla="*/ T8 w 153"/>
                  <a:gd name="T10" fmla="+- 0 6175 5969"/>
                  <a:gd name="T11" fmla="*/ 6175 h 207"/>
                  <a:gd name="T12" fmla="+- 0 2835 2683"/>
                  <a:gd name="T13" fmla="*/ T12 w 153"/>
                  <a:gd name="T14" fmla="+- 0 5990 5969"/>
                  <a:gd name="T15" fmla="*/ 5990 h 207"/>
                  <a:gd name="T16" fmla="+- 0 2803 2683"/>
                  <a:gd name="T17" fmla="*/ T16 w 153"/>
                  <a:gd name="T18" fmla="+- 0 5969 5969"/>
                  <a:gd name="T19" fmla="*/ 5969 h 207"/>
                </a:gdLst>
                <a:ahLst/>
                <a:cxnLst>
                  <a:cxn ang="0">
                    <a:pos x="T1" y="T3"/>
                  </a:cxn>
                  <a:cxn ang="0">
                    <a:pos x="T5" y="T7"/>
                  </a:cxn>
                  <a:cxn ang="0">
                    <a:pos x="T9" y="T11"/>
                  </a:cxn>
                  <a:cxn ang="0">
                    <a:pos x="T13" y="T15"/>
                  </a:cxn>
                  <a:cxn ang="0">
                    <a:pos x="T17" y="T19"/>
                  </a:cxn>
                </a:cxnLst>
                <a:rect l="0" t="0" r="r" b="b"/>
                <a:pathLst>
                  <a:path w="153" h="207">
                    <a:moveTo>
                      <a:pt x="120" y="0"/>
                    </a:moveTo>
                    <a:lnTo>
                      <a:pt x="0" y="174"/>
                    </a:lnTo>
                    <a:lnTo>
                      <a:pt x="33" y="206"/>
                    </a:lnTo>
                    <a:lnTo>
                      <a:pt x="152" y="21"/>
                    </a:lnTo>
                    <a:lnTo>
                      <a:pt x="12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69" name="Group 25"/>
            <p:cNvGrpSpPr>
              <a:grpSpLocks/>
            </p:cNvGrpSpPr>
            <p:nvPr/>
          </p:nvGrpSpPr>
          <p:grpSpPr bwMode="auto">
            <a:xfrm>
              <a:off x="2824" y="5882"/>
              <a:ext cx="66" cy="66"/>
              <a:chOff x="2824" y="5882"/>
              <a:chExt cx="66" cy="66"/>
            </a:xfrm>
          </p:grpSpPr>
          <p:sp>
            <p:nvSpPr>
              <p:cNvPr id="7193" name="Freeform 26"/>
              <p:cNvSpPr>
                <a:spLocks/>
              </p:cNvSpPr>
              <p:nvPr/>
            </p:nvSpPr>
            <p:spPr bwMode="auto">
              <a:xfrm>
                <a:off x="2824" y="5882"/>
                <a:ext cx="66" cy="66"/>
              </a:xfrm>
              <a:custGeom>
                <a:avLst/>
                <a:gdLst>
                  <a:gd name="T0" fmla="+- 0 2857 2824"/>
                  <a:gd name="T1" fmla="*/ T0 w 66"/>
                  <a:gd name="T2" fmla="+- 0 5882 5882"/>
                  <a:gd name="T3" fmla="*/ 5882 h 66"/>
                  <a:gd name="T4" fmla="+- 0 2824 2824"/>
                  <a:gd name="T5" fmla="*/ T4 w 66"/>
                  <a:gd name="T6" fmla="+- 0 5925 5882"/>
                  <a:gd name="T7" fmla="*/ 5925 h 66"/>
                  <a:gd name="T8" fmla="+- 0 2857 2824"/>
                  <a:gd name="T9" fmla="*/ T8 w 66"/>
                  <a:gd name="T10" fmla="+- 0 5947 5882"/>
                  <a:gd name="T11" fmla="*/ 5947 h 66"/>
                  <a:gd name="T12" fmla="+- 0 2889 2824"/>
                  <a:gd name="T13" fmla="*/ T12 w 66"/>
                  <a:gd name="T14" fmla="+- 0 5914 5882"/>
                  <a:gd name="T15" fmla="*/ 5914 h 66"/>
                  <a:gd name="T16" fmla="+- 0 2857 2824"/>
                  <a:gd name="T17" fmla="*/ T16 w 66"/>
                  <a:gd name="T18" fmla="+- 0 5882 5882"/>
                  <a:gd name="T19" fmla="*/ 5882 h 66"/>
                </a:gdLst>
                <a:ahLst/>
                <a:cxnLst>
                  <a:cxn ang="0">
                    <a:pos x="T1" y="T3"/>
                  </a:cxn>
                  <a:cxn ang="0">
                    <a:pos x="T5" y="T7"/>
                  </a:cxn>
                  <a:cxn ang="0">
                    <a:pos x="T9" y="T11"/>
                  </a:cxn>
                  <a:cxn ang="0">
                    <a:pos x="T13" y="T15"/>
                  </a:cxn>
                  <a:cxn ang="0">
                    <a:pos x="T17" y="T19"/>
                  </a:cxn>
                </a:cxnLst>
                <a:rect l="0" t="0" r="r" b="b"/>
                <a:pathLst>
                  <a:path w="66" h="66">
                    <a:moveTo>
                      <a:pt x="33" y="0"/>
                    </a:moveTo>
                    <a:lnTo>
                      <a:pt x="0" y="43"/>
                    </a:lnTo>
                    <a:lnTo>
                      <a:pt x="33" y="65"/>
                    </a:lnTo>
                    <a:lnTo>
                      <a:pt x="65" y="32"/>
                    </a:lnTo>
                    <a:lnTo>
                      <a:pt x="33"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70" name="Group 23"/>
            <p:cNvGrpSpPr>
              <a:grpSpLocks/>
            </p:cNvGrpSpPr>
            <p:nvPr/>
          </p:nvGrpSpPr>
          <p:grpSpPr bwMode="auto">
            <a:xfrm>
              <a:off x="2857" y="5882"/>
              <a:ext cx="2" cy="2"/>
              <a:chOff x="2857" y="5882"/>
              <a:chExt cx="2" cy="2"/>
            </a:xfrm>
          </p:grpSpPr>
          <p:sp>
            <p:nvSpPr>
              <p:cNvPr id="7192" name="Freeform 24"/>
              <p:cNvSpPr>
                <a:spLocks/>
              </p:cNvSpPr>
              <p:nvPr/>
            </p:nvSpPr>
            <p:spPr bwMode="auto">
              <a:xfrm>
                <a:off x="2857" y="5882"/>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71" name="Group 21"/>
            <p:cNvGrpSpPr>
              <a:grpSpLocks/>
            </p:cNvGrpSpPr>
            <p:nvPr/>
          </p:nvGrpSpPr>
          <p:grpSpPr bwMode="auto">
            <a:xfrm>
              <a:off x="2857" y="5762"/>
              <a:ext cx="141" cy="153"/>
              <a:chOff x="2857" y="5762"/>
              <a:chExt cx="141" cy="153"/>
            </a:xfrm>
          </p:grpSpPr>
          <p:sp>
            <p:nvSpPr>
              <p:cNvPr id="7191" name="Freeform 22"/>
              <p:cNvSpPr>
                <a:spLocks/>
              </p:cNvSpPr>
              <p:nvPr/>
            </p:nvSpPr>
            <p:spPr bwMode="auto">
              <a:xfrm>
                <a:off x="2857" y="5762"/>
                <a:ext cx="141" cy="153"/>
              </a:xfrm>
              <a:custGeom>
                <a:avLst/>
                <a:gdLst>
                  <a:gd name="T0" fmla="+- 0 2966 2857"/>
                  <a:gd name="T1" fmla="*/ T0 w 141"/>
                  <a:gd name="T2" fmla="+- 0 5762 5762"/>
                  <a:gd name="T3" fmla="*/ 5762 h 153"/>
                  <a:gd name="T4" fmla="+- 0 2857 2857"/>
                  <a:gd name="T5" fmla="*/ T4 w 141"/>
                  <a:gd name="T6" fmla="+- 0 5882 5762"/>
                  <a:gd name="T7" fmla="*/ 5882 h 153"/>
                  <a:gd name="T8" fmla="+- 0 2889 2857"/>
                  <a:gd name="T9" fmla="*/ T8 w 141"/>
                  <a:gd name="T10" fmla="+- 0 5914 5762"/>
                  <a:gd name="T11" fmla="*/ 5914 h 153"/>
                  <a:gd name="T12" fmla="+- 0 2998 2857"/>
                  <a:gd name="T13" fmla="*/ T12 w 141"/>
                  <a:gd name="T14" fmla="+- 0 5795 5762"/>
                  <a:gd name="T15" fmla="*/ 5795 h 153"/>
                  <a:gd name="T16" fmla="+- 0 2966 2857"/>
                  <a:gd name="T17" fmla="*/ T16 w 141"/>
                  <a:gd name="T18" fmla="+- 0 5762 5762"/>
                  <a:gd name="T19" fmla="*/ 5762 h 153"/>
                </a:gdLst>
                <a:ahLst/>
                <a:cxnLst>
                  <a:cxn ang="0">
                    <a:pos x="T1" y="T3"/>
                  </a:cxn>
                  <a:cxn ang="0">
                    <a:pos x="T5" y="T7"/>
                  </a:cxn>
                  <a:cxn ang="0">
                    <a:pos x="T9" y="T11"/>
                  </a:cxn>
                  <a:cxn ang="0">
                    <a:pos x="T13" y="T15"/>
                  </a:cxn>
                  <a:cxn ang="0">
                    <a:pos x="T17" y="T19"/>
                  </a:cxn>
                </a:cxnLst>
                <a:rect l="0" t="0" r="r" b="b"/>
                <a:pathLst>
                  <a:path w="141" h="153">
                    <a:moveTo>
                      <a:pt x="109" y="0"/>
                    </a:moveTo>
                    <a:lnTo>
                      <a:pt x="0" y="120"/>
                    </a:lnTo>
                    <a:lnTo>
                      <a:pt x="32" y="152"/>
                    </a:lnTo>
                    <a:lnTo>
                      <a:pt x="141" y="33"/>
                    </a:lnTo>
                    <a:lnTo>
                      <a:pt x="109"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72" name="Group 19"/>
            <p:cNvGrpSpPr>
              <a:grpSpLocks/>
            </p:cNvGrpSpPr>
            <p:nvPr/>
          </p:nvGrpSpPr>
          <p:grpSpPr bwMode="auto">
            <a:xfrm>
              <a:off x="2998" y="5719"/>
              <a:ext cx="44" cy="44"/>
              <a:chOff x="2998" y="5719"/>
              <a:chExt cx="44" cy="44"/>
            </a:xfrm>
          </p:grpSpPr>
          <p:sp>
            <p:nvSpPr>
              <p:cNvPr id="7190" name="Freeform 20"/>
              <p:cNvSpPr>
                <a:spLocks/>
              </p:cNvSpPr>
              <p:nvPr/>
            </p:nvSpPr>
            <p:spPr bwMode="auto">
              <a:xfrm>
                <a:off x="2998" y="5719"/>
                <a:ext cx="44" cy="44"/>
              </a:xfrm>
              <a:custGeom>
                <a:avLst/>
                <a:gdLst>
                  <a:gd name="T0" fmla="+- 0 3009 2998"/>
                  <a:gd name="T1" fmla="*/ T0 w 44"/>
                  <a:gd name="T2" fmla="+- 0 5719 5719"/>
                  <a:gd name="T3" fmla="*/ 5719 h 44"/>
                  <a:gd name="T4" fmla="+- 0 2998 2998"/>
                  <a:gd name="T5" fmla="*/ T4 w 44"/>
                  <a:gd name="T6" fmla="+- 0 5730 5719"/>
                  <a:gd name="T7" fmla="*/ 5730 h 44"/>
                  <a:gd name="T8" fmla="+- 0 3031 2998"/>
                  <a:gd name="T9" fmla="*/ T8 w 44"/>
                  <a:gd name="T10" fmla="+- 0 5762 5719"/>
                  <a:gd name="T11" fmla="*/ 5762 h 44"/>
                  <a:gd name="T12" fmla="+- 0 3042 2998"/>
                  <a:gd name="T13" fmla="*/ T12 w 44"/>
                  <a:gd name="T14" fmla="+- 0 5751 5719"/>
                  <a:gd name="T15" fmla="*/ 5751 h 44"/>
                  <a:gd name="T16" fmla="+- 0 3009 2998"/>
                  <a:gd name="T17" fmla="*/ T16 w 44"/>
                  <a:gd name="T18" fmla="+- 0 5719 5719"/>
                  <a:gd name="T19" fmla="*/ 5719 h 44"/>
                </a:gdLst>
                <a:ahLst/>
                <a:cxnLst>
                  <a:cxn ang="0">
                    <a:pos x="T1" y="T3"/>
                  </a:cxn>
                  <a:cxn ang="0">
                    <a:pos x="T5" y="T7"/>
                  </a:cxn>
                  <a:cxn ang="0">
                    <a:pos x="T9" y="T11"/>
                  </a:cxn>
                  <a:cxn ang="0">
                    <a:pos x="T13" y="T15"/>
                  </a:cxn>
                  <a:cxn ang="0">
                    <a:pos x="T17" y="T19"/>
                  </a:cxn>
                </a:cxnLst>
                <a:rect l="0" t="0" r="r" b="b"/>
                <a:pathLst>
                  <a:path w="44" h="44">
                    <a:moveTo>
                      <a:pt x="11" y="0"/>
                    </a:moveTo>
                    <a:lnTo>
                      <a:pt x="0" y="11"/>
                    </a:lnTo>
                    <a:lnTo>
                      <a:pt x="33" y="43"/>
                    </a:lnTo>
                    <a:lnTo>
                      <a:pt x="44" y="32"/>
                    </a:lnTo>
                    <a:lnTo>
                      <a:pt x="1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73" name="Group 17"/>
            <p:cNvGrpSpPr>
              <a:grpSpLocks/>
            </p:cNvGrpSpPr>
            <p:nvPr/>
          </p:nvGrpSpPr>
          <p:grpSpPr bwMode="auto">
            <a:xfrm>
              <a:off x="3009" y="5719"/>
              <a:ext cx="2" cy="2"/>
              <a:chOff x="3009" y="5719"/>
              <a:chExt cx="2" cy="2"/>
            </a:xfrm>
          </p:grpSpPr>
          <p:sp>
            <p:nvSpPr>
              <p:cNvPr id="7189" name="Freeform 18"/>
              <p:cNvSpPr>
                <a:spLocks/>
              </p:cNvSpPr>
              <p:nvPr/>
            </p:nvSpPr>
            <p:spPr bwMode="auto">
              <a:xfrm>
                <a:off x="3009" y="5719"/>
                <a:ext cx="2" cy="2"/>
              </a:xfrm>
              <a:custGeom>
                <a:avLst/>
                <a:gdLst/>
                <a:ahLst/>
                <a:cxnLst>
                  <a:cxn ang="0">
                    <a:pos x="0" y="0"/>
                  </a:cxn>
                  <a:cxn ang="0">
                    <a:pos x="0" y="0"/>
                  </a:cxn>
                </a:cxnLst>
                <a:rect l="0" t="0" r="r" b="b"/>
                <a:pathLst>
                  <a:path>
                    <a:moveTo>
                      <a:pt x="0" y="0"/>
                    </a:moveTo>
                    <a:lnTo>
                      <a:pt x="0"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74" name="Group 15"/>
            <p:cNvGrpSpPr>
              <a:grpSpLocks/>
            </p:cNvGrpSpPr>
            <p:nvPr/>
          </p:nvGrpSpPr>
          <p:grpSpPr bwMode="auto">
            <a:xfrm>
              <a:off x="3009" y="5577"/>
              <a:ext cx="174" cy="174"/>
              <a:chOff x="3009" y="5577"/>
              <a:chExt cx="174" cy="174"/>
            </a:xfrm>
          </p:grpSpPr>
          <p:sp>
            <p:nvSpPr>
              <p:cNvPr id="7188" name="Freeform 16"/>
              <p:cNvSpPr>
                <a:spLocks/>
              </p:cNvSpPr>
              <p:nvPr/>
            </p:nvSpPr>
            <p:spPr bwMode="auto">
              <a:xfrm>
                <a:off x="3009" y="5577"/>
                <a:ext cx="174" cy="174"/>
              </a:xfrm>
              <a:custGeom>
                <a:avLst/>
                <a:gdLst>
                  <a:gd name="T0" fmla="+- 0 3150 3009"/>
                  <a:gd name="T1" fmla="*/ T0 w 174"/>
                  <a:gd name="T2" fmla="+- 0 5577 5577"/>
                  <a:gd name="T3" fmla="*/ 5577 h 174"/>
                  <a:gd name="T4" fmla="+- 0 3009 3009"/>
                  <a:gd name="T5" fmla="*/ T4 w 174"/>
                  <a:gd name="T6" fmla="+- 0 5719 5577"/>
                  <a:gd name="T7" fmla="*/ 5719 h 174"/>
                  <a:gd name="T8" fmla="+- 0 3042 3009"/>
                  <a:gd name="T9" fmla="*/ T8 w 174"/>
                  <a:gd name="T10" fmla="+- 0 5751 5577"/>
                  <a:gd name="T11" fmla="*/ 5751 h 174"/>
                  <a:gd name="T12" fmla="+- 0 3183 3009"/>
                  <a:gd name="T13" fmla="*/ T12 w 174"/>
                  <a:gd name="T14" fmla="+- 0 5610 5577"/>
                  <a:gd name="T15" fmla="*/ 5610 h 174"/>
                  <a:gd name="T16" fmla="+- 0 3150 3009"/>
                  <a:gd name="T17" fmla="*/ T16 w 174"/>
                  <a:gd name="T18" fmla="+- 0 5577 5577"/>
                  <a:gd name="T19" fmla="*/ 5577 h 174"/>
                </a:gdLst>
                <a:ahLst/>
                <a:cxnLst>
                  <a:cxn ang="0">
                    <a:pos x="T1" y="T3"/>
                  </a:cxn>
                  <a:cxn ang="0">
                    <a:pos x="T5" y="T7"/>
                  </a:cxn>
                  <a:cxn ang="0">
                    <a:pos x="T9" y="T11"/>
                  </a:cxn>
                  <a:cxn ang="0">
                    <a:pos x="T13" y="T15"/>
                  </a:cxn>
                  <a:cxn ang="0">
                    <a:pos x="T17" y="T19"/>
                  </a:cxn>
                </a:cxnLst>
                <a:rect l="0" t="0" r="r" b="b"/>
                <a:pathLst>
                  <a:path w="174" h="174">
                    <a:moveTo>
                      <a:pt x="141" y="0"/>
                    </a:moveTo>
                    <a:lnTo>
                      <a:pt x="0" y="142"/>
                    </a:lnTo>
                    <a:lnTo>
                      <a:pt x="33" y="174"/>
                    </a:lnTo>
                    <a:lnTo>
                      <a:pt x="174" y="33"/>
                    </a:lnTo>
                    <a:lnTo>
                      <a:pt x="141"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75" name="Group 13"/>
            <p:cNvGrpSpPr>
              <a:grpSpLocks/>
            </p:cNvGrpSpPr>
            <p:nvPr/>
          </p:nvGrpSpPr>
          <p:grpSpPr bwMode="auto">
            <a:xfrm>
              <a:off x="3183" y="5468"/>
              <a:ext cx="109" cy="109"/>
              <a:chOff x="3183" y="5468"/>
              <a:chExt cx="109" cy="109"/>
            </a:xfrm>
          </p:grpSpPr>
          <p:sp>
            <p:nvSpPr>
              <p:cNvPr id="7187" name="Freeform 14"/>
              <p:cNvSpPr>
                <a:spLocks/>
              </p:cNvSpPr>
              <p:nvPr/>
            </p:nvSpPr>
            <p:spPr bwMode="auto">
              <a:xfrm>
                <a:off x="3183" y="5468"/>
                <a:ext cx="109" cy="109"/>
              </a:xfrm>
              <a:custGeom>
                <a:avLst/>
                <a:gdLst>
                  <a:gd name="T0" fmla="+- 0 3259 3183"/>
                  <a:gd name="T1" fmla="*/ T0 w 109"/>
                  <a:gd name="T2" fmla="+- 0 5468 5468"/>
                  <a:gd name="T3" fmla="*/ 5468 h 109"/>
                  <a:gd name="T4" fmla="+- 0 3183 3183"/>
                  <a:gd name="T5" fmla="*/ T4 w 109"/>
                  <a:gd name="T6" fmla="+- 0 5545 5468"/>
                  <a:gd name="T7" fmla="*/ 5545 h 109"/>
                  <a:gd name="T8" fmla="+- 0 3215 3183"/>
                  <a:gd name="T9" fmla="*/ T8 w 109"/>
                  <a:gd name="T10" fmla="+- 0 5577 5468"/>
                  <a:gd name="T11" fmla="*/ 5577 h 109"/>
                  <a:gd name="T12" fmla="+- 0 3291 3183"/>
                  <a:gd name="T13" fmla="*/ T12 w 109"/>
                  <a:gd name="T14" fmla="+- 0 5501 5468"/>
                  <a:gd name="T15" fmla="*/ 5501 h 109"/>
                  <a:gd name="T16" fmla="+- 0 3259 3183"/>
                  <a:gd name="T17" fmla="*/ T16 w 109"/>
                  <a:gd name="T18" fmla="+- 0 5468 5468"/>
                  <a:gd name="T19" fmla="*/ 5468 h 109"/>
                </a:gdLst>
                <a:ahLst/>
                <a:cxnLst>
                  <a:cxn ang="0">
                    <a:pos x="T1" y="T3"/>
                  </a:cxn>
                  <a:cxn ang="0">
                    <a:pos x="T5" y="T7"/>
                  </a:cxn>
                  <a:cxn ang="0">
                    <a:pos x="T9" y="T11"/>
                  </a:cxn>
                  <a:cxn ang="0">
                    <a:pos x="T13" y="T15"/>
                  </a:cxn>
                  <a:cxn ang="0">
                    <a:pos x="T17" y="T19"/>
                  </a:cxn>
                </a:cxnLst>
                <a:rect l="0" t="0" r="r" b="b"/>
                <a:pathLst>
                  <a:path w="109" h="109">
                    <a:moveTo>
                      <a:pt x="76" y="0"/>
                    </a:moveTo>
                    <a:lnTo>
                      <a:pt x="0" y="77"/>
                    </a:lnTo>
                    <a:lnTo>
                      <a:pt x="32" y="109"/>
                    </a:lnTo>
                    <a:lnTo>
                      <a:pt x="108" y="33"/>
                    </a:lnTo>
                    <a:lnTo>
                      <a:pt x="76" y="0"/>
                    </a:lnTo>
                    <a:close/>
                  </a:path>
                </a:pathLst>
              </a:custGeom>
              <a:solidFill>
                <a:srgbClr val="23201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tr-TR"/>
              </a:p>
            </p:txBody>
          </p:sp>
        </p:grpSp>
        <p:grpSp>
          <p:nvGrpSpPr>
            <p:cNvPr id="7176" name="Group 11"/>
            <p:cNvGrpSpPr>
              <a:grpSpLocks/>
            </p:cNvGrpSpPr>
            <p:nvPr/>
          </p:nvGrpSpPr>
          <p:grpSpPr bwMode="auto">
            <a:xfrm>
              <a:off x="15" y="15"/>
              <a:ext cx="9336" cy="2"/>
              <a:chOff x="15" y="15"/>
              <a:chExt cx="9336" cy="2"/>
            </a:xfrm>
          </p:grpSpPr>
          <p:sp>
            <p:nvSpPr>
              <p:cNvPr id="7186" name="Freeform 12"/>
              <p:cNvSpPr>
                <a:spLocks/>
              </p:cNvSpPr>
              <p:nvPr/>
            </p:nvSpPr>
            <p:spPr bwMode="auto">
              <a:xfrm>
                <a:off x="15" y="15"/>
                <a:ext cx="9336" cy="2"/>
              </a:xfrm>
              <a:custGeom>
                <a:avLst/>
                <a:gdLst>
                  <a:gd name="T0" fmla="+- 0 15 15"/>
                  <a:gd name="T1" fmla="*/ T0 w 9336"/>
                  <a:gd name="T2" fmla="+- 0 9351 15"/>
                  <a:gd name="T3" fmla="*/ T2 w 9336"/>
                </a:gdLst>
                <a:ahLst/>
                <a:cxnLst>
                  <a:cxn ang="0">
                    <a:pos x="T1" y="0"/>
                  </a:cxn>
                  <a:cxn ang="0">
                    <a:pos x="T3" y="0"/>
                  </a:cxn>
                </a:cxnLst>
                <a:rect l="0" t="0" r="r" b="b"/>
                <a:pathLst>
                  <a:path w="9336">
                    <a:moveTo>
                      <a:pt x="0" y="0"/>
                    </a:moveTo>
                    <a:lnTo>
                      <a:pt x="9336" y="0"/>
                    </a:lnTo>
                  </a:path>
                </a:pathLst>
              </a:custGeom>
              <a:noFill/>
              <a:ln w="195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177" name="Group 9"/>
            <p:cNvGrpSpPr>
              <a:grpSpLocks/>
            </p:cNvGrpSpPr>
            <p:nvPr/>
          </p:nvGrpSpPr>
          <p:grpSpPr bwMode="auto">
            <a:xfrm>
              <a:off x="30" y="30"/>
              <a:ext cx="2" cy="7493"/>
              <a:chOff x="30" y="30"/>
              <a:chExt cx="2" cy="7493"/>
            </a:xfrm>
          </p:grpSpPr>
          <p:sp>
            <p:nvSpPr>
              <p:cNvPr id="7185" name="Freeform 10"/>
              <p:cNvSpPr>
                <a:spLocks/>
              </p:cNvSpPr>
              <p:nvPr/>
            </p:nvSpPr>
            <p:spPr bwMode="auto">
              <a:xfrm>
                <a:off x="30" y="30"/>
                <a:ext cx="2" cy="7493"/>
              </a:xfrm>
              <a:custGeom>
                <a:avLst/>
                <a:gdLst>
                  <a:gd name="T0" fmla="+- 0 30 30"/>
                  <a:gd name="T1" fmla="*/ 30 h 7493"/>
                  <a:gd name="T2" fmla="+- 0 7523 30"/>
                  <a:gd name="T3" fmla="*/ 7523 h 7493"/>
                </a:gdLst>
                <a:ahLst/>
                <a:cxnLst>
                  <a:cxn ang="0">
                    <a:pos x="0" y="T1"/>
                  </a:cxn>
                  <a:cxn ang="0">
                    <a:pos x="0" y="T3"/>
                  </a:cxn>
                </a:cxnLst>
                <a:rect l="0" t="0" r="r" b="b"/>
                <a:pathLst>
                  <a:path h="7493">
                    <a:moveTo>
                      <a:pt x="0" y="0"/>
                    </a:moveTo>
                    <a:lnTo>
                      <a:pt x="0" y="7493"/>
                    </a:lnTo>
                  </a:path>
                </a:pathLst>
              </a:custGeom>
              <a:noFill/>
              <a:ln w="195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178" name="Group 7"/>
            <p:cNvGrpSpPr>
              <a:grpSpLocks/>
            </p:cNvGrpSpPr>
            <p:nvPr/>
          </p:nvGrpSpPr>
          <p:grpSpPr bwMode="auto">
            <a:xfrm>
              <a:off x="9337" y="30"/>
              <a:ext cx="2" cy="7493"/>
              <a:chOff x="9337" y="30"/>
              <a:chExt cx="2" cy="7493"/>
            </a:xfrm>
          </p:grpSpPr>
          <p:sp>
            <p:nvSpPr>
              <p:cNvPr id="7184" name="Freeform 8"/>
              <p:cNvSpPr>
                <a:spLocks/>
              </p:cNvSpPr>
              <p:nvPr/>
            </p:nvSpPr>
            <p:spPr bwMode="auto">
              <a:xfrm>
                <a:off x="9337" y="30"/>
                <a:ext cx="2" cy="7493"/>
              </a:xfrm>
              <a:custGeom>
                <a:avLst/>
                <a:gdLst>
                  <a:gd name="T0" fmla="+- 0 30 30"/>
                  <a:gd name="T1" fmla="*/ 30 h 7493"/>
                  <a:gd name="T2" fmla="+- 0 7523 30"/>
                  <a:gd name="T3" fmla="*/ 7523 h 7493"/>
                </a:gdLst>
                <a:ahLst/>
                <a:cxnLst>
                  <a:cxn ang="0">
                    <a:pos x="0" y="T1"/>
                  </a:cxn>
                  <a:cxn ang="0">
                    <a:pos x="0" y="T3"/>
                  </a:cxn>
                </a:cxnLst>
                <a:rect l="0" t="0" r="r" b="b"/>
                <a:pathLst>
                  <a:path h="7493">
                    <a:moveTo>
                      <a:pt x="0" y="0"/>
                    </a:moveTo>
                    <a:lnTo>
                      <a:pt x="0" y="7493"/>
                    </a:lnTo>
                  </a:path>
                </a:pathLst>
              </a:custGeom>
              <a:noFill/>
              <a:ln w="195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grpSp>
        <p:grpSp>
          <p:nvGrpSpPr>
            <p:cNvPr id="7179" name="Group 2"/>
            <p:cNvGrpSpPr>
              <a:grpSpLocks/>
            </p:cNvGrpSpPr>
            <p:nvPr/>
          </p:nvGrpSpPr>
          <p:grpSpPr bwMode="auto">
            <a:xfrm>
              <a:off x="15" y="7537"/>
              <a:ext cx="9336" cy="2"/>
              <a:chOff x="15" y="7537"/>
              <a:chExt cx="9336" cy="2"/>
            </a:xfrm>
          </p:grpSpPr>
          <p:sp>
            <p:nvSpPr>
              <p:cNvPr id="7180" name="Freeform 6"/>
              <p:cNvSpPr>
                <a:spLocks/>
              </p:cNvSpPr>
              <p:nvPr/>
            </p:nvSpPr>
            <p:spPr bwMode="auto">
              <a:xfrm>
                <a:off x="15" y="7537"/>
                <a:ext cx="9336" cy="2"/>
              </a:xfrm>
              <a:custGeom>
                <a:avLst/>
                <a:gdLst>
                  <a:gd name="T0" fmla="+- 0 15 15"/>
                  <a:gd name="T1" fmla="*/ T0 w 9336"/>
                  <a:gd name="T2" fmla="+- 0 9351 15"/>
                  <a:gd name="T3" fmla="*/ T2 w 9336"/>
                </a:gdLst>
                <a:ahLst/>
                <a:cxnLst>
                  <a:cxn ang="0">
                    <a:pos x="T1" y="0"/>
                  </a:cxn>
                  <a:cxn ang="0">
                    <a:pos x="T3" y="0"/>
                  </a:cxn>
                </a:cxnLst>
                <a:rect l="0" t="0" r="r" b="b"/>
                <a:pathLst>
                  <a:path w="9336">
                    <a:moveTo>
                      <a:pt x="0" y="0"/>
                    </a:moveTo>
                    <a:lnTo>
                      <a:pt x="9336" y="0"/>
                    </a:lnTo>
                  </a:path>
                </a:pathLst>
              </a:custGeom>
              <a:noFill/>
              <a:ln w="19558">
                <a:solidFill>
                  <a:srgbClr val="000000"/>
                </a:solidFill>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tr-TR"/>
              </a:p>
            </p:txBody>
          </p:sp>
          <p:sp>
            <p:nvSpPr>
              <p:cNvPr id="7181" name="Text Box 5"/>
              <p:cNvSpPr txBox="1">
                <a:spLocks noChangeArrowheads="1"/>
              </p:cNvSpPr>
              <p:nvPr/>
            </p:nvSpPr>
            <p:spPr bwMode="auto">
              <a:xfrm>
                <a:off x="577" y="174"/>
                <a:ext cx="575"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tr-TR" sz="900" b="1" i="0" u="none" strike="noStrike" cap="none" normalizeH="0" baseline="0" smtClean="0">
                    <a:ln>
                      <a:noFill/>
                    </a:ln>
                    <a:solidFill>
                      <a:srgbClr val="23201D"/>
                    </a:solidFill>
                    <a:effectLst/>
                    <a:latin typeface="Arial" panose="020B0604020202020204" pitchFamily="34" charset="0"/>
                    <a:ea typeface="Calibri" panose="020F0502020204030204" pitchFamily="34" charset="0"/>
                    <a:cs typeface="Arial" panose="020B0604020202020204" pitchFamily="34" charset="0"/>
                  </a:rPr>
                  <a:t>Kuzey</a:t>
                </a:r>
                <a:endParaRPr kumimoji="0" lang="en-US" altLang="tr-TR" sz="1800" b="0" i="0" u="none" strike="noStrike" cap="none" normalizeH="0" baseline="0" smtClean="0">
                  <a:ln>
                    <a:noFill/>
                  </a:ln>
                  <a:solidFill>
                    <a:schemeClr val="tx1"/>
                  </a:solidFill>
                  <a:effectLst/>
                  <a:latin typeface="Arial" panose="020B0604020202020204" pitchFamily="34" charset="0"/>
                </a:endParaRPr>
              </a:p>
            </p:txBody>
          </p:sp>
          <p:sp>
            <p:nvSpPr>
              <p:cNvPr id="7182" name="Text Box 4"/>
              <p:cNvSpPr txBox="1">
                <a:spLocks noChangeArrowheads="1"/>
              </p:cNvSpPr>
              <p:nvPr/>
            </p:nvSpPr>
            <p:spPr bwMode="auto">
              <a:xfrm>
                <a:off x="7918" y="174"/>
                <a:ext cx="608"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tr-TR" sz="900" b="1" i="0" u="none" strike="noStrike" cap="none" normalizeH="0" baseline="0" smtClean="0">
                    <a:ln>
                      <a:noFill/>
                    </a:ln>
                    <a:solidFill>
                      <a:srgbClr val="23201D"/>
                    </a:solidFill>
                    <a:effectLst/>
                    <a:latin typeface="Arial" panose="020B0604020202020204" pitchFamily="34" charset="0"/>
                    <a:ea typeface="Calibri" panose="020F0502020204030204" pitchFamily="34" charset="0"/>
                    <a:cs typeface="Arial" panose="020B0604020202020204" pitchFamily="34" charset="0"/>
                  </a:rPr>
                  <a:t>G</a:t>
                </a:r>
                <a:r>
                  <a:rPr kumimoji="0" lang="en-US" altLang="tr-TR" sz="900" b="1" i="0" u="none" strike="noStrike" cap="none" normalizeH="0" baseline="0" smtClean="0">
                    <a:ln>
                      <a:noFill/>
                    </a:ln>
                    <a:solidFill>
                      <a:srgbClr val="23201D"/>
                    </a:solidFill>
                    <a:effectLst/>
                    <a:latin typeface="Calibri" panose="020F0502020204030204" pitchFamily="34" charset="0"/>
                    <a:ea typeface="Calibri" panose="020F0502020204030204" pitchFamily="34" charset="0"/>
                    <a:cs typeface="Arial" panose="020B0604020202020204" pitchFamily="34" charset="0"/>
                  </a:rPr>
                  <a:t>ü</a:t>
                </a:r>
                <a:r>
                  <a:rPr kumimoji="0" lang="en-US" altLang="tr-TR" sz="900" b="1" i="0" u="none" strike="noStrike" cap="none" normalizeH="0" baseline="0" smtClean="0">
                    <a:ln>
                      <a:noFill/>
                    </a:ln>
                    <a:solidFill>
                      <a:srgbClr val="23201D"/>
                    </a:solidFill>
                    <a:effectLst/>
                    <a:latin typeface="Arial" panose="020B0604020202020204" pitchFamily="34" charset="0"/>
                    <a:ea typeface="Calibri" panose="020F0502020204030204" pitchFamily="34" charset="0"/>
                    <a:cs typeface="Arial" panose="020B0604020202020204" pitchFamily="34" charset="0"/>
                  </a:rPr>
                  <a:t>ney</a:t>
                </a:r>
                <a:endParaRPr kumimoji="0" lang="en-US" altLang="tr-TR" sz="1800" b="0" i="0" u="none" strike="noStrike" cap="none" normalizeH="0" baseline="0" smtClean="0">
                  <a:ln>
                    <a:noFill/>
                  </a:ln>
                  <a:solidFill>
                    <a:schemeClr val="tx1"/>
                  </a:solidFill>
                  <a:effectLst/>
                  <a:latin typeface="Arial" panose="020B0604020202020204" pitchFamily="34" charset="0"/>
                </a:endParaRPr>
              </a:p>
            </p:txBody>
          </p:sp>
          <p:sp>
            <p:nvSpPr>
              <p:cNvPr id="7183" name="Text Box 3"/>
              <p:cNvSpPr txBox="1">
                <a:spLocks noChangeArrowheads="1"/>
              </p:cNvSpPr>
              <p:nvPr/>
            </p:nvSpPr>
            <p:spPr bwMode="auto">
              <a:xfrm>
                <a:off x="4561" y="394"/>
                <a:ext cx="1009"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tr-TR" sz="1300" b="1" i="0" u="none" strike="noStrike" cap="none" normalizeH="0" baseline="0" smtClean="0">
                    <a:ln>
                      <a:noFill/>
                    </a:ln>
                    <a:solidFill>
                      <a:srgbClr val="23201D"/>
                    </a:solidFill>
                    <a:effectLst/>
                    <a:latin typeface="Arial" panose="020B0604020202020204" pitchFamily="34" charset="0"/>
                    <a:ea typeface="Calibri" panose="020F0502020204030204" pitchFamily="34" charset="0"/>
                    <a:cs typeface="Arial" panose="020B0604020202020204" pitchFamily="34" charset="0"/>
                  </a:rPr>
                  <a:t>C Profili</a:t>
                </a:r>
                <a:endParaRPr kumimoji="0" lang="en-US" altLang="tr-TR" sz="1800" b="0" i="0" u="none" strike="noStrike" cap="none" normalizeH="0" baseline="0" smtClean="0">
                  <a:ln>
                    <a:noFill/>
                  </a:ln>
                  <a:solidFill>
                    <a:schemeClr val="tx1"/>
                  </a:solidFill>
                  <a:effectLst/>
                  <a:latin typeface="Arial" panose="020B0604020202020204" pitchFamily="34" charset="0"/>
                </a:endParaRPr>
              </a:p>
            </p:txBody>
          </p:sp>
        </p:grpSp>
      </p:grpSp>
      <p:sp>
        <p:nvSpPr>
          <p:cNvPr id="752" name="Dikdörtgen 751"/>
          <p:cNvSpPr/>
          <p:nvPr/>
        </p:nvSpPr>
        <p:spPr>
          <a:xfrm>
            <a:off x="1085854" y="6042987"/>
            <a:ext cx="7158554" cy="369332"/>
          </a:xfrm>
          <a:prstGeom prst="rect">
            <a:avLst/>
          </a:prstGeom>
        </p:spPr>
        <p:txBody>
          <a:bodyPr wrap="square">
            <a:spAutoFit/>
          </a:bodyPr>
          <a:lstStyle/>
          <a:p>
            <a:r>
              <a:rPr lang="en-US" b="1" dirty="0"/>
              <a:t>Figure</a:t>
            </a:r>
            <a:r>
              <a:rPr lang="tr-TR" b="1" dirty="0"/>
              <a:t> </a:t>
            </a:r>
            <a:r>
              <a:rPr lang="tr-TR" b="1" dirty="0" smtClean="0"/>
              <a:t>10</a:t>
            </a:r>
            <a:r>
              <a:rPr lang="en-US" b="1" dirty="0" smtClean="0"/>
              <a:t>.</a:t>
            </a:r>
            <a:r>
              <a:rPr lang="tr-TR" b="1" dirty="0" smtClean="0"/>
              <a:t> </a:t>
            </a:r>
            <a:r>
              <a:rPr lang="tr-TR" b="1" dirty="0" err="1"/>
              <a:t>Interpreted</a:t>
            </a:r>
            <a:r>
              <a:rPr lang="en-US" b="1" dirty="0"/>
              <a:t> MT Resistivity Cross-Section of </a:t>
            </a:r>
            <a:r>
              <a:rPr lang="en-US" b="1" dirty="0" smtClean="0"/>
              <a:t>Profile</a:t>
            </a:r>
            <a:r>
              <a:rPr lang="tr-TR" b="1" dirty="0" smtClean="0"/>
              <a:t> C</a:t>
            </a:r>
            <a:endParaRPr lang="tr-TR" dirty="0"/>
          </a:p>
        </p:txBody>
      </p:sp>
    </p:spTree>
    <p:extLst>
      <p:ext uri="{BB962C8B-B14F-4D97-AF65-F5344CB8AC3E}">
        <p14:creationId xmlns:p14="http://schemas.microsoft.com/office/powerpoint/2010/main" val="34884125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ikdörtgen 6"/>
          <p:cNvSpPr/>
          <p:nvPr/>
        </p:nvSpPr>
        <p:spPr>
          <a:xfrm>
            <a:off x="2286000" y="1859340"/>
            <a:ext cx="4572000" cy="3416320"/>
          </a:xfrm>
          <a:prstGeom prst="rect">
            <a:avLst/>
          </a:prstGeom>
        </p:spPr>
        <p:txBody>
          <a:bodyPr>
            <a:spAutoFit/>
          </a:bodyPr>
          <a:lstStyle/>
          <a:p>
            <a:r>
              <a:rPr lang="tr-TR" dirty="0" smtClean="0"/>
              <a:t>SONUÇ VE ÖNERİLER</a:t>
            </a:r>
          </a:p>
          <a:p>
            <a:r>
              <a:rPr lang="tr-TR" dirty="0" smtClean="0"/>
              <a:t>Jeotermal amaçlı yapılan </a:t>
            </a:r>
            <a:r>
              <a:rPr lang="tr-TR" dirty="0" err="1" smtClean="0"/>
              <a:t>MT</a:t>
            </a:r>
            <a:r>
              <a:rPr lang="tr-TR" dirty="0" smtClean="0"/>
              <a:t> anketi sonuçlarına göre, anket alanında birçok yanal fay olduğu ve bu fayların atma ve yönlerinin birbirinden çok farklı olduğu tespit edilmiştir. </a:t>
            </a:r>
            <a:r>
              <a:rPr lang="tr-TR" dirty="0" err="1" smtClean="0"/>
              <a:t>MT</a:t>
            </a:r>
            <a:r>
              <a:rPr lang="tr-TR" dirty="0" smtClean="0"/>
              <a:t> ölçümleri birbirinden uzak üç profil boyunca alındığından, bu hataların sürekliliği gözlenemedi. Her ne kadar direnç değerleri genellikle bölümlerde yüzeyden aşağıya doğru artsa da, bazı müdahaleci yapılar düşük direnç değerlerine sahip olmalarıyla dikkat çekmektedir.</a:t>
            </a:r>
            <a:endParaRPr lang="tr-TR" dirty="0"/>
          </a:p>
        </p:txBody>
      </p:sp>
    </p:spTree>
    <p:extLst>
      <p:ext uri="{BB962C8B-B14F-4D97-AF65-F5344CB8AC3E}">
        <p14:creationId xmlns:p14="http://schemas.microsoft.com/office/powerpoint/2010/main" val="20042320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475656" y="632877"/>
            <a:ext cx="7200800" cy="4524315"/>
          </a:xfrm>
          <a:prstGeom prst="rect">
            <a:avLst/>
          </a:prstGeom>
        </p:spPr>
        <p:txBody>
          <a:bodyPr wrap="square">
            <a:spAutoFit/>
          </a:bodyPr>
          <a:lstStyle/>
          <a:p>
            <a:r>
              <a:rPr lang="tr-TR" sz="2400" dirty="0" smtClean="0"/>
              <a:t>Çalışmanın Amacı</a:t>
            </a:r>
          </a:p>
          <a:p>
            <a:r>
              <a:rPr lang="tr-TR" sz="2400" dirty="0" smtClean="0"/>
              <a:t>Bu çalışmanın temel amacı, elektrik üretmek için kullanılması düşünülen jeotermal akışkan potansiyelini araştırmak için veri elde etmektir.</a:t>
            </a:r>
            <a:br>
              <a:rPr lang="tr-TR" sz="2400" dirty="0" smtClean="0"/>
            </a:br>
            <a:r>
              <a:rPr lang="tr-TR" sz="2400" dirty="0" smtClean="0"/>
              <a:t>Araştırmanın amacı:</a:t>
            </a:r>
            <a:br>
              <a:rPr lang="tr-TR" sz="2400" dirty="0" smtClean="0"/>
            </a:br>
            <a:r>
              <a:rPr lang="tr-TR" sz="2400" dirty="0" smtClean="0"/>
              <a:t>• Sedimanter birimlerin toplam kalınlığını bulmak ve ana kaya topografyasını belirlemek,</a:t>
            </a:r>
            <a:br>
              <a:rPr lang="tr-TR" sz="2400" dirty="0" smtClean="0"/>
            </a:br>
            <a:r>
              <a:rPr lang="tr-TR" sz="2400" dirty="0" smtClean="0"/>
              <a:t>• Yeraltı yapısını ve </a:t>
            </a:r>
            <a:r>
              <a:rPr lang="tr-TR" sz="2400" dirty="0" err="1" smtClean="0"/>
              <a:t>tektonizmi</a:t>
            </a:r>
            <a:r>
              <a:rPr lang="tr-TR" sz="2400" dirty="0" smtClean="0"/>
              <a:t> aydınlatmak,</a:t>
            </a:r>
            <a:br>
              <a:rPr lang="tr-TR" sz="2400" dirty="0" smtClean="0"/>
            </a:br>
            <a:r>
              <a:rPr lang="tr-TR" sz="2400" dirty="0" smtClean="0"/>
              <a:t>• Jeotermal enerji bakımından aktivite gösterebilecek jeolojik bölgeleri belirlemek,</a:t>
            </a:r>
            <a:br>
              <a:rPr lang="tr-TR" sz="2400" dirty="0" smtClean="0"/>
            </a:br>
            <a:r>
              <a:rPr lang="tr-TR" sz="2400" dirty="0" smtClean="0"/>
              <a:t>• Hem </a:t>
            </a:r>
            <a:r>
              <a:rPr lang="tr-TR" sz="2400" dirty="0" err="1" smtClean="0"/>
              <a:t>jeoelektrik</a:t>
            </a:r>
            <a:r>
              <a:rPr lang="tr-TR" sz="2400" dirty="0" smtClean="0"/>
              <a:t> bodrum katının hem de üstündeki tortul birimlerin yanal süreksizliğini belirlemek.</a:t>
            </a:r>
            <a:endParaRPr lang="tr-TR" sz="2400" dirty="0"/>
          </a:p>
        </p:txBody>
      </p:sp>
    </p:spTree>
    <p:extLst>
      <p:ext uri="{BB962C8B-B14F-4D97-AF65-F5344CB8AC3E}">
        <p14:creationId xmlns:p14="http://schemas.microsoft.com/office/powerpoint/2010/main" val="36253106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2286000" y="2136339"/>
            <a:ext cx="4572000" cy="2585323"/>
          </a:xfrm>
          <a:prstGeom prst="rect">
            <a:avLst/>
          </a:prstGeom>
        </p:spPr>
        <p:txBody>
          <a:bodyPr>
            <a:spAutoFit/>
          </a:bodyPr>
          <a:lstStyle/>
          <a:p>
            <a:r>
              <a:rPr lang="tr-TR" dirty="0" smtClean="0"/>
              <a:t>Çok yüksek direnç seviyeleri çok büyük bloklar şeklindedir ve birbirlerinden ayrılırlar. Olası volkanik erik olarak kabul edilen derinliklerde çok yüksek direnç blokları arasında görülen düşük direnç bölgeleri. Bu sonuçlara göre, alanın daha iyi analiz edilmesi ve yanal süreksizliklerin izlenmesi için daha yoğun ızgaralarla </a:t>
            </a:r>
            <a:r>
              <a:rPr lang="tr-TR" dirty="0" err="1" smtClean="0"/>
              <a:t>MT</a:t>
            </a:r>
            <a:r>
              <a:rPr lang="tr-TR" dirty="0" smtClean="0"/>
              <a:t> ölçümleri almak için araştırma alanının faydalı olacağı değerlendirilmiştir.</a:t>
            </a:r>
            <a:endParaRPr lang="tr-TR" dirty="0"/>
          </a:p>
        </p:txBody>
      </p:sp>
    </p:spTree>
    <p:extLst>
      <p:ext uri="{BB962C8B-B14F-4D97-AF65-F5344CB8AC3E}">
        <p14:creationId xmlns:p14="http://schemas.microsoft.com/office/powerpoint/2010/main" val="5566445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1619672" y="1124744"/>
            <a:ext cx="4572000" cy="1200329"/>
          </a:xfrm>
          <a:prstGeom prst="rect">
            <a:avLst/>
          </a:prstGeom>
        </p:spPr>
        <p:txBody>
          <a:bodyPr>
            <a:spAutoFit/>
          </a:bodyPr>
          <a:lstStyle/>
          <a:p>
            <a:r>
              <a:rPr lang="tr-TR" b="1" dirty="0" err="1"/>
              <a:t>OYGÜR</a:t>
            </a:r>
            <a:r>
              <a:rPr lang="tr-TR" b="1" dirty="0"/>
              <a:t>, V.,  ERLER, A</a:t>
            </a:r>
            <a:r>
              <a:rPr lang="tr-TR" dirty="0"/>
              <a:t>. Simav grabeninin </a:t>
            </a:r>
            <a:r>
              <a:rPr lang="tr-TR" dirty="0" err="1"/>
              <a:t>metalojenisi</a:t>
            </a:r>
            <a:r>
              <a:rPr lang="tr-TR" dirty="0"/>
              <a:t> (</a:t>
            </a:r>
            <a:r>
              <a:rPr lang="tr-TR" dirty="0" err="1"/>
              <a:t>tç</a:t>
            </a:r>
            <a:r>
              <a:rPr lang="tr-TR" dirty="0"/>
              <a:t>-Batı Anadolu, Türkiye) MTA </a:t>
            </a:r>
          </a:p>
          <a:p>
            <a:r>
              <a:rPr lang="tr-TR" dirty="0"/>
              <a:t>	Genel Müdürlüğü, Maden Etüt ve Arama Dairesi, Ankara 06520</a:t>
            </a:r>
          </a:p>
        </p:txBody>
      </p:sp>
    </p:spTree>
    <p:extLst>
      <p:ext uri="{BB962C8B-B14F-4D97-AF65-F5344CB8AC3E}">
        <p14:creationId xmlns:p14="http://schemas.microsoft.com/office/powerpoint/2010/main" val="1586500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4355976" y="332656"/>
            <a:ext cx="1064715" cy="584775"/>
          </a:xfrm>
          <a:prstGeom prst="rect">
            <a:avLst/>
          </a:prstGeom>
        </p:spPr>
        <p:txBody>
          <a:bodyPr wrap="none">
            <a:spAutoFit/>
          </a:bodyPr>
          <a:lstStyle/>
          <a:p>
            <a:r>
              <a:rPr lang="tr-TR" sz="3200" dirty="0" smtClean="0"/>
              <a:t>GİRİŞ</a:t>
            </a:r>
            <a:endParaRPr lang="tr-TR" sz="3200" dirty="0"/>
          </a:p>
        </p:txBody>
      </p:sp>
      <p:sp>
        <p:nvSpPr>
          <p:cNvPr id="3" name="Dikdörtgen 2"/>
          <p:cNvSpPr/>
          <p:nvPr/>
        </p:nvSpPr>
        <p:spPr>
          <a:xfrm>
            <a:off x="683568" y="1305342"/>
            <a:ext cx="7848872" cy="4154984"/>
          </a:xfrm>
          <a:prstGeom prst="rect">
            <a:avLst/>
          </a:prstGeom>
        </p:spPr>
        <p:txBody>
          <a:bodyPr wrap="square">
            <a:spAutoFit/>
          </a:bodyPr>
          <a:lstStyle/>
          <a:p>
            <a:r>
              <a:rPr lang="tr-TR" sz="2400" dirty="0" smtClean="0"/>
              <a:t>Çalışma alanı Balıkesir İli Sındırgı İlçesi sınırları içerisinde olup </a:t>
            </a:r>
            <a:r>
              <a:rPr lang="tr-TR" sz="2400" dirty="0" err="1" smtClean="0"/>
              <a:t>Düvertepe</a:t>
            </a:r>
            <a:r>
              <a:rPr lang="tr-TR" sz="2400" dirty="0" smtClean="0"/>
              <a:t> Köyü civarındadır. Saha, </a:t>
            </a:r>
            <a:r>
              <a:rPr lang="tr-TR" sz="2400" dirty="0" err="1" smtClean="0"/>
              <a:t>Hisaralan</a:t>
            </a:r>
            <a:r>
              <a:rPr lang="tr-TR" sz="2400" dirty="0" smtClean="0"/>
              <a:t> </a:t>
            </a:r>
            <a:r>
              <a:rPr lang="tr-TR" sz="2400" dirty="0" err="1" smtClean="0"/>
              <a:t>Kaplıcaları'nın</a:t>
            </a:r>
            <a:r>
              <a:rPr lang="tr-TR" sz="2400" dirty="0" smtClean="0"/>
              <a:t> 4-5 km doğusundadır. Çalışma alanında </a:t>
            </a:r>
            <a:r>
              <a:rPr lang="tr-TR" sz="2400" dirty="0" err="1" smtClean="0"/>
              <a:t>Düvertepe</a:t>
            </a:r>
            <a:r>
              <a:rPr lang="tr-TR" sz="2400" dirty="0" smtClean="0"/>
              <a:t> dışında Çamalan, Düğüncüler, </a:t>
            </a:r>
            <a:r>
              <a:rPr lang="tr-TR" sz="2400" dirty="0" err="1" smtClean="0"/>
              <a:t>Ahmetlikörükğü</a:t>
            </a:r>
            <a:r>
              <a:rPr lang="tr-TR" sz="2400" dirty="0" smtClean="0"/>
              <a:t>, Kemikçiler, </a:t>
            </a:r>
            <a:r>
              <a:rPr lang="tr-TR" sz="2400" dirty="0" err="1" smtClean="0"/>
              <a:t>Alayaka</a:t>
            </a:r>
            <a:r>
              <a:rPr lang="tr-TR" sz="2400" dirty="0" smtClean="0"/>
              <a:t>, Şerifler, </a:t>
            </a:r>
            <a:r>
              <a:rPr lang="tr-TR" sz="2400" dirty="0" err="1" smtClean="0"/>
              <a:t>Baykuşçakıllı</a:t>
            </a:r>
            <a:r>
              <a:rPr lang="tr-TR" sz="2400" dirty="0" smtClean="0"/>
              <a:t>, </a:t>
            </a:r>
            <a:r>
              <a:rPr lang="tr-TR" sz="2400" dirty="0" err="1" smtClean="0"/>
              <a:t>Karacaköy</a:t>
            </a:r>
            <a:r>
              <a:rPr lang="tr-TR" sz="2400" dirty="0" smtClean="0"/>
              <a:t>, Mumcu, Şapçı ve Çıkrıkçı köyleri bulunmaktadır. Bu bölge, Sındırgı'dan Simav'a kadar otoyoldan yaklaşık 30 km uzaklıktadır. Sındırgı-Simav yolu ve Simav Deresi tarlanın ortasından geçmektedir. Çalışma alanı çoğunlukla Simav Deresi'nin kuzeyindeki ve güneyinde bulunan yüksek eğimli yamaçlardan oluşmaktadır. Çalışma alanının kotu 400-1100 metre arasındadır (Şekil 1).</a:t>
            </a:r>
            <a:endParaRPr lang="tr-TR" sz="2400" dirty="0"/>
          </a:p>
        </p:txBody>
      </p:sp>
    </p:spTree>
    <p:extLst>
      <p:ext uri="{BB962C8B-B14F-4D97-AF65-F5344CB8AC3E}">
        <p14:creationId xmlns:p14="http://schemas.microsoft.com/office/powerpoint/2010/main" val="40776245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ustomShape 2"/>
          <p:cNvSpPr/>
          <p:nvPr/>
        </p:nvSpPr>
        <p:spPr>
          <a:xfrm>
            <a:off x="0" y="6516000"/>
            <a:ext cx="9142920" cy="363960"/>
          </a:xfrm>
          <a:prstGeom prst="rect">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rgbClr r="0" g="0" b="0"/>
          </a:lnRef>
          <a:fillRef idx="0">
            <a:scrgbClr r="0" g="0" b="0"/>
          </a:fillRef>
          <a:effectRef idx="0">
            <a:scrgbClr r="0" g="0" b="0"/>
          </a:effectRef>
          <a:fontRef idx="minor"/>
        </p:style>
        <p:txBody>
          <a:bodyPr lIns="90000" tIns="45000" rIns="90000" bIns="45000"/>
          <a:lstStyle/>
          <a:p>
            <a:pPr algn="ctr">
              <a:lnSpc>
                <a:spcPct val="100000"/>
              </a:lnSpc>
            </a:pPr>
            <a:endParaRPr lang="tr-TR" sz="1800" b="0" strike="noStrike" spc="-1" dirty="0">
              <a:solidFill>
                <a:srgbClr val="000000"/>
              </a:solidFill>
              <a:uFill>
                <a:solidFill>
                  <a:srgbClr val="FFFFFF"/>
                </a:solidFill>
              </a:uFill>
              <a:latin typeface="Arial"/>
            </a:endParaRPr>
          </a:p>
        </p:txBody>
      </p:sp>
      <p:sp>
        <p:nvSpPr>
          <p:cNvPr id="2" name="Metin kutusu 1"/>
          <p:cNvSpPr txBox="1"/>
          <p:nvPr/>
        </p:nvSpPr>
        <p:spPr>
          <a:xfrm>
            <a:off x="1979712" y="6003106"/>
            <a:ext cx="5832648" cy="677108"/>
          </a:xfrm>
          <a:prstGeom prst="rect">
            <a:avLst/>
          </a:prstGeom>
          <a:noFill/>
        </p:spPr>
        <p:txBody>
          <a:bodyPr wrap="square" rtlCol="0">
            <a:spAutoFit/>
          </a:bodyPr>
          <a:lstStyle/>
          <a:p>
            <a:r>
              <a:rPr lang="en-US" sz="2000" dirty="0"/>
              <a:t>Figure 1. </a:t>
            </a:r>
            <a:r>
              <a:rPr lang="tr-TR" sz="2000" dirty="0" err="1" smtClean="0"/>
              <a:t>Topographic</a:t>
            </a:r>
            <a:r>
              <a:rPr lang="tr-TR" sz="2000" dirty="0" smtClean="0"/>
              <a:t> </a:t>
            </a:r>
            <a:r>
              <a:rPr lang="en-US" sz="2000" dirty="0" smtClean="0"/>
              <a:t>map </a:t>
            </a:r>
            <a:r>
              <a:rPr lang="en-US" sz="2000" dirty="0"/>
              <a:t>of  the study area</a:t>
            </a:r>
            <a:endParaRPr lang="tr-TR" sz="2000" dirty="0"/>
          </a:p>
          <a:p>
            <a:endParaRPr lang="tr-TR" dirty="0"/>
          </a:p>
        </p:txBody>
      </p:sp>
      <p:pic>
        <p:nvPicPr>
          <p:cNvPr id="3" name="Resim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3528" y="737341"/>
            <a:ext cx="8676456" cy="5066019"/>
          </a:xfrm>
          <a:prstGeom prst="rect">
            <a:avLst/>
          </a:prstGeom>
          <a:ln w="50800">
            <a:solidFill>
              <a:schemeClr val="tx1"/>
            </a:solidFill>
          </a:ln>
        </p:spPr>
      </p:pic>
      <p:sp>
        <p:nvSpPr>
          <p:cNvPr id="4" name="Dikdörtgen 3"/>
          <p:cNvSpPr/>
          <p:nvPr/>
        </p:nvSpPr>
        <p:spPr>
          <a:xfrm>
            <a:off x="3995936" y="3140968"/>
            <a:ext cx="914400" cy="50405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06487400"/>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683568" y="620688"/>
            <a:ext cx="8136904" cy="4893647"/>
          </a:xfrm>
          <a:prstGeom prst="rect">
            <a:avLst/>
          </a:prstGeom>
        </p:spPr>
        <p:txBody>
          <a:bodyPr wrap="square">
            <a:spAutoFit/>
          </a:bodyPr>
          <a:lstStyle/>
          <a:p>
            <a:pPr algn="ctr"/>
            <a:r>
              <a:rPr lang="tr-TR" sz="3200" b="1" dirty="0" smtClean="0"/>
              <a:t>JEOLOJİ VE TEKTONİK</a:t>
            </a:r>
          </a:p>
          <a:p>
            <a:r>
              <a:rPr lang="tr-TR" sz="2800" dirty="0" smtClean="0"/>
              <a:t>Kütahya-Balıkesir-Manisa illeri arasında bulunan çalışma alanında, çoğunlukla Paleozoyik yaşlı metamorfik kayaçlar ve üzerlerine uyumsuz olan Üst Kretase yaşlı kompleks serisi (</a:t>
            </a:r>
            <a:r>
              <a:rPr lang="tr-TR" sz="2800" dirty="0" err="1" smtClean="0"/>
              <a:t>melanj</a:t>
            </a:r>
            <a:r>
              <a:rPr lang="tr-TR" sz="2800" dirty="0" smtClean="0"/>
              <a:t>) yapılmıştır. Üst Miyosen volkanikleri karmaşık dizinin üzerine uyumsuz olarak gelir. Tüm bu birimler, özellikle nehir yataklarında, alüvyonlarla uyumsuz bir şekilde örtülmüştür (Şekil 2). Formasyonlar </a:t>
            </a:r>
            <a:r>
              <a:rPr lang="tr-TR" sz="2800" dirty="0" err="1" smtClean="0"/>
              <a:t>litostratigrafik</a:t>
            </a:r>
            <a:r>
              <a:rPr lang="tr-TR" sz="2800" dirty="0" smtClean="0"/>
              <a:t> olarak tanımlanır ve jeolojik yaşları tamamen literatür verilerine dayanır (</a:t>
            </a:r>
            <a:r>
              <a:rPr lang="tr-TR" sz="2800" dirty="0" err="1" smtClean="0"/>
              <a:t>Oygür</a:t>
            </a:r>
            <a:r>
              <a:rPr lang="tr-TR" sz="2800" dirty="0" smtClean="0"/>
              <a:t>, 1997, Odabaşı, 2013).</a:t>
            </a:r>
            <a:endParaRPr lang="tr-TR" sz="2800" dirty="0"/>
          </a:p>
        </p:txBody>
      </p:sp>
    </p:spTree>
    <p:extLst>
      <p:ext uri="{BB962C8B-B14F-4D97-AF65-F5344CB8AC3E}">
        <p14:creationId xmlns:p14="http://schemas.microsoft.com/office/powerpoint/2010/main" val="41488938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552694" y="548680"/>
            <a:ext cx="8208912" cy="5755422"/>
          </a:xfrm>
          <a:prstGeom prst="rect">
            <a:avLst/>
          </a:prstGeom>
        </p:spPr>
        <p:txBody>
          <a:bodyPr wrap="square">
            <a:spAutoFit/>
          </a:bodyPr>
          <a:lstStyle/>
          <a:p>
            <a:pPr algn="ctr"/>
            <a:r>
              <a:rPr lang="tr-TR" sz="3200" b="1" dirty="0" smtClean="0"/>
              <a:t>JEOLOJİ VE TEKTONİK</a:t>
            </a:r>
          </a:p>
          <a:p>
            <a:r>
              <a:rPr lang="tr-TR" sz="2800" dirty="0" err="1" smtClean="0"/>
              <a:t>Ofiyolitik</a:t>
            </a:r>
            <a:r>
              <a:rPr lang="tr-TR" sz="2800" dirty="0" smtClean="0"/>
              <a:t> </a:t>
            </a:r>
            <a:r>
              <a:rPr lang="tr-TR" sz="2800" dirty="0" err="1" smtClean="0"/>
              <a:t>melanj</a:t>
            </a:r>
            <a:r>
              <a:rPr lang="tr-TR" sz="2800" dirty="0" smtClean="0"/>
              <a:t>, çalışma alanındaki metamorfik kayaçları tektonik temasla örter. Volkanik kayaçlar, </a:t>
            </a:r>
            <a:r>
              <a:rPr lang="tr-TR" sz="2800" dirty="0" err="1" smtClean="0"/>
              <a:t>ofiyolitik</a:t>
            </a:r>
            <a:r>
              <a:rPr lang="tr-TR" sz="2800" dirty="0" smtClean="0"/>
              <a:t> </a:t>
            </a:r>
            <a:r>
              <a:rPr lang="tr-TR" sz="2800" dirty="0" err="1" smtClean="0"/>
              <a:t>melanjın</a:t>
            </a:r>
            <a:r>
              <a:rPr lang="tr-TR" sz="2800" dirty="0" smtClean="0"/>
              <a:t> üzerine </a:t>
            </a:r>
            <a:r>
              <a:rPr lang="tr-TR" sz="2800" dirty="0" err="1" smtClean="0"/>
              <a:t>açısal</a:t>
            </a:r>
            <a:r>
              <a:rPr lang="tr-TR" sz="2800" dirty="0" smtClean="0"/>
              <a:t> uyumsuzlukla gelir. </a:t>
            </a:r>
            <a:r>
              <a:rPr lang="tr-TR" sz="2800" dirty="0" err="1" smtClean="0"/>
              <a:t>Kuaterner</a:t>
            </a:r>
            <a:r>
              <a:rPr lang="tr-TR" sz="2800" dirty="0" smtClean="0"/>
              <a:t> alüvyonları, </a:t>
            </a:r>
            <a:r>
              <a:rPr lang="tr-TR" sz="2800" dirty="0" err="1" smtClean="0"/>
              <a:t>açısal</a:t>
            </a:r>
            <a:r>
              <a:rPr lang="tr-TR" sz="2800" dirty="0" smtClean="0"/>
              <a:t> uyumsuzlukla volkanik kayaların üzerinde bulunur.</a:t>
            </a:r>
            <a:br>
              <a:rPr lang="tr-TR" sz="2800" dirty="0" smtClean="0"/>
            </a:br>
            <a:r>
              <a:rPr lang="tr-TR" sz="2800" dirty="0" smtClean="0"/>
              <a:t>Simav graben adı verilen yaklaşık E - W eğilim fay </a:t>
            </a:r>
            <a:r>
              <a:rPr lang="tr-TR" sz="2800" dirty="0" err="1" smtClean="0"/>
              <a:t>zonu</a:t>
            </a:r>
            <a:r>
              <a:rPr lang="tr-TR" sz="2800" dirty="0" smtClean="0"/>
              <a:t> Sındırgı'dan izlenmeye başlar. Doğudaki Simav Çayı vadisini izler ve Şaphane'nin güneyindeki Simav'dan, Abide kaplıcalarından (Gediz) geçer ve Gediz fayına bağlanır. Yaklaşık 150 km uzunluğa sahip bu fay </a:t>
            </a:r>
            <a:r>
              <a:rPr lang="tr-TR" sz="2800" dirty="0" err="1" smtClean="0"/>
              <a:t>zonu</a:t>
            </a:r>
            <a:r>
              <a:rPr lang="tr-TR" sz="2800" dirty="0" smtClean="0"/>
              <a:t> Simav Ovası'nda morfolojik olarak graben görünümü kazanmaktadır.</a:t>
            </a:r>
            <a:endParaRPr lang="tr-TR" sz="2800" dirty="0"/>
          </a:p>
        </p:txBody>
      </p:sp>
    </p:spTree>
    <p:extLst>
      <p:ext uri="{BB962C8B-B14F-4D97-AF65-F5344CB8AC3E}">
        <p14:creationId xmlns:p14="http://schemas.microsoft.com/office/powerpoint/2010/main" val="1033793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png"/>
          <p:cNvPicPr/>
          <p:nvPr/>
        </p:nvPicPr>
        <p:blipFill>
          <a:blip r:embed="rId2" cstate="print"/>
          <a:stretch>
            <a:fillRect/>
          </a:stretch>
        </p:blipFill>
        <p:spPr>
          <a:xfrm>
            <a:off x="743902" y="985837"/>
            <a:ext cx="7656195" cy="4886325"/>
          </a:xfrm>
          <a:prstGeom prst="rect">
            <a:avLst/>
          </a:prstGeom>
        </p:spPr>
      </p:pic>
      <p:sp>
        <p:nvSpPr>
          <p:cNvPr id="3" name="Dikdörtgen 2"/>
          <p:cNvSpPr/>
          <p:nvPr/>
        </p:nvSpPr>
        <p:spPr>
          <a:xfrm>
            <a:off x="611560" y="5902288"/>
            <a:ext cx="7488832" cy="461665"/>
          </a:xfrm>
          <a:prstGeom prst="rect">
            <a:avLst/>
          </a:prstGeom>
        </p:spPr>
        <p:txBody>
          <a:bodyPr wrap="square">
            <a:spAutoFit/>
          </a:bodyPr>
          <a:lstStyle/>
          <a:p>
            <a:r>
              <a:rPr lang="tr-TR" sz="2400" b="1" dirty="0" smtClean="0"/>
              <a:t>Şekil 2. Çalışma Alanının Jeolojik Haritası (Odabaşı, 2013)</a:t>
            </a:r>
            <a:endParaRPr lang="tr-TR" sz="2400" b="1" dirty="0"/>
          </a:p>
        </p:txBody>
      </p:sp>
    </p:spTree>
    <p:extLst>
      <p:ext uri="{BB962C8B-B14F-4D97-AF65-F5344CB8AC3E}">
        <p14:creationId xmlns:p14="http://schemas.microsoft.com/office/powerpoint/2010/main" val="7990737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kdörtgen 1"/>
          <p:cNvSpPr/>
          <p:nvPr/>
        </p:nvSpPr>
        <p:spPr>
          <a:xfrm>
            <a:off x="755576" y="116632"/>
            <a:ext cx="7992888" cy="4893647"/>
          </a:xfrm>
          <a:prstGeom prst="rect">
            <a:avLst/>
          </a:prstGeom>
        </p:spPr>
        <p:txBody>
          <a:bodyPr wrap="square">
            <a:spAutoFit/>
          </a:bodyPr>
          <a:lstStyle/>
          <a:p>
            <a:pPr algn="ctr"/>
            <a:r>
              <a:rPr lang="tr-TR" sz="3200" b="1" dirty="0" err="1" smtClean="0"/>
              <a:t>MAGNETOTELLURİK</a:t>
            </a:r>
            <a:r>
              <a:rPr lang="tr-TR" sz="3200" b="1" dirty="0" smtClean="0"/>
              <a:t> ÖLÇÜLER</a:t>
            </a:r>
          </a:p>
          <a:p>
            <a:r>
              <a:rPr lang="tr-TR" sz="2800" dirty="0" smtClean="0"/>
              <a:t>Saha çalışması sırasında Phoenix tarafından üretilen </a:t>
            </a:r>
            <a:r>
              <a:rPr lang="tr-TR" sz="2800" dirty="0" err="1" smtClean="0"/>
              <a:t>MTU-5A</a:t>
            </a:r>
            <a:r>
              <a:rPr lang="tr-TR" sz="2800" dirty="0" smtClean="0"/>
              <a:t> ekipmanı kullanılmıştır. Ekipman beş bölümden oluşur: 1) manyetik alan </a:t>
            </a:r>
            <a:r>
              <a:rPr lang="tr-TR" sz="2800" dirty="0" err="1" smtClean="0"/>
              <a:t>sensörleri</a:t>
            </a:r>
            <a:r>
              <a:rPr lang="tr-TR" sz="2800" dirty="0" smtClean="0"/>
              <a:t> (bobinler), 2) </a:t>
            </a:r>
            <a:r>
              <a:rPr lang="tr-TR" sz="2800" dirty="0" err="1" smtClean="0"/>
              <a:t>sensör</a:t>
            </a:r>
            <a:r>
              <a:rPr lang="tr-TR" sz="2800" dirty="0" smtClean="0"/>
              <a:t> işlemcileri, 3) elektrik alan </a:t>
            </a:r>
            <a:r>
              <a:rPr lang="tr-TR" sz="2800" dirty="0" err="1" smtClean="0"/>
              <a:t>sensörleri</a:t>
            </a:r>
            <a:r>
              <a:rPr lang="tr-TR" sz="2800" dirty="0" smtClean="0"/>
              <a:t>, 4) alıcı, 5) bilgisayar. Alıcı olarak kullanılan </a:t>
            </a:r>
            <a:r>
              <a:rPr lang="tr-TR" sz="2800" dirty="0" err="1" smtClean="0"/>
              <a:t>MTU-5A</a:t>
            </a:r>
            <a:r>
              <a:rPr lang="tr-TR" sz="2800" dirty="0" smtClean="0"/>
              <a:t> cihazı 5 kanala sahiptir. Bu kanallardan ikisi elektrik alan bileşenlerini ölçmek için kullanılır. Diğer üç kanal manyetik alan ölçümlerinde kullanılır. </a:t>
            </a:r>
            <a:r>
              <a:rPr lang="tr-TR" sz="2800" dirty="0" err="1" smtClean="0"/>
              <a:t>MT</a:t>
            </a:r>
            <a:r>
              <a:rPr lang="tr-TR" sz="2800" dirty="0" smtClean="0"/>
              <a:t> ölçümleri için manyetik </a:t>
            </a:r>
            <a:r>
              <a:rPr lang="tr-TR" sz="2800" dirty="0" err="1" smtClean="0"/>
              <a:t>sensör</a:t>
            </a:r>
            <a:r>
              <a:rPr lang="tr-TR" sz="2800" dirty="0" smtClean="0"/>
              <a:t> olarak </a:t>
            </a:r>
            <a:r>
              <a:rPr lang="tr-TR" sz="2800" dirty="0" err="1" smtClean="0"/>
              <a:t>MTC-50H</a:t>
            </a:r>
            <a:r>
              <a:rPr lang="tr-TR" sz="2800" dirty="0" smtClean="0"/>
              <a:t>, </a:t>
            </a:r>
            <a:r>
              <a:rPr lang="tr-TR" sz="2800" dirty="0" err="1" smtClean="0"/>
              <a:t>AMT</a:t>
            </a:r>
            <a:r>
              <a:rPr lang="tr-TR" sz="2800" dirty="0" smtClean="0"/>
              <a:t> ölçümleri için </a:t>
            </a:r>
            <a:r>
              <a:rPr lang="tr-TR" sz="2800" dirty="0" err="1" smtClean="0"/>
              <a:t>AMTC30</a:t>
            </a:r>
            <a:r>
              <a:rPr lang="tr-TR" sz="2800" dirty="0" smtClean="0"/>
              <a:t> tipi bobinler kullanıldı</a:t>
            </a:r>
            <a:endParaRPr lang="tr-TR" sz="2800" dirty="0"/>
          </a:p>
        </p:txBody>
      </p:sp>
    </p:spTree>
    <p:extLst>
      <p:ext uri="{BB962C8B-B14F-4D97-AF65-F5344CB8AC3E}">
        <p14:creationId xmlns:p14="http://schemas.microsoft.com/office/powerpoint/2010/main" val="4178841826"/>
      </p:ext>
    </p:extLst>
  </p:cSld>
  <p:clrMapOvr>
    <a:masterClrMapping/>
  </p:clrMapOvr>
</p:sld>
</file>

<file path=ppt/theme/theme1.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is Teması">
  <a:themeElements>
    <a:clrScheme name="Ofis">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is">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is">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517</TotalTime>
  <Words>1288</Words>
  <Application>Microsoft Office PowerPoint</Application>
  <PresentationFormat>Ekran Gösterisi (4:3)</PresentationFormat>
  <Paragraphs>70</Paragraphs>
  <Slides>31</Slides>
  <Notes>6</Notes>
  <HiddenSlides>0</HiddenSlides>
  <MMClips>0</MMClips>
  <ScaleCrop>false</ScaleCrop>
  <HeadingPairs>
    <vt:vector size="4" baseType="variant">
      <vt:variant>
        <vt:lpstr>Tema</vt:lpstr>
      </vt:variant>
      <vt:variant>
        <vt:i4>2</vt:i4>
      </vt:variant>
      <vt:variant>
        <vt:lpstr>Slayt Başlıkları</vt:lpstr>
      </vt:variant>
      <vt:variant>
        <vt:i4>31</vt:i4>
      </vt:variant>
    </vt:vector>
  </HeadingPairs>
  <TitlesOfParts>
    <vt:vector size="33" baseType="lpstr">
      <vt:lpstr>Ofis Teması</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By NeC ® 2010 | Katilimsiz.Com</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lenovo</dc:creator>
  <cp:lastModifiedBy>lenovo</cp:lastModifiedBy>
  <cp:revision>8</cp:revision>
  <dcterms:created xsi:type="dcterms:W3CDTF">2019-09-08T10:13:46Z</dcterms:created>
  <dcterms:modified xsi:type="dcterms:W3CDTF">2019-09-08T18:51:20Z</dcterms:modified>
</cp:coreProperties>
</file>